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Default Extension="docx" ContentType="application/vnd.openxmlformats-officedocument.wordprocessingml.document"/>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Default Extension="jpeg" ContentType="image/jpeg"/>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Default Extension="vml" ContentType="application/vnd.openxmlformats-officedocument.vmlDrawing"/>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Default Extension="pptx" ContentType="application/vnd.openxmlformats-officedocument.presentationml.presentation"/>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06" r:id="rId1"/>
  </p:sldMasterIdLst>
  <p:notesMasterIdLst>
    <p:notesMasterId r:id="rId61"/>
  </p:notesMasterIdLst>
  <p:handoutMasterIdLst>
    <p:handoutMasterId r:id="rId62"/>
  </p:handoutMasterIdLst>
  <p:sldIdLst>
    <p:sldId id="364" r:id="rId2"/>
    <p:sldId id="352" r:id="rId3"/>
    <p:sldId id="476" r:id="rId4"/>
    <p:sldId id="478" r:id="rId5"/>
    <p:sldId id="477" r:id="rId6"/>
    <p:sldId id="479" r:id="rId7"/>
    <p:sldId id="499" r:id="rId8"/>
    <p:sldId id="497" r:id="rId9"/>
    <p:sldId id="496" r:id="rId10"/>
    <p:sldId id="482" r:id="rId11"/>
    <p:sldId id="483" r:id="rId12"/>
    <p:sldId id="495" r:id="rId13"/>
    <p:sldId id="481" r:id="rId14"/>
    <p:sldId id="485" r:id="rId15"/>
    <p:sldId id="471" r:id="rId16"/>
    <p:sldId id="472" r:id="rId17"/>
    <p:sldId id="489" r:id="rId18"/>
    <p:sldId id="486" r:id="rId19"/>
    <p:sldId id="490" r:id="rId20"/>
    <p:sldId id="492" r:id="rId21"/>
    <p:sldId id="493" r:id="rId22"/>
    <p:sldId id="491" r:id="rId23"/>
    <p:sldId id="504" r:id="rId24"/>
    <p:sldId id="494" r:id="rId25"/>
    <p:sldId id="506" r:id="rId26"/>
    <p:sldId id="508" r:id="rId27"/>
    <p:sldId id="507" r:id="rId28"/>
    <p:sldId id="510" r:id="rId29"/>
    <p:sldId id="511" r:id="rId30"/>
    <p:sldId id="512" r:id="rId31"/>
    <p:sldId id="513" r:id="rId32"/>
    <p:sldId id="516" r:id="rId33"/>
    <p:sldId id="517" r:id="rId34"/>
    <p:sldId id="518" r:id="rId35"/>
    <p:sldId id="519" r:id="rId36"/>
    <p:sldId id="520" r:id="rId37"/>
    <p:sldId id="521" r:id="rId38"/>
    <p:sldId id="522" r:id="rId39"/>
    <p:sldId id="523" r:id="rId40"/>
    <p:sldId id="524" r:id="rId41"/>
    <p:sldId id="525" r:id="rId42"/>
    <p:sldId id="526" r:id="rId43"/>
    <p:sldId id="527" r:id="rId44"/>
    <p:sldId id="528" r:id="rId45"/>
    <p:sldId id="529" r:id="rId46"/>
    <p:sldId id="530" r:id="rId47"/>
    <p:sldId id="531" r:id="rId48"/>
    <p:sldId id="532" r:id="rId49"/>
    <p:sldId id="533" r:id="rId50"/>
    <p:sldId id="534" r:id="rId51"/>
    <p:sldId id="536" r:id="rId52"/>
    <p:sldId id="537" r:id="rId53"/>
    <p:sldId id="538" r:id="rId54"/>
    <p:sldId id="539" r:id="rId55"/>
    <p:sldId id="540" r:id="rId56"/>
    <p:sldId id="541" r:id="rId57"/>
    <p:sldId id="542" r:id="rId58"/>
    <p:sldId id="543" r:id="rId59"/>
    <p:sldId id="341" r:id="rId60"/>
  </p:sldIdLst>
  <p:sldSz cx="12192000" cy="6858000"/>
  <p:notesSz cx="6718300" cy="9855200"/>
  <p:defaultText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FF00"/>
    <a:srgbClr val="CCFF66"/>
    <a:srgbClr val="CCFF33"/>
    <a:srgbClr val="002368"/>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Среден стил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74" autoAdjust="0"/>
    <p:restoredTop sz="94624" autoAdjust="0"/>
  </p:normalViewPr>
  <p:slideViewPr>
    <p:cSldViewPr snapToGrid="0">
      <p:cViewPr varScale="1">
        <p:scale>
          <a:sx n="110" d="100"/>
          <a:sy n="110" d="100"/>
        </p:scale>
        <p:origin x="-702" y="-84"/>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Контейнер за горния колонтитул 1"/>
          <p:cNvSpPr>
            <a:spLocks noGrp="1"/>
          </p:cNvSpPr>
          <p:nvPr>
            <p:ph type="hdr" sz="quarter"/>
          </p:nvPr>
        </p:nvSpPr>
        <p:spPr>
          <a:xfrm>
            <a:off x="0" y="0"/>
            <a:ext cx="2911996" cy="493312"/>
          </a:xfrm>
          <a:prstGeom prst="rect">
            <a:avLst/>
          </a:prstGeom>
        </p:spPr>
        <p:txBody>
          <a:bodyPr vert="horz" lIns="90606" tIns="45304" rIns="90606" bIns="45304" rtlCol="0"/>
          <a:lstStyle>
            <a:lvl1pPr algn="l">
              <a:defRPr sz="1200"/>
            </a:lvl1pPr>
          </a:lstStyle>
          <a:p>
            <a:endParaRPr lang="bg-BG"/>
          </a:p>
        </p:txBody>
      </p:sp>
      <p:sp>
        <p:nvSpPr>
          <p:cNvPr id="3" name="Контейнер за дата 2"/>
          <p:cNvSpPr>
            <a:spLocks noGrp="1"/>
          </p:cNvSpPr>
          <p:nvPr>
            <p:ph type="dt" sz="quarter" idx="1"/>
          </p:nvPr>
        </p:nvSpPr>
        <p:spPr>
          <a:xfrm>
            <a:off x="3804736" y="0"/>
            <a:ext cx="2911996" cy="493312"/>
          </a:xfrm>
          <a:prstGeom prst="rect">
            <a:avLst/>
          </a:prstGeom>
        </p:spPr>
        <p:txBody>
          <a:bodyPr vert="horz" lIns="90606" tIns="45304" rIns="90606" bIns="45304" rtlCol="0"/>
          <a:lstStyle>
            <a:lvl1pPr algn="r">
              <a:defRPr sz="1200"/>
            </a:lvl1pPr>
          </a:lstStyle>
          <a:p>
            <a:fld id="{C80D59B8-FF51-4F42-BC9C-8A9B2E757752}" type="datetimeFigureOut">
              <a:rPr lang="bg-BG" smtClean="0"/>
              <a:pPr/>
              <a:t>27.1.2019 г.</a:t>
            </a:fld>
            <a:endParaRPr lang="bg-BG"/>
          </a:p>
        </p:txBody>
      </p:sp>
      <p:sp>
        <p:nvSpPr>
          <p:cNvPr id="4" name="Контейнер за долния колонтитул 3"/>
          <p:cNvSpPr>
            <a:spLocks noGrp="1"/>
          </p:cNvSpPr>
          <p:nvPr>
            <p:ph type="ftr" sz="quarter" idx="2"/>
          </p:nvPr>
        </p:nvSpPr>
        <p:spPr>
          <a:xfrm>
            <a:off x="0" y="9360313"/>
            <a:ext cx="2911996" cy="493311"/>
          </a:xfrm>
          <a:prstGeom prst="rect">
            <a:avLst/>
          </a:prstGeom>
        </p:spPr>
        <p:txBody>
          <a:bodyPr vert="horz" lIns="90606" tIns="45304" rIns="90606" bIns="45304" rtlCol="0" anchor="b"/>
          <a:lstStyle>
            <a:lvl1pPr algn="l">
              <a:defRPr sz="1200"/>
            </a:lvl1pPr>
          </a:lstStyle>
          <a:p>
            <a:endParaRPr lang="bg-BG"/>
          </a:p>
        </p:txBody>
      </p:sp>
      <p:sp>
        <p:nvSpPr>
          <p:cNvPr id="5" name="Контейнер за номер на слайда 4"/>
          <p:cNvSpPr>
            <a:spLocks noGrp="1"/>
          </p:cNvSpPr>
          <p:nvPr>
            <p:ph type="sldNum" sz="quarter" idx="3"/>
          </p:nvPr>
        </p:nvSpPr>
        <p:spPr>
          <a:xfrm>
            <a:off x="3804736" y="9360313"/>
            <a:ext cx="2911996" cy="493311"/>
          </a:xfrm>
          <a:prstGeom prst="rect">
            <a:avLst/>
          </a:prstGeom>
        </p:spPr>
        <p:txBody>
          <a:bodyPr vert="horz" lIns="90606" tIns="45304" rIns="90606" bIns="45304" rtlCol="0" anchor="b"/>
          <a:lstStyle>
            <a:lvl1pPr algn="r">
              <a:defRPr sz="1200"/>
            </a:lvl1pPr>
          </a:lstStyle>
          <a:p>
            <a:fld id="{113A1F93-0DEF-4717-AC29-A6D1FA74AB10}" type="slidenum">
              <a:rPr lang="bg-BG" smtClean="0"/>
              <a:pPr/>
              <a:t>‹#›</a:t>
            </a:fld>
            <a:endParaRPr lang="bg-BG"/>
          </a:p>
        </p:txBody>
      </p:sp>
    </p:spTree>
    <p:extLst>
      <p:ext uri="{BB962C8B-B14F-4D97-AF65-F5344CB8AC3E}">
        <p14:creationId xmlns:p14="http://schemas.microsoft.com/office/powerpoint/2010/main" xmlns="" val="25270384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Контейнер за горния колонтитул 1"/>
          <p:cNvSpPr>
            <a:spLocks noGrp="1"/>
          </p:cNvSpPr>
          <p:nvPr>
            <p:ph type="hdr" sz="quarter"/>
          </p:nvPr>
        </p:nvSpPr>
        <p:spPr>
          <a:xfrm>
            <a:off x="0" y="0"/>
            <a:ext cx="2911996" cy="493312"/>
          </a:xfrm>
          <a:prstGeom prst="rect">
            <a:avLst/>
          </a:prstGeom>
        </p:spPr>
        <p:txBody>
          <a:bodyPr vert="horz" lIns="90606" tIns="45304" rIns="90606" bIns="45304" rtlCol="0"/>
          <a:lstStyle>
            <a:lvl1pPr algn="l">
              <a:defRPr sz="1200"/>
            </a:lvl1pPr>
          </a:lstStyle>
          <a:p>
            <a:endParaRPr lang="bg-BG"/>
          </a:p>
        </p:txBody>
      </p:sp>
      <p:sp>
        <p:nvSpPr>
          <p:cNvPr id="3" name="Контейнер за дата 2"/>
          <p:cNvSpPr>
            <a:spLocks noGrp="1"/>
          </p:cNvSpPr>
          <p:nvPr>
            <p:ph type="dt" idx="1"/>
          </p:nvPr>
        </p:nvSpPr>
        <p:spPr>
          <a:xfrm>
            <a:off x="3804736" y="0"/>
            <a:ext cx="2911996" cy="493312"/>
          </a:xfrm>
          <a:prstGeom prst="rect">
            <a:avLst/>
          </a:prstGeom>
        </p:spPr>
        <p:txBody>
          <a:bodyPr vert="horz" lIns="90606" tIns="45304" rIns="90606" bIns="45304" rtlCol="0"/>
          <a:lstStyle>
            <a:lvl1pPr algn="r">
              <a:defRPr sz="1200"/>
            </a:lvl1pPr>
          </a:lstStyle>
          <a:p>
            <a:fld id="{3FFAC20F-13C3-4040-BF98-88C6C45DF23D}" type="datetimeFigureOut">
              <a:rPr lang="bg-BG" smtClean="0"/>
              <a:pPr/>
              <a:t>27.1.2019 г.</a:t>
            </a:fld>
            <a:endParaRPr lang="bg-BG"/>
          </a:p>
        </p:txBody>
      </p:sp>
      <p:sp>
        <p:nvSpPr>
          <p:cNvPr id="4" name="Контейнер за изображение на слайда 3"/>
          <p:cNvSpPr>
            <a:spLocks noGrp="1" noRot="1" noChangeAspect="1"/>
          </p:cNvSpPr>
          <p:nvPr>
            <p:ph type="sldImg" idx="2"/>
          </p:nvPr>
        </p:nvSpPr>
        <p:spPr>
          <a:xfrm>
            <a:off x="74613" y="739775"/>
            <a:ext cx="6569075" cy="3695700"/>
          </a:xfrm>
          <a:prstGeom prst="rect">
            <a:avLst/>
          </a:prstGeom>
          <a:noFill/>
          <a:ln w="12700">
            <a:solidFill>
              <a:prstClr val="black"/>
            </a:solidFill>
          </a:ln>
        </p:spPr>
        <p:txBody>
          <a:bodyPr vert="horz" lIns="90606" tIns="45304" rIns="90606" bIns="45304" rtlCol="0" anchor="ctr"/>
          <a:lstStyle/>
          <a:p>
            <a:endParaRPr lang="bg-BG"/>
          </a:p>
        </p:txBody>
      </p:sp>
      <p:sp>
        <p:nvSpPr>
          <p:cNvPr id="5" name="Контейнер за бележки 4"/>
          <p:cNvSpPr>
            <a:spLocks noGrp="1"/>
          </p:cNvSpPr>
          <p:nvPr>
            <p:ph type="body" sz="quarter" idx="3"/>
          </p:nvPr>
        </p:nvSpPr>
        <p:spPr>
          <a:xfrm>
            <a:off x="671517" y="4680945"/>
            <a:ext cx="5375267" cy="4435076"/>
          </a:xfrm>
          <a:prstGeom prst="rect">
            <a:avLst/>
          </a:prstGeom>
        </p:spPr>
        <p:txBody>
          <a:bodyPr vert="horz" lIns="90606" tIns="45304" rIns="90606" bIns="45304" rtlCol="0"/>
          <a:lstStyle/>
          <a:p>
            <a:pPr lvl="0"/>
            <a:r>
              <a:rPr lang="bg-BG" smtClean="0"/>
              <a:t>Щракнете, за да редактирате стиловете на текста в образеца</a:t>
            </a:r>
          </a:p>
          <a:p>
            <a:pPr lvl="1"/>
            <a:r>
              <a:rPr lang="bg-BG" smtClean="0"/>
              <a:t>Второ ниво</a:t>
            </a:r>
          </a:p>
          <a:p>
            <a:pPr lvl="2"/>
            <a:r>
              <a:rPr lang="bg-BG" smtClean="0"/>
              <a:t>Трето ниво</a:t>
            </a:r>
          </a:p>
          <a:p>
            <a:pPr lvl="3"/>
            <a:r>
              <a:rPr lang="bg-BG" smtClean="0"/>
              <a:t>Четвърто ниво</a:t>
            </a:r>
          </a:p>
          <a:p>
            <a:pPr lvl="4"/>
            <a:r>
              <a:rPr lang="bg-BG" smtClean="0"/>
              <a:t>Пето ниво</a:t>
            </a:r>
            <a:endParaRPr lang="bg-BG"/>
          </a:p>
        </p:txBody>
      </p:sp>
      <p:sp>
        <p:nvSpPr>
          <p:cNvPr id="6" name="Контейнер за долния колонтитул 5"/>
          <p:cNvSpPr>
            <a:spLocks noGrp="1"/>
          </p:cNvSpPr>
          <p:nvPr>
            <p:ph type="ftr" sz="quarter" idx="4"/>
          </p:nvPr>
        </p:nvSpPr>
        <p:spPr>
          <a:xfrm>
            <a:off x="0" y="9360313"/>
            <a:ext cx="2911996" cy="493311"/>
          </a:xfrm>
          <a:prstGeom prst="rect">
            <a:avLst/>
          </a:prstGeom>
        </p:spPr>
        <p:txBody>
          <a:bodyPr vert="horz" lIns="90606" tIns="45304" rIns="90606" bIns="45304" rtlCol="0" anchor="b"/>
          <a:lstStyle>
            <a:lvl1pPr algn="l">
              <a:defRPr sz="1200"/>
            </a:lvl1pPr>
          </a:lstStyle>
          <a:p>
            <a:endParaRPr lang="bg-BG"/>
          </a:p>
        </p:txBody>
      </p:sp>
      <p:sp>
        <p:nvSpPr>
          <p:cNvPr id="7" name="Контейнер за номер на слайда 6"/>
          <p:cNvSpPr>
            <a:spLocks noGrp="1"/>
          </p:cNvSpPr>
          <p:nvPr>
            <p:ph type="sldNum" sz="quarter" idx="5"/>
          </p:nvPr>
        </p:nvSpPr>
        <p:spPr>
          <a:xfrm>
            <a:off x="3804736" y="9360313"/>
            <a:ext cx="2911996" cy="493311"/>
          </a:xfrm>
          <a:prstGeom prst="rect">
            <a:avLst/>
          </a:prstGeom>
        </p:spPr>
        <p:txBody>
          <a:bodyPr vert="horz" lIns="90606" tIns="45304" rIns="90606" bIns="45304" rtlCol="0" anchor="b"/>
          <a:lstStyle>
            <a:lvl1pPr algn="r">
              <a:defRPr sz="1200"/>
            </a:lvl1pPr>
          </a:lstStyle>
          <a:p>
            <a:fld id="{B08544C5-CDAE-4A75-99FC-9DDB3F50D81F}" type="slidenum">
              <a:rPr lang="bg-BG" smtClean="0"/>
              <a:pPr/>
              <a:t>‹#›</a:t>
            </a:fld>
            <a:endParaRPr lang="bg-BG"/>
          </a:p>
        </p:txBody>
      </p:sp>
    </p:spTree>
    <p:extLst>
      <p:ext uri="{BB962C8B-B14F-4D97-AF65-F5344CB8AC3E}">
        <p14:creationId xmlns:p14="http://schemas.microsoft.com/office/powerpoint/2010/main" xmlns="" val="873113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p:spPr>
      </p:sp>
      <p:sp>
        <p:nvSpPr>
          <p:cNvPr id="117763" name="Notes Placeholder 2"/>
          <p:cNvSpPr>
            <a:spLocks noGrp="1"/>
          </p:cNvSpPr>
          <p:nvPr>
            <p:ph type="body" idx="1"/>
          </p:nvPr>
        </p:nvSpPr>
        <p:spPr bwMode="auto">
          <a:noFill/>
        </p:spPr>
        <p:txBody>
          <a:bodyPr/>
          <a:lstStyle/>
          <a:p>
            <a:endParaRPr lang="bg-BG" altLang="bg-BG" smtClean="0"/>
          </a:p>
        </p:txBody>
      </p:sp>
      <p:sp>
        <p:nvSpPr>
          <p:cNvPr id="1177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898515" eaLnBrk="0" fontAlgn="base" hangingPunct="0">
              <a:spcBef>
                <a:spcPct val="0"/>
              </a:spcBef>
              <a:spcAft>
                <a:spcPct val="0"/>
              </a:spcAft>
            </a:pPr>
            <a:fld id="{362774FD-B83C-46E6-AC6C-88D681471028}" type="slidenum">
              <a:rPr lang="en-GB" altLang="bg-BG" smtClean="0">
                <a:latin typeface="Times New Roman" pitchFamily="18" charset="0"/>
                <a:cs typeface="Arial" charset="0"/>
              </a:rPr>
              <a:pPr defTabSz="898515" eaLnBrk="0" fontAlgn="base" hangingPunct="0">
                <a:spcBef>
                  <a:spcPct val="0"/>
                </a:spcBef>
                <a:spcAft>
                  <a:spcPct val="0"/>
                </a:spcAft>
              </a:pPr>
              <a:t>2</a:t>
            </a:fld>
            <a:endParaRPr lang="en-GB" altLang="bg-BG" dirty="0" smtClean="0">
              <a:latin typeface="Times New Roman" pitchFamily="18" charset="0"/>
              <a:cs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p:spPr>
      </p:sp>
      <p:sp>
        <p:nvSpPr>
          <p:cNvPr id="117763" name="Notes Placeholder 2"/>
          <p:cNvSpPr>
            <a:spLocks noGrp="1"/>
          </p:cNvSpPr>
          <p:nvPr>
            <p:ph type="body" idx="1"/>
          </p:nvPr>
        </p:nvSpPr>
        <p:spPr bwMode="auto">
          <a:noFill/>
        </p:spPr>
        <p:txBody>
          <a:bodyPr/>
          <a:lstStyle/>
          <a:p>
            <a:endParaRPr lang="bg-BG" altLang="bg-BG" dirty="0" smtClean="0"/>
          </a:p>
        </p:txBody>
      </p:sp>
      <p:sp>
        <p:nvSpPr>
          <p:cNvPr id="1177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898414" eaLnBrk="0" fontAlgn="base" hangingPunct="0">
              <a:spcBef>
                <a:spcPct val="0"/>
              </a:spcBef>
              <a:spcAft>
                <a:spcPct val="0"/>
              </a:spcAft>
            </a:pPr>
            <a:fld id="{362774FD-B83C-46E6-AC6C-88D681471028}" type="slidenum">
              <a:rPr lang="en-GB" altLang="bg-BG" smtClean="0">
                <a:latin typeface="Times New Roman" pitchFamily="18" charset="0"/>
                <a:cs typeface="Arial" charset="0"/>
              </a:rPr>
              <a:pPr defTabSz="898414" eaLnBrk="0" fontAlgn="base" hangingPunct="0">
                <a:spcBef>
                  <a:spcPct val="0"/>
                </a:spcBef>
                <a:spcAft>
                  <a:spcPct val="0"/>
                </a:spcAft>
              </a:pPr>
              <a:t>11</a:t>
            </a:fld>
            <a:endParaRPr lang="en-GB" altLang="bg-BG" dirty="0" smtClean="0">
              <a:latin typeface="Times New Roman" pitchFamily="18" charset="0"/>
              <a:cs typeface="Arial" charset="0"/>
            </a:endParaRPr>
          </a:p>
        </p:txBody>
      </p:sp>
    </p:spTree>
    <p:extLst>
      <p:ext uri="{BB962C8B-B14F-4D97-AF65-F5344CB8AC3E}">
        <p14:creationId xmlns:p14="http://schemas.microsoft.com/office/powerpoint/2010/main" xmlns="" val="16527172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p:spPr>
      </p:sp>
      <p:sp>
        <p:nvSpPr>
          <p:cNvPr id="117763" name="Notes Placeholder 2"/>
          <p:cNvSpPr>
            <a:spLocks noGrp="1"/>
          </p:cNvSpPr>
          <p:nvPr>
            <p:ph type="body" idx="1"/>
          </p:nvPr>
        </p:nvSpPr>
        <p:spPr bwMode="auto">
          <a:noFill/>
        </p:spPr>
        <p:txBody>
          <a:bodyPr/>
          <a:lstStyle/>
          <a:p>
            <a:endParaRPr lang="bg-BG" altLang="bg-BG" dirty="0" smtClean="0"/>
          </a:p>
        </p:txBody>
      </p:sp>
      <p:sp>
        <p:nvSpPr>
          <p:cNvPr id="1177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888891" eaLnBrk="0" fontAlgn="base" hangingPunct="0">
              <a:spcBef>
                <a:spcPct val="0"/>
              </a:spcBef>
              <a:spcAft>
                <a:spcPct val="0"/>
              </a:spcAft>
            </a:pPr>
            <a:fld id="{362774FD-B83C-46E6-AC6C-88D681471028}" type="slidenum">
              <a:rPr lang="en-GB" altLang="bg-BG" smtClean="0">
                <a:latin typeface="Times New Roman" pitchFamily="18" charset="0"/>
                <a:cs typeface="Arial" charset="0"/>
              </a:rPr>
              <a:pPr defTabSz="888891" eaLnBrk="0" fontAlgn="base" hangingPunct="0">
                <a:spcBef>
                  <a:spcPct val="0"/>
                </a:spcBef>
                <a:spcAft>
                  <a:spcPct val="0"/>
                </a:spcAft>
              </a:pPr>
              <a:t>12</a:t>
            </a:fld>
            <a:endParaRPr lang="en-GB" altLang="bg-BG" dirty="0" smtClean="0">
              <a:latin typeface="Times New Roman" pitchFamily="18" charset="0"/>
              <a:cs typeface="Arial" charset="0"/>
            </a:endParaRPr>
          </a:p>
        </p:txBody>
      </p:sp>
    </p:spTree>
    <p:extLst>
      <p:ext uri="{BB962C8B-B14F-4D97-AF65-F5344CB8AC3E}">
        <p14:creationId xmlns:p14="http://schemas.microsoft.com/office/powerpoint/2010/main" xmlns="" val="11332189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p:spPr>
      </p:sp>
      <p:sp>
        <p:nvSpPr>
          <p:cNvPr id="117763" name="Notes Placeholder 2"/>
          <p:cNvSpPr>
            <a:spLocks noGrp="1"/>
          </p:cNvSpPr>
          <p:nvPr>
            <p:ph type="body" idx="1"/>
          </p:nvPr>
        </p:nvSpPr>
        <p:spPr bwMode="auto">
          <a:noFill/>
        </p:spPr>
        <p:txBody>
          <a:bodyPr/>
          <a:lstStyle/>
          <a:p>
            <a:endParaRPr lang="bg-BG" altLang="bg-BG" dirty="0" smtClean="0"/>
          </a:p>
        </p:txBody>
      </p:sp>
      <p:sp>
        <p:nvSpPr>
          <p:cNvPr id="1177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898414" eaLnBrk="0" fontAlgn="base" hangingPunct="0">
              <a:spcBef>
                <a:spcPct val="0"/>
              </a:spcBef>
              <a:spcAft>
                <a:spcPct val="0"/>
              </a:spcAft>
            </a:pPr>
            <a:fld id="{362774FD-B83C-46E6-AC6C-88D681471028}" type="slidenum">
              <a:rPr lang="en-GB" altLang="bg-BG" smtClean="0">
                <a:latin typeface="Times New Roman" pitchFamily="18" charset="0"/>
                <a:cs typeface="Arial" charset="0"/>
              </a:rPr>
              <a:pPr defTabSz="898414" eaLnBrk="0" fontAlgn="base" hangingPunct="0">
                <a:spcBef>
                  <a:spcPct val="0"/>
                </a:spcBef>
                <a:spcAft>
                  <a:spcPct val="0"/>
                </a:spcAft>
              </a:pPr>
              <a:t>13</a:t>
            </a:fld>
            <a:endParaRPr lang="en-GB" altLang="bg-BG" dirty="0" smtClean="0">
              <a:latin typeface="Times New Roman" pitchFamily="18" charset="0"/>
              <a:cs typeface="Arial" charset="0"/>
            </a:endParaRPr>
          </a:p>
        </p:txBody>
      </p:sp>
    </p:spTree>
    <p:extLst>
      <p:ext uri="{BB962C8B-B14F-4D97-AF65-F5344CB8AC3E}">
        <p14:creationId xmlns:p14="http://schemas.microsoft.com/office/powerpoint/2010/main" xmlns="" val="1652717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p:spPr>
      </p:sp>
      <p:sp>
        <p:nvSpPr>
          <p:cNvPr id="117763" name="Notes Placeholder 2"/>
          <p:cNvSpPr>
            <a:spLocks noGrp="1"/>
          </p:cNvSpPr>
          <p:nvPr>
            <p:ph type="body" idx="1"/>
          </p:nvPr>
        </p:nvSpPr>
        <p:spPr bwMode="auto">
          <a:noFill/>
        </p:spPr>
        <p:txBody>
          <a:bodyPr/>
          <a:lstStyle/>
          <a:p>
            <a:endParaRPr lang="bg-BG" altLang="bg-BG" dirty="0" smtClean="0"/>
          </a:p>
        </p:txBody>
      </p:sp>
      <p:sp>
        <p:nvSpPr>
          <p:cNvPr id="1177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898414" eaLnBrk="0" fontAlgn="base" hangingPunct="0">
              <a:spcBef>
                <a:spcPct val="0"/>
              </a:spcBef>
              <a:spcAft>
                <a:spcPct val="0"/>
              </a:spcAft>
            </a:pPr>
            <a:fld id="{362774FD-B83C-46E6-AC6C-88D681471028}" type="slidenum">
              <a:rPr lang="en-GB" altLang="bg-BG" smtClean="0">
                <a:latin typeface="Times New Roman" pitchFamily="18" charset="0"/>
                <a:cs typeface="Arial" charset="0"/>
              </a:rPr>
              <a:pPr defTabSz="898414" eaLnBrk="0" fontAlgn="base" hangingPunct="0">
                <a:spcBef>
                  <a:spcPct val="0"/>
                </a:spcBef>
                <a:spcAft>
                  <a:spcPct val="0"/>
                </a:spcAft>
              </a:pPr>
              <a:t>14</a:t>
            </a:fld>
            <a:endParaRPr lang="en-GB" altLang="bg-BG" dirty="0" smtClean="0">
              <a:latin typeface="Times New Roman" pitchFamily="18" charset="0"/>
              <a:cs typeface="Arial" charset="0"/>
            </a:endParaRPr>
          </a:p>
        </p:txBody>
      </p:sp>
    </p:spTree>
    <p:extLst>
      <p:ext uri="{BB962C8B-B14F-4D97-AF65-F5344CB8AC3E}">
        <p14:creationId xmlns:p14="http://schemas.microsoft.com/office/powerpoint/2010/main" xmlns="" val="16527172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lgn="just">
              <a:lnSpc>
                <a:spcPct val="150000"/>
              </a:lnSpc>
            </a:pPr>
            <a:r>
              <a:rPr lang="bg-BG" b="1" dirty="0" smtClean="0">
                <a:solidFill>
                  <a:srgbClr val="7030A0"/>
                </a:solidFill>
                <a:latin typeface="Times New Roman" panose="02020603050405020304" pitchFamily="18" charset="0"/>
                <a:cs typeface="Times New Roman" panose="02020603050405020304" pitchFamily="18" charset="0"/>
              </a:rPr>
              <a:t>УСЛОВИЯ ЗА </a:t>
            </a:r>
            <a:r>
              <a:rPr lang="en-US" b="1" dirty="0" smtClean="0">
                <a:solidFill>
                  <a:srgbClr val="7030A0"/>
                </a:solidFill>
                <a:latin typeface="Times New Roman" panose="02020603050405020304" pitchFamily="18" charset="0"/>
                <a:cs typeface="Times New Roman" panose="02020603050405020304" pitchFamily="18" charset="0"/>
              </a:rPr>
              <a:t>CFC</a:t>
            </a:r>
            <a:r>
              <a:rPr lang="bg-BG" b="1" dirty="0" smtClean="0">
                <a:solidFill>
                  <a:srgbClr val="7030A0"/>
                </a:solidFill>
                <a:latin typeface="Times New Roman" panose="02020603050405020304" pitchFamily="18" charset="0"/>
                <a:cs typeface="Times New Roman" panose="02020603050405020304" pitchFamily="18" charset="0"/>
              </a:rPr>
              <a:t>:</a:t>
            </a:r>
            <a:r>
              <a:rPr lang="en-US" b="1" dirty="0" smtClean="0">
                <a:solidFill>
                  <a:srgbClr val="7030A0"/>
                </a:solidFill>
                <a:latin typeface="Times New Roman" panose="02020603050405020304" pitchFamily="18" charset="0"/>
                <a:cs typeface="Times New Roman" panose="02020603050405020304" pitchFamily="18" charset="0"/>
              </a:rPr>
              <a:t> </a:t>
            </a:r>
            <a:r>
              <a:rPr lang="bg-BG" b="1" dirty="0" smtClean="0">
                <a:solidFill>
                  <a:srgbClr val="7030A0"/>
                </a:solidFill>
                <a:latin typeface="Times New Roman" panose="02020603050405020304" pitchFamily="18" charset="0"/>
                <a:cs typeface="Times New Roman" panose="02020603050405020304" pitchFamily="18" charset="0"/>
              </a:rPr>
              <a:t> Лицето ще попадне в обхвата на правилото на базата на пряко или косвено участие в</a:t>
            </a:r>
          </a:p>
          <a:p>
            <a:pPr lvl="2" algn="just">
              <a:lnSpc>
                <a:spcPct val="150000"/>
              </a:lnSpc>
            </a:pPr>
            <a:endParaRPr lang="bg-BG" b="1" dirty="0" smtClean="0">
              <a:solidFill>
                <a:srgbClr val="7030A0"/>
              </a:solidFill>
              <a:latin typeface="Times New Roman" panose="02020603050405020304" pitchFamily="18" charset="0"/>
              <a:cs typeface="Times New Roman" panose="02020603050405020304" pitchFamily="18" charset="0"/>
            </a:endParaRPr>
          </a:p>
          <a:p>
            <a:pPr marL="1187428" lvl="2" indent="-282721" algn="just">
              <a:lnSpc>
                <a:spcPct val="150000"/>
              </a:lnSpc>
              <a:buFontTx/>
              <a:buChar char="-"/>
            </a:pPr>
            <a:r>
              <a:rPr lang="bg-BG" b="1" dirty="0" smtClean="0">
                <a:solidFill>
                  <a:srgbClr val="7030A0"/>
                </a:solidFill>
                <a:latin typeface="Times New Roman" panose="02020603050405020304" pitchFamily="18" charset="0"/>
                <a:cs typeface="Times New Roman" panose="02020603050405020304" pitchFamily="18" charset="0"/>
              </a:rPr>
              <a:t>над 50 на сто от правата на глас;   -  или пряко или косвено участие в над 50 сто от капитала;  -  или на базата на правото да получи 50 на сто от печалбата. </a:t>
            </a:r>
          </a:p>
          <a:p>
            <a:pPr marL="1187428" lvl="2" indent="-282721" algn="just">
              <a:lnSpc>
                <a:spcPct val="150000"/>
              </a:lnSpc>
              <a:buFontTx/>
              <a:buChar char="-"/>
            </a:pPr>
            <a:endParaRPr lang="bg-BG" b="1" dirty="0" smtClean="0">
              <a:solidFill>
                <a:srgbClr val="7030A0"/>
              </a:solidFill>
              <a:latin typeface="Times New Roman" panose="02020603050405020304" pitchFamily="18" charset="0"/>
              <a:cs typeface="Times New Roman" panose="02020603050405020304" pitchFamily="18" charset="0"/>
            </a:endParaRPr>
          </a:p>
          <a:p>
            <a:pPr marL="1187428" lvl="2" indent="-282721" algn="just">
              <a:lnSpc>
                <a:spcPct val="150000"/>
              </a:lnSpc>
              <a:buFontTx/>
              <a:buChar char="-"/>
            </a:pPr>
            <a:r>
              <a:rPr lang="bg-BG" b="1" dirty="0"/>
              <a:t>данъка в България трябва да е повече от 2 пъти по-голям от данъка в чужбина</a:t>
            </a:r>
            <a:endParaRPr lang="bg-BG" b="1" dirty="0" smtClean="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B08544C5-CDAE-4A75-99FC-9DDB3F50D81F}" type="slidenum">
              <a:rPr lang="bg-BG" smtClean="0"/>
              <a:pPr/>
              <a:t>15</a:t>
            </a:fld>
            <a:endParaRPr lang="bg-BG"/>
          </a:p>
        </p:txBody>
      </p:sp>
    </p:spTree>
    <p:extLst>
      <p:ext uri="{BB962C8B-B14F-4D97-AF65-F5344CB8AC3E}">
        <p14:creationId xmlns:p14="http://schemas.microsoft.com/office/powerpoint/2010/main" xmlns="" val="3365006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10"/>
          </p:nvPr>
        </p:nvSpPr>
        <p:spPr/>
        <p:txBody>
          <a:bodyPr/>
          <a:lstStyle/>
          <a:p>
            <a:fld id="{B08544C5-CDAE-4A75-99FC-9DDB3F50D81F}" type="slidenum">
              <a:rPr lang="bg-BG" smtClean="0"/>
              <a:pPr/>
              <a:t>16</a:t>
            </a:fld>
            <a:endParaRPr lang="bg-BG"/>
          </a:p>
        </p:txBody>
      </p:sp>
    </p:spTree>
    <p:extLst>
      <p:ext uri="{BB962C8B-B14F-4D97-AF65-F5344CB8AC3E}">
        <p14:creationId xmlns:p14="http://schemas.microsoft.com/office/powerpoint/2010/main" xmlns="" val="24426254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10"/>
          </p:nvPr>
        </p:nvSpPr>
        <p:spPr/>
        <p:txBody>
          <a:bodyPr/>
          <a:lstStyle/>
          <a:p>
            <a:fld id="{B08544C5-CDAE-4A75-99FC-9DDB3F50D81F}" type="slidenum">
              <a:rPr lang="bg-BG" smtClean="0"/>
              <a:pPr/>
              <a:t>17</a:t>
            </a:fld>
            <a:endParaRPr lang="bg-BG"/>
          </a:p>
        </p:txBody>
      </p:sp>
    </p:spTree>
    <p:extLst>
      <p:ext uri="{BB962C8B-B14F-4D97-AF65-F5344CB8AC3E}">
        <p14:creationId xmlns:p14="http://schemas.microsoft.com/office/powerpoint/2010/main" xmlns="" val="24426254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10"/>
          </p:nvPr>
        </p:nvSpPr>
        <p:spPr/>
        <p:txBody>
          <a:bodyPr/>
          <a:lstStyle/>
          <a:p>
            <a:fld id="{B08544C5-CDAE-4A75-99FC-9DDB3F50D81F}" type="slidenum">
              <a:rPr lang="bg-BG" smtClean="0"/>
              <a:pPr/>
              <a:t>18</a:t>
            </a:fld>
            <a:endParaRPr lang="bg-BG"/>
          </a:p>
        </p:txBody>
      </p:sp>
    </p:spTree>
    <p:extLst>
      <p:ext uri="{BB962C8B-B14F-4D97-AF65-F5344CB8AC3E}">
        <p14:creationId xmlns:p14="http://schemas.microsoft.com/office/powerpoint/2010/main" xmlns="" val="2442625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10"/>
          </p:nvPr>
        </p:nvSpPr>
        <p:spPr/>
        <p:txBody>
          <a:bodyPr/>
          <a:lstStyle/>
          <a:p>
            <a:fld id="{B08544C5-CDAE-4A75-99FC-9DDB3F50D81F}" type="slidenum">
              <a:rPr lang="bg-BG" smtClean="0"/>
              <a:pPr/>
              <a:t>19</a:t>
            </a:fld>
            <a:endParaRPr lang="bg-BG"/>
          </a:p>
        </p:txBody>
      </p:sp>
    </p:spTree>
    <p:extLst>
      <p:ext uri="{BB962C8B-B14F-4D97-AF65-F5344CB8AC3E}">
        <p14:creationId xmlns:p14="http://schemas.microsoft.com/office/powerpoint/2010/main" xmlns="" val="24426254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10"/>
          </p:nvPr>
        </p:nvSpPr>
        <p:spPr/>
        <p:txBody>
          <a:bodyPr/>
          <a:lstStyle/>
          <a:p>
            <a:fld id="{B08544C5-CDAE-4A75-99FC-9DDB3F50D81F}" type="slidenum">
              <a:rPr lang="bg-BG" smtClean="0"/>
              <a:pPr/>
              <a:t>20</a:t>
            </a:fld>
            <a:endParaRPr lang="bg-BG"/>
          </a:p>
        </p:txBody>
      </p:sp>
    </p:spTree>
    <p:extLst>
      <p:ext uri="{BB962C8B-B14F-4D97-AF65-F5344CB8AC3E}">
        <p14:creationId xmlns:p14="http://schemas.microsoft.com/office/powerpoint/2010/main" xmlns="" val="2442625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p:spPr>
      </p:sp>
      <p:sp>
        <p:nvSpPr>
          <p:cNvPr id="117763" name="Notes Placeholder 2"/>
          <p:cNvSpPr>
            <a:spLocks noGrp="1"/>
          </p:cNvSpPr>
          <p:nvPr>
            <p:ph type="body" idx="1"/>
          </p:nvPr>
        </p:nvSpPr>
        <p:spPr bwMode="auto">
          <a:noFill/>
        </p:spPr>
        <p:txBody>
          <a:bodyPr/>
          <a:lstStyle/>
          <a:p>
            <a:endParaRPr lang="bg-BG" altLang="bg-BG" smtClean="0"/>
          </a:p>
        </p:txBody>
      </p:sp>
      <p:sp>
        <p:nvSpPr>
          <p:cNvPr id="1177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898515" eaLnBrk="0" fontAlgn="base" hangingPunct="0">
              <a:spcBef>
                <a:spcPct val="0"/>
              </a:spcBef>
              <a:spcAft>
                <a:spcPct val="0"/>
              </a:spcAft>
            </a:pPr>
            <a:fld id="{362774FD-B83C-46E6-AC6C-88D681471028}" type="slidenum">
              <a:rPr lang="en-GB" altLang="bg-BG" smtClean="0">
                <a:latin typeface="Times New Roman" pitchFamily="18" charset="0"/>
                <a:cs typeface="Arial" charset="0"/>
              </a:rPr>
              <a:pPr defTabSz="898515" eaLnBrk="0" fontAlgn="base" hangingPunct="0">
                <a:spcBef>
                  <a:spcPct val="0"/>
                </a:spcBef>
                <a:spcAft>
                  <a:spcPct val="0"/>
                </a:spcAft>
              </a:pPr>
              <a:t>3</a:t>
            </a:fld>
            <a:endParaRPr lang="en-GB" altLang="bg-BG" dirty="0" smtClean="0">
              <a:latin typeface="Times New Roman" pitchFamily="18" charset="0"/>
              <a:cs typeface="Arial"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10"/>
          </p:nvPr>
        </p:nvSpPr>
        <p:spPr/>
        <p:txBody>
          <a:bodyPr/>
          <a:lstStyle/>
          <a:p>
            <a:fld id="{B08544C5-CDAE-4A75-99FC-9DDB3F50D81F}" type="slidenum">
              <a:rPr lang="bg-BG" smtClean="0"/>
              <a:pPr/>
              <a:t>21</a:t>
            </a:fld>
            <a:endParaRPr lang="bg-BG"/>
          </a:p>
        </p:txBody>
      </p:sp>
    </p:spTree>
    <p:extLst>
      <p:ext uri="{BB962C8B-B14F-4D97-AF65-F5344CB8AC3E}">
        <p14:creationId xmlns:p14="http://schemas.microsoft.com/office/powerpoint/2010/main" xmlns="" val="24426254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10"/>
          </p:nvPr>
        </p:nvSpPr>
        <p:spPr/>
        <p:txBody>
          <a:bodyPr/>
          <a:lstStyle/>
          <a:p>
            <a:fld id="{B08544C5-CDAE-4A75-99FC-9DDB3F50D81F}" type="slidenum">
              <a:rPr lang="bg-BG" smtClean="0"/>
              <a:pPr/>
              <a:t>22</a:t>
            </a:fld>
            <a:endParaRPr lang="bg-BG"/>
          </a:p>
        </p:txBody>
      </p:sp>
    </p:spTree>
    <p:extLst>
      <p:ext uri="{BB962C8B-B14F-4D97-AF65-F5344CB8AC3E}">
        <p14:creationId xmlns:p14="http://schemas.microsoft.com/office/powerpoint/2010/main" xmlns="" val="24426254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10"/>
          </p:nvPr>
        </p:nvSpPr>
        <p:spPr/>
        <p:txBody>
          <a:bodyPr/>
          <a:lstStyle/>
          <a:p>
            <a:fld id="{B08544C5-CDAE-4A75-99FC-9DDB3F50D81F}" type="slidenum">
              <a:rPr lang="bg-BG" smtClean="0"/>
              <a:pPr/>
              <a:t>23</a:t>
            </a:fld>
            <a:endParaRPr lang="bg-BG"/>
          </a:p>
        </p:txBody>
      </p:sp>
    </p:spTree>
    <p:extLst>
      <p:ext uri="{BB962C8B-B14F-4D97-AF65-F5344CB8AC3E}">
        <p14:creationId xmlns:p14="http://schemas.microsoft.com/office/powerpoint/2010/main" xmlns="" val="2060128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10"/>
          </p:nvPr>
        </p:nvSpPr>
        <p:spPr/>
        <p:txBody>
          <a:bodyPr/>
          <a:lstStyle/>
          <a:p>
            <a:fld id="{B08544C5-CDAE-4A75-99FC-9DDB3F50D81F}" type="slidenum">
              <a:rPr lang="bg-BG" smtClean="0"/>
              <a:pPr/>
              <a:t>24</a:t>
            </a:fld>
            <a:endParaRPr lang="bg-BG"/>
          </a:p>
        </p:txBody>
      </p:sp>
    </p:spTree>
    <p:extLst>
      <p:ext uri="{BB962C8B-B14F-4D97-AF65-F5344CB8AC3E}">
        <p14:creationId xmlns:p14="http://schemas.microsoft.com/office/powerpoint/2010/main" xmlns="" val="24426254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normAutofit/>
          </a:bodyPr>
          <a:lstStyle/>
          <a:p>
            <a:endParaRPr lang="bg-BG" dirty="0"/>
          </a:p>
        </p:txBody>
      </p:sp>
      <p:sp>
        <p:nvSpPr>
          <p:cNvPr id="4" name="Контейнер за номер на слайда 3"/>
          <p:cNvSpPr>
            <a:spLocks noGrp="1"/>
          </p:cNvSpPr>
          <p:nvPr>
            <p:ph type="sldNum" sz="quarter" idx="10"/>
          </p:nvPr>
        </p:nvSpPr>
        <p:spPr/>
        <p:txBody>
          <a:bodyPr/>
          <a:lstStyle/>
          <a:p>
            <a:fld id="{B08544C5-CDAE-4A75-99FC-9DDB3F50D81F}" type="slidenum">
              <a:rPr lang="bg-BG" smtClean="0"/>
              <a:pPr/>
              <a:t>27</a:t>
            </a:fld>
            <a:endParaRPr lang="bg-BG"/>
          </a:p>
        </p:txBody>
      </p:sp>
    </p:spTree>
    <p:extLst>
      <p:ext uri="{BB962C8B-B14F-4D97-AF65-F5344CB8AC3E}">
        <p14:creationId xmlns:p14="http://schemas.microsoft.com/office/powerpoint/2010/main" xmlns="" val="35368860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bg-BG" dirty="0"/>
          </a:p>
        </p:txBody>
      </p:sp>
      <p:sp>
        <p:nvSpPr>
          <p:cNvPr id="4" name="Контейнер за номер на слайда 3"/>
          <p:cNvSpPr>
            <a:spLocks noGrp="1"/>
          </p:cNvSpPr>
          <p:nvPr>
            <p:ph type="sldNum" sz="quarter" idx="10"/>
          </p:nvPr>
        </p:nvSpPr>
        <p:spPr/>
        <p:txBody>
          <a:bodyPr/>
          <a:lstStyle/>
          <a:p>
            <a:fld id="{B08544C5-CDAE-4A75-99FC-9DDB3F50D81F}" type="slidenum">
              <a:rPr lang="bg-BG" smtClean="0"/>
              <a:pPr/>
              <a:t>29</a:t>
            </a:fld>
            <a:endParaRPr lang="bg-BG"/>
          </a:p>
        </p:txBody>
      </p:sp>
    </p:spTree>
    <p:extLst>
      <p:ext uri="{BB962C8B-B14F-4D97-AF65-F5344CB8AC3E}">
        <p14:creationId xmlns:p14="http://schemas.microsoft.com/office/powerpoint/2010/main" xmlns="" val="37490867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p:spPr>
      </p:sp>
      <p:sp>
        <p:nvSpPr>
          <p:cNvPr id="117763" name="Notes Placeholder 2"/>
          <p:cNvSpPr>
            <a:spLocks noGrp="1"/>
          </p:cNvSpPr>
          <p:nvPr>
            <p:ph type="body" idx="1"/>
          </p:nvPr>
        </p:nvSpPr>
        <p:spPr bwMode="auto">
          <a:noFill/>
        </p:spPr>
        <p:txBody>
          <a:bodyPr/>
          <a:lstStyle/>
          <a:p>
            <a:endParaRPr lang="bg-BG" altLang="bg-BG" smtClean="0"/>
          </a:p>
        </p:txBody>
      </p:sp>
      <p:sp>
        <p:nvSpPr>
          <p:cNvPr id="1177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898515" eaLnBrk="0" fontAlgn="base" hangingPunct="0">
              <a:spcBef>
                <a:spcPct val="0"/>
              </a:spcBef>
              <a:spcAft>
                <a:spcPct val="0"/>
              </a:spcAft>
            </a:pPr>
            <a:fld id="{362774FD-B83C-46E6-AC6C-88D681471028}" type="slidenum">
              <a:rPr lang="en-GB" altLang="bg-BG" smtClean="0">
                <a:latin typeface="Times New Roman" pitchFamily="18" charset="0"/>
                <a:cs typeface="Arial" charset="0"/>
              </a:rPr>
              <a:pPr defTabSz="898515" eaLnBrk="0" fontAlgn="base" hangingPunct="0">
                <a:spcBef>
                  <a:spcPct val="0"/>
                </a:spcBef>
                <a:spcAft>
                  <a:spcPct val="0"/>
                </a:spcAft>
              </a:pPr>
              <a:t>31</a:t>
            </a:fld>
            <a:endParaRPr lang="en-GB" altLang="bg-BG" dirty="0" smtClean="0">
              <a:latin typeface="Times New Roman" pitchFamily="18" charset="0"/>
              <a:cs typeface="Arial" charset="0"/>
            </a:endParaRPr>
          </a:p>
        </p:txBody>
      </p:sp>
    </p:spTree>
    <p:extLst>
      <p:ext uri="{BB962C8B-B14F-4D97-AF65-F5344CB8AC3E}">
        <p14:creationId xmlns:p14="http://schemas.microsoft.com/office/powerpoint/2010/main" xmlns="" val="1471084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p:spPr>
      </p:sp>
      <p:sp>
        <p:nvSpPr>
          <p:cNvPr id="102403" name="Notes Placeholder 2"/>
          <p:cNvSpPr>
            <a:spLocks noGrp="1"/>
          </p:cNvSpPr>
          <p:nvPr>
            <p:ph type="body" idx="1"/>
          </p:nvPr>
        </p:nvSpPr>
        <p:spPr bwMode="auto">
          <a:noFill/>
        </p:spPr>
        <p:txBody>
          <a:bodyPr/>
          <a:lstStyle/>
          <a:p>
            <a:endParaRPr lang="bg-BG" altLang="bg-BG" smtClean="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044E7-4F1D-479F-953F-C1B1D7AA679B}" type="slidenum">
              <a:rPr kumimoji="0" lang="bg-B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bg-B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xmlns="" val="1454538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p:spPr>
      </p:sp>
      <p:sp>
        <p:nvSpPr>
          <p:cNvPr id="102403" name="Notes Placeholder 2"/>
          <p:cNvSpPr>
            <a:spLocks noGrp="1"/>
          </p:cNvSpPr>
          <p:nvPr>
            <p:ph type="body" idx="1"/>
          </p:nvPr>
        </p:nvSpPr>
        <p:spPr bwMode="auto">
          <a:noFill/>
        </p:spPr>
        <p:txBody>
          <a:bodyPr/>
          <a:lstStyle/>
          <a:p>
            <a:endParaRPr lang="bg-BG" altLang="bg-BG" smtClean="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044E7-4F1D-479F-953F-C1B1D7AA679B}" type="slidenum">
              <a:rPr kumimoji="0" lang="bg-B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bg-B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xmlns="" val="34048818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p:spPr>
      </p:sp>
      <p:sp>
        <p:nvSpPr>
          <p:cNvPr id="102403" name="Notes Placeholder 2"/>
          <p:cNvSpPr>
            <a:spLocks noGrp="1"/>
          </p:cNvSpPr>
          <p:nvPr>
            <p:ph type="body" idx="1"/>
          </p:nvPr>
        </p:nvSpPr>
        <p:spPr bwMode="auto">
          <a:noFill/>
        </p:spPr>
        <p:txBody>
          <a:bodyPr/>
          <a:lstStyle/>
          <a:p>
            <a:endParaRPr lang="bg-BG" altLang="bg-BG" smtClean="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1044E7-4F1D-479F-953F-C1B1D7AA679B}" type="slidenum">
              <a:rPr kumimoji="0" lang="bg-B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bg-B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xmlns="" val="658285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p:spPr>
      </p:sp>
      <p:sp>
        <p:nvSpPr>
          <p:cNvPr id="117763" name="Notes Placeholder 2"/>
          <p:cNvSpPr>
            <a:spLocks noGrp="1"/>
          </p:cNvSpPr>
          <p:nvPr>
            <p:ph type="body" idx="1"/>
          </p:nvPr>
        </p:nvSpPr>
        <p:spPr bwMode="auto">
          <a:noFill/>
        </p:spPr>
        <p:txBody>
          <a:bodyPr/>
          <a:lstStyle/>
          <a:p>
            <a:endParaRPr lang="bg-BG" altLang="bg-BG" smtClean="0"/>
          </a:p>
        </p:txBody>
      </p:sp>
      <p:sp>
        <p:nvSpPr>
          <p:cNvPr id="1177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898515" eaLnBrk="0" fontAlgn="base" hangingPunct="0">
              <a:spcBef>
                <a:spcPct val="0"/>
              </a:spcBef>
              <a:spcAft>
                <a:spcPct val="0"/>
              </a:spcAft>
            </a:pPr>
            <a:fld id="{362774FD-B83C-46E6-AC6C-88D681471028}" type="slidenum">
              <a:rPr lang="en-GB" altLang="bg-BG" smtClean="0">
                <a:latin typeface="Times New Roman" pitchFamily="18" charset="0"/>
                <a:cs typeface="Arial" charset="0"/>
              </a:rPr>
              <a:pPr defTabSz="898515" eaLnBrk="0" fontAlgn="base" hangingPunct="0">
                <a:spcBef>
                  <a:spcPct val="0"/>
                </a:spcBef>
                <a:spcAft>
                  <a:spcPct val="0"/>
                </a:spcAft>
              </a:pPr>
              <a:t>4</a:t>
            </a:fld>
            <a:endParaRPr lang="en-GB" altLang="bg-BG" dirty="0" smtClean="0">
              <a:latin typeface="Times New Roman" pitchFamily="18" charset="0"/>
              <a:cs typeface="Arial"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p:spPr>
      </p:sp>
      <p:sp>
        <p:nvSpPr>
          <p:cNvPr id="103427" name="Notes Placeholder 2"/>
          <p:cNvSpPr>
            <a:spLocks noGrp="1"/>
          </p:cNvSpPr>
          <p:nvPr>
            <p:ph type="body" idx="1"/>
          </p:nvPr>
        </p:nvSpPr>
        <p:spPr bwMode="auto">
          <a:noFill/>
        </p:spPr>
        <p:txBody>
          <a:bodyPr/>
          <a:lstStyle/>
          <a:p>
            <a:endParaRPr lang="bg-BG" altLang="bg-BG" smtClean="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59B24-6C0B-4A88-A3E0-CAA55AAA69FE}" type="slidenum">
              <a:rPr kumimoji="0" lang="bg-B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bg-B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xmlns="" val="9972824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p:spPr>
      </p:sp>
      <p:sp>
        <p:nvSpPr>
          <p:cNvPr id="103427" name="Notes Placeholder 2"/>
          <p:cNvSpPr>
            <a:spLocks noGrp="1"/>
          </p:cNvSpPr>
          <p:nvPr>
            <p:ph type="body" idx="1"/>
          </p:nvPr>
        </p:nvSpPr>
        <p:spPr bwMode="auto">
          <a:noFill/>
        </p:spPr>
        <p:txBody>
          <a:bodyPr/>
          <a:lstStyle/>
          <a:p>
            <a:endParaRPr lang="bg-BG" altLang="bg-BG" smtClean="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59B24-6C0B-4A88-A3E0-CAA55AAA69FE}" type="slidenum">
              <a:rPr kumimoji="0" lang="bg-B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bg-B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xmlns="" val="14386180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p:spPr>
      </p:sp>
      <p:sp>
        <p:nvSpPr>
          <p:cNvPr id="111619" name="Notes Placeholder 2"/>
          <p:cNvSpPr>
            <a:spLocks noGrp="1"/>
          </p:cNvSpPr>
          <p:nvPr>
            <p:ph type="body" idx="1"/>
          </p:nvPr>
        </p:nvSpPr>
        <p:spPr bwMode="auto">
          <a:noFill/>
        </p:spPr>
        <p:txBody>
          <a:bodyPr/>
          <a:lstStyle/>
          <a:p>
            <a:endParaRPr lang="bg-BG" altLang="bg-BG" smtClean="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591928-13BA-46CC-85B1-CFCCF3D1C41C}" type="slidenum">
              <a:rPr kumimoji="0" lang="bg-B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bg-B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xmlns="" val="35885222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p:spPr>
      </p:sp>
      <p:sp>
        <p:nvSpPr>
          <p:cNvPr id="111619" name="Notes Placeholder 2"/>
          <p:cNvSpPr>
            <a:spLocks noGrp="1"/>
          </p:cNvSpPr>
          <p:nvPr>
            <p:ph type="body" idx="1"/>
          </p:nvPr>
        </p:nvSpPr>
        <p:spPr bwMode="auto">
          <a:noFill/>
        </p:spPr>
        <p:txBody>
          <a:bodyPr/>
          <a:lstStyle/>
          <a:p>
            <a:endParaRPr lang="bg-BG" altLang="bg-BG" smtClean="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591928-13BA-46CC-85B1-CFCCF3D1C41C}" type="slidenum">
              <a:rPr kumimoji="0" lang="bg-B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bg-B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xmlns="" val="5288652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p:spPr>
      </p:sp>
      <p:sp>
        <p:nvSpPr>
          <p:cNvPr id="112643" name="Notes Placeholder 2"/>
          <p:cNvSpPr>
            <a:spLocks noGrp="1"/>
          </p:cNvSpPr>
          <p:nvPr>
            <p:ph type="body" idx="1"/>
          </p:nvPr>
        </p:nvSpPr>
        <p:spPr bwMode="auto">
          <a:noFill/>
        </p:spPr>
        <p:txBody>
          <a:bodyPr/>
          <a:lstStyle/>
          <a:p>
            <a:endParaRPr lang="bg-BG" altLang="bg-BG" smtClean="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7B289-2387-43C4-AF65-F6E97A8701B6}" type="slidenum">
              <a:rPr kumimoji="0" lang="bg-B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bg-B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xmlns="" val="29832601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p:spPr>
      </p:sp>
      <p:sp>
        <p:nvSpPr>
          <p:cNvPr id="113667" name="Notes Placeholder 2"/>
          <p:cNvSpPr>
            <a:spLocks noGrp="1"/>
          </p:cNvSpPr>
          <p:nvPr>
            <p:ph type="body" idx="1"/>
          </p:nvPr>
        </p:nvSpPr>
        <p:spPr bwMode="auto">
          <a:noFill/>
        </p:spPr>
        <p:txBody>
          <a:bodyPr/>
          <a:lstStyle/>
          <a:p>
            <a:endParaRPr lang="bg-BG" altLang="bg-BG" smtClean="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B94E2C-1FF6-40BF-8771-3D3A9FD324B8}" type="slidenum">
              <a:rPr kumimoji="0" lang="bg-B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bg-B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xmlns="" val="30145472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74613" y="739775"/>
            <a:ext cx="6569075" cy="3695700"/>
          </a:xfrm>
          <a:ln/>
        </p:spPr>
      </p:sp>
      <p:sp>
        <p:nvSpPr>
          <p:cNvPr id="35843" name="Notes Placeholder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bg-BG" altLang="bg-BG" smtClean="0"/>
          </a:p>
        </p:txBody>
      </p:sp>
      <p:sp>
        <p:nvSpPr>
          <p:cNvPr id="35844" name="Slide Number Placeholder 3"/>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99048">
              <a:spcBef>
                <a:spcPct val="30000"/>
              </a:spcBef>
              <a:defRPr kumimoji="1" sz="1200">
                <a:solidFill>
                  <a:schemeClr val="tx1"/>
                </a:solidFill>
                <a:latin typeface="Arial" charset="0"/>
              </a:defRPr>
            </a:lvl1pPr>
            <a:lvl2pPr marL="748674" indent="-287951" defTabSz="899048">
              <a:spcBef>
                <a:spcPct val="30000"/>
              </a:spcBef>
              <a:defRPr kumimoji="1" sz="1200">
                <a:solidFill>
                  <a:schemeClr val="tx1"/>
                </a:solidFill>
                <a:latin typeface="Arial" charset="0"/>
              </a:defRPr>
            </a:lvl2pPr>
            <a:lvl3pPr marL="1151806" indent="-230361" defTabSz="899048">
              <a:spcBef>
                <a:spcPct val="30000"/>
              </a:spcBef>
              <a:defRPr kumimoji="1" sz="1200">
                <a:solidFill>
                  <a:schemeClr val="tx1"/>
                </a:solidFill>
                <a:latin typeface="Arial" charset="0"/>
              </a:defRPr>
            </a:lvl3pPr>
            <a:lvl4pPr marL="1612528" indent="-230361" defTabSz="899048">
              <a:spcBef>
                <a:spcPct val="30000"/>
              </a:spcBef>
              <a:defRPr kumimoji="1" sz="1200">
                <a:solidFill>
                  <a:schemeClr val="tx1"/>
                </a:solidFill>
                <a:latin typeface="Arial" charset="0"/>
              </a:defRPr>
            </a:lvl4pPr>
            <a:lvl5pPr marL="2073250" indent="-230361" defTabSz="899048">
              <a:spcBef>
                <a:spcPct val="30000"/>
              </a:spcBef>
              <a:defRPr kumimoji="1" sz="1200">
                <a:solidFill>
                  <a:schemeClr val="tx1"/>
                </a:solidFill>
                <a:latin typeface="Arial" charset="0"/>
              </a:defRPr>
            </a:lvl5pPr>
            <a:lvl6pPr marL="2533972" indent="-230361" defTabSz="899048" eaLnBrk="0" fontAlgn="base" hangingPunct="0">
              <a:spcBef>
                <a:spcPct val="30000"/>
              </a:spcBef>
              <a:spcAft>
                <a:spcPct val="0"/>
              </a:spcAft>
              <a:defRPr kumimoji="1" sz="1200">
                <a:solidFill>
                  <a:schemeClr val="tx1"/>
                </a:solidFill>
                <a:latin typeface="Arial" charset="0"/>
              </a:defRPr>
            </a:lvl6pPr>
            <a:lvl7pPr marL="2994694" indent="-230361" defTabSz="899048" eaLnBrk="0" fontAlgn="base" hangingPunct="0">
              <a:spcBef>
                <a:spcPct val="30000"/>
              </a:spcBef>
              <a:spcAft>
                <a:spcPct val="0"/>
              </a:spcAft>
              <a:defRPr kumimoji="1" sz="1200">
                <a:solidFill>
                  <a:schemeClr val="tx1"/>
                </a:solidFill>
                <a:latin typeface="Arial" charset="0"/>
              </a:defRPr>
            </a:lvl7pPr>
            <a:lvl8pPr marL="3455417" indent="-230361" defTabSz="899048" eaLnBrk="0" fontAlgn="base" hangingPunct="0">
              <a:spcBef>
                <a:spcPct val="30000"/>
              </a:spcBef>
              <a:spcAft>
                <a:spcPct val="0"/>
              </a:spcAft>
              <a:defRPr kumimoji="1" sz="1200">
                <a:solidFill>
                  <a:schemeClr val="tx1"/>
                </a:solidFill>
                <a:latin typeface="Arial" charset="0"/>
              </a:defRPr>
            </a:lvl8pPr>
            <a:lvl9pPr marL="3916139" indent="-230361" defTabSz="899048" eaLnBrk="0" fontAlgn="base" hangingPunct="0">
              <a:spcBef>
                <a:spcPct val="30000"/>
              </a:spcBef>
              <a:spcAft>
                <a:spcPct val="0"/>
              </a:spcAft>
              <a:defRPr kumimoji="1" sz="1200">
                <a:solidFill>
                  <a:schemeClr val="tx1"/>
                </a:solidFill>
                <a:latin typeface="Arial" charset="0"/>
              </a:defRPr>
            </a:lvl9pPr>
          </a:lstStyle>
          <a:p>
            <a:pPr>
              <a:spcBef>
                <a:spcPct val="0"/>
              </a:spcBef>
            </a:pPr>
            <a:fld id="{5688AD2D-C5EE-4CEB-95F2-0E1238CF278D}" type="slidenum">
              <a:rPr kumimoji="0" lang="bg-BG" altLang="bg-BG">
                <a:latin typeface="Times New Roman" pitchFamily="18" charset="0"/>
              </a:rPr>
              <a:pPr>
                <a:spcBef>
                  <a:spcPct val="0"/>
                </a:spcBef>
              </a:pPr>
              <a:t>59</a:t>
            </a:fld>
            <a:endParaRPr kumimoji="0" lang="bg-BG" altLang="bg-BG">
              <a:latin typeface="Times New Roman"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p:spPr>
      </p:sp>
      <p:sp>
        <p:nvSpPr>
          <p:cNvPr id="117763" name="Notes Placeholder 2"/>
          <p:cNvSpPr>
            <a:spLocks noGrp="1"/>
          </p:cNvSpPr>
          <p:nvPr>
            <p:ph type="body" idx="1"/>
          </p:nvPr>
        </p:nvSpPr>
        <p:spPr bwMode="auto">
          <a:noFill/>
        </p:spPr>
        <p:txBody>
          <a:bodyPr/>
          <a:lstStyle/>
          <a:p>
            <a:endParaRPr lang="bg-BG" altLang="bg-BG" smtClean="0"/>
          </a:p>
        </p:txBody>
      </p:sp>
      <p:sp>
        <p:nvSpPr>
          <p:cNvPr id="1177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898515" eaLnBrk="0" fontAlgn="base" hangingPunct="0">
              <a:spcBef>
                <a:spcPct val="0"/>
              </a:spcBef>
              <a:spcAft>
                <a:spcPct val="0"/>
              </a:spcAft>
            </a:pPr>
            <a:fld id="{362774FD-B83C-46E6-AC6C-88D681471028}" type="slidenum">
              <a:rPr lang="en-GB" altLang="bg-BG" smtClean="0">
                <a:latin typeface="Times New Roman" pitchFamily="18" charset="0"/>
                <a:cs typeface="Arial" charset="0"/>
              </a:rPr>
              <a:pPr defTabSz="898515" eaLnBrk="0" fontAlgn="base" hangingPunct="0">
                <a:spcBef>
                  <a:spcPct val="0"/>
                </a:spcBef>
                <a:spcAft>
                  <a:spcPct val="0"/>
                </a:spcAft>
              </a:pPr>
              <a:t>5</a:t>
            </a:fld>
            <a:endParaRPr lang="en-GB" altLang="bg-BG" dirty="0" smtClean="0">
              <a:latin typeface="Times New Roman" pitchFamily="18" charset="0"/>
              <a:cs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p:spPr>
      </p:sp>
      <p:sp>
        <p:nvSpPr>
          <p:cNvPr id="117763" name="Notes Placeholder 2"/>
          <p:cNvSpPr>
            <a:spLocks noGrp="1"/>
          </p:cNvSpPr>
          <p:nvPr>
            <p:ph type="body" idx="1"/>
          </p:nvPr>
        </p:nvSpPr>
        <p:spPr bwMode="auto">
          <a:noFill/>
        </p:spPr>
        <p:txBody>
          <a:bodyPr/>
          <a:lstStyle/>
          <a:p>
            <a:endParaRPr lang="bg-BG" altLang="bg-BG" smtClean="0"/>
          </a:p>
        </p:txBody>
      </p:sp>
      <p:sp>
        <p:nvSpPr>
          <p:cNvPr id="1177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898515" eaLnBrk="0" fontAlgn="base" hangingPunct="0">
              <a:spcBef>
                <a:spcPct val="0"/>
              </a:spcBef>
              <a:spcAft>
                <a:spcPct val="0"/>
              </a:spcAft>
            </a:pPr>
            <a:fld id="{362774FD-B83C-46E6-AC6C-88D681471028}" type="slidenum">
              <a:rPr lang="en-GB" altLang="bg-BG" smtClean="0">
                <a:latin typeface="Times New Roman" pitchFamily="18" charset="0"/>
                <a:cs typeface="Arial" charset="0"/>
              </a:rPr>
              <a:pPr defTabSz="898515" eaLnBrk="0" fontAlgn="base" hangingPunct="0">
                <a:spcBef>
                  <a:spcPct val="0"/>
                </a:spcBef>
                <a:spcAft>
                  <a:spcPct val="0"/>
                </a:spcAft>
              </a:pPr>
              <a:t>6</a:t>
            </a:fld>
            <a:endParaRPr lang="en-GB" altLang="bg-BG" dirty="0" smtClean="0">
              <a:latin typeface="Times New Roman" pitchFamily="18" charset="0"/>
              <a:cs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p:spPr>
      </p:sp>
      <p:sp>
        <p:nvSpPr>
          <p:cNvPr id="117763" name="Notes Placeholder 2"/>
          <p:cNvSpPr>
            <a:spLocks noGrp="1"/>
          </p:cNvSpPr>
          <p:nvPr>
            <p:ph type="body" idx="1"/>
          </p:nvPr>
        </p:nvSpPr>
        <p:spPr bwMode="auto">
          <a:noFill/>
        </p:spPr>
        <p:txBody>
          <a:bodyPr/>
          <a:lstStyle/>
          <a:p>
            <a:endParaRPr lang="bg-BG" altLang="bg-BG" smtClean="0"/>
          </a:p>
        </p:txBody>
      </p:sp>
      <p:sp>
        <p:nvSpPr>
          <p:cNvPr id="1177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898414" eaLnBrk="0" fontAlgn="base" hangingPunct="0">
              <a:spcBef>
                <a:spcPct val="0"/>
              </a:spcBef>
              <a:spcAft>
                <a:spcPct val="0"/>
              </a:spcAft>
            </a:pPr>
            <a:fld id="{362774FD-B83C-46E6-AC6C-88D681471028}" type="slidenum">
              <a:rPr lang="en-GB" altLang="bg-BG" smtClean="0">
                <a:latin typeface="Times New Roman" pitchFamily="18" charset="0"/>
                <a:cs typeface="Arial" charset="0"/>
              </a:rPr>
              <a:pPr defTabSz="898414" eaLnBrk="0" fontAlgn="base" hangingPunct="0">
                <a:spcBef>
                  <a:spcPct val="0"/>
                </a:spcBef>
                <a:spcAft>
                  <a:spcPct val="0"/>
                </a:spcAft>
              </a:pPr>
              <a:t>7</a:t>
            </a:fld>
            <a:endParaRPr lang="en-GB" altLang="bg-BG" dirty="0" smtClean="0">
              <a:latin typeface="Times New Roman" pitchFamily="18" charset="0"/>
              <a:cs typeface="Arial" charset="0"/>
            </a:endParaRPr>
          </a:p>
        </p:txBody>
      </p:sp>
    </p:spTree>
    <p:extLst>
      <p:ext uri="{BB962C8B-B14F-4D97-AF65-F5344CB8AC3E}">
        <p14:creationId xmlns:p14="http://schemas.microsoft.com/office/powerpoint/2010/main" xmlns="" val="4236421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10"/>
          </p:nvPr>
        </p:nvSpPr>
        <p:spPr/>
        <p:txBody>
          <a:bodyPr/>
          <a:lstStyle/>
          <a:p>
            <a:fld id="{B08544C5-CDAE-4A75-99FC-9DDB3F50D81F}" type="slidenum">
              <a:rPr lang="bg-BG" smtClean="0"/>
              <a:pPr/>
              <a:t>8</a:t>
            </a:fld>
            <a:endParaRPr lang="bg-BG"/>
          </a:p>
        </p:txBody>
      </p:sp>
    </p:spTree>
    <p:extLst>
      <p:ext uri="{BB962C8B-B14F-4D97-AF65-F5344CB8AC3E}">
        <p14:creationId xmlns:p14="http://schemas.microsoft.com/office/powerpoint/2010/main" xmlns="" val="2490447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10"/>
          </p:nvPr>
        </p:nvSpPr>
        <p:spPr/>
        <p:txBody>
          <a:bodyPr/>
          <a:lstStyle/>
          <a:p>
            <a:fld id="{B08544C5-CDAE-4A75-99FC-9DDB3F50D81F}" type="slidenum">
              <a:rPr lang="bg-BG" smtClean="0"/>
              <a:pPr/>
              <a:t>9</a:t>
            </a:fld>
            <a:endParaRPr lang="bg-BG"/>
          </a:p>
        </p:txBody>
      </p:sp>
    </p:spTree>
    <p:extLst>
      <p:ext uri="{BB962C8B-B14F-4D97-AF65-F5344CB8AC3E}">
        <p14:creationId xmlns:p14="http://schemas.microsoft.com/office/powerpoint/2010/main" xmlns="" val="2490447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p:spPr>
      </p:sp>
      <p:sp>
        <p:nvSpPr>
          <p:cNvPr id="117763" name="Notes Placeholder 2"/>
          <p:cNvSpPr>
            <a:spLocks noGrp="1"/>
          </p:cNvSpPr>
          <p:nvPr>
            <p:ph type="body" idx="1"/>
          </p:nvPr>
        </p:nvSpPr>
        <p:spPr bwMode="auto">
          <a:noFill/>
        </p:spPr>
        <p:txBody>
          <a:bodyPr/>
          <a:lstStyle/>
          <a:p>
            <a:endParaRPr lang="bg-BG" altLang="bg-BG" dirty="0" smtClean="0"/>
          </a:p>
        </p:txBody>
      </p:sp>
      <p:sp>
        <p:nvSpPr>
          <p:cNvPr id="1177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898414" eaLnBrk="0" fontAlgn="base" hangingPunct="0">
              <a:spcBef>
                <a:spcPct val="0"/>
              </a:spcBef>
              <a:spcAft>
                <a:spcPct val="0"/>
              </a:spcAft>
            </a:pPr>
            <a:fld id="{362774FD-B83C-46E6-AC6C-88D681471028}" type="slidenum">
              <a:rPr lang="en-GB" altLang="bg-BG" smtClean="0">
                <a:latin typeface="Times New Roman" pitchFamily="18" charset="0"/>
                <a:cs typeface="Arial" charset="0"/>
              </a:rPr>
              <a:pPr defTabSz="898414" eaLnBrk="0" fontAlgn="base" hangingPunct="0">
                <a:spcBef>
                  <a:spcPct val="0"/>
                </a:spcBef>
                <a:spcAft>
                  <a:spcPct val="0"/>
                </a:spcAft>
              </a:pPr>
              <a:t>10</a:t>
            </a:fld>
            <a:endParaRPr lang="en-GB" altLang="bg-BG" dirty="0" smtClean="0">
              <a:latin typeface="Times New Roman" pitchFamily="18" charset="0"/>
              <a:cs typeface="Arial" charset="0"/>
            </a:endParaRPr>
          </a:p>
        </p:txBody>
      </p:sp>
    </p:spTree>
    <p:extLst>
      <p:ext uri="{BB962C8B-B14F-4D97-AF65-F5344CB8AC3E}">
        <p14:creationId xmlns:p14="http://schemas.microsoft.com/office/powerpoint/2010/main" xmlns="" val="1652717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711200" y="1371600"/>
            <a:ext cx="10468864"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B21EC7B1-2406-4DE6-A949-37319ED71B22}" type="datetime1">
              <a:rPr lang="bg-BG" smtClean="0"/>
              <a:pPr/>
              <a:t>27.1.2019 г.</a:t>
            </a:fld>
            <a:endParaRPr lang="bg-BG"/>
          </a:p>
        </p:txBody>
      </p:sp>
      <p:sp>
        <p:nvSpPr>
          <p:cNvPr id="19" name="Footer Placeholder 18"/>
          <p:cNvSpPr>
            <a:spLocks noGrp="1"/>
          </p:cNvSpPr>
          <p:nvPr>
            <p:ph type="ftr" sz="quarter" idx="11"/>
          </p:nvPr>
        </p:nvSpPr>
        <p:spPr/>
        <p:txBody>
          <a:bodyPr/>
          <a:lstStyle/>
          <a:p>
            <a:endParaRPr lang="bg-BG"/>
          </a:p>
        </p:txBody>
      </p:sp>
      <p:sp>
        <p:nvSpPr>
          <p:cNvPr id="27" name="Slide Number Placeholder 26"/>
          <p:cNvSpPr>
            <a:spLocks noGrp="1"/>
          </p:cNvSpPr>
          <p:nvPr>
            <p:ph type="sldNum" sz="quarter" idx="12"/>
          </p:nvPr>
        </p:nvSpPr>
        <p:spPr/>
        <p:txBody>
          <a:bodyPr/>
          <a:lstStyle/>
          <a:p>
            <a:fld id="{50B5C888-3C0A-457F-AA9B-D82A6007E643}" type="slidenum">
              <a:rPr lang="bg-BG" smtClean="0"/>
              <a:pPr/>
              <a:t>‹#›</a:t>
            </a:fld>
            <a:endParaRPr lang="bg-BG"/>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FF1C4F3-2213-46DA-A091-DDC98689E02F}" type="datetime1">
              <a:rPr lang="bg-BG" smtClean="0"/>
              <a:pPr/>
              <a:t>27.1.2019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50B5C888-3C0A-457F-AA9B-D82A6007E643}" type="slidenum">
              <a:rPr lang="bg-BG" smtClean="0"/>
              <a:pPr/>
              <a:t>‹#›</a:t>
            </a:fld>
            <a:endParaRPr lang="bg-BG"/>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2"/>
            <a:ext cx="27432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914402"/>
            <a:ext cx="80264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6B6E40DD-BE0D-40CC-B24A-894AD069F4B8}" type="datetime1">
              <a:rPr lang="bg-BG" smtClean="0"/>
              <a:pPr/>
              <a:t>27.1.2019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50B5C888-3C0A-457F-AA9B-D82A6007E643}" type="slidenum">
              <a:rPr lang="bg-BG" smtClean="0"/>
              <a:pPr/>
              <a:t>‹#›</a:t>
            </a:fld>
            <a:endParaRPr lang="bg-BG"/>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3251200" y="228600"/>
            <a:ext cx="8534400" cy="1219200"/>
          </a:xfrm>
        </p:spPr>
        <p:txBody>
          <a:bodyPr/>
          <a:lstStyle/>
          <a:p>
            <a:r>
              <a:rPr lang="en-US" smtClean="0"/>
              <a:t>Click to edit Master title style</a:t>
            </a:r>
            <a:endParaRPr lang="bg-BG"/>
          </a:p>
        </p:txBody>
      </p:sp>
      <p:sp>
        <p:nvSpPr>
          <p:cNvPr id="3" name="Content Placeholder 2"/>
          <p:cNvSpPr>
            <a:spLocks noGrp="1"/>
          </p:cNvSpPr>
          <p:nvPr>
            <p:ph sz="half" idx="1"/>
          </p:nvPr>
        </p:nvSpPr>
        <p:spPr>
          <a:xfrm>
            <a:off x="3251200" y="1600200"/>
            <a:ext cx="8534400" cy="2171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g-BG"/>
          </a:p>
        </p:txBody>
      </p:sp>
      <p:sp>
        <p:nvSpPr>
          <p:cNvPr id="4" name="Text Placeholder 3"/>
          <p:cNvSpPr>
            <a:spLocks noGrp="1"/>
          </p:cNvSpPr>
          <p:nvPr>
            <p:ph type="body" sz="half" idx="2"/>
          </p:nvPr>
        </p:nvSpPr>
        <p:spPr>
          <a:xfrm>
            <a:off x="3251200" y="3924300"/>
            <a:ext cx="8534400" cy="2171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g-BG"/>
          </a:p>
        </p:txBody>
      </p:sp>
      <p:sp>
        <p:nvSpPr>
          <p:cNvPr id="5" name="Rectangle 7"/>
          <p:cNvSpPr>
            <a:spLocks noGrp="1" noChangeArrowheads="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73118CC6-DE10-4E53-A3AB-631DC2F551D5}" type="datetime1">
              <a:rPr kumimoji="0" lang="bg-BG" sz="1200" b="0" i="0" u="none" strike="noStrike" kern="1200" cap="none" spc="0" normalizeH="0" baseline="0" noProof="0" smtClean="0">
                <a:ln>
                  <a:noFill/>
                </a:ln>
                <a:solidFill>
                  <a:srgbClr val="04617B">
                    <a:shade val="90000"/>
                  </a:srgbClr>
                </a:solidFill>
                <a:effectLst/>
                <a:uLnTx/>
                <a:uFillTx/>
                <a:latin typeface="Times New Roman"/>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27.1.2019 г.</a:t>
            </a:fld>
            <a:endParaRPr kumimoji="0" lang="bg-BG" sz="1200" b="0" i="0" u="none" strike="noStrike" kern="1200" cap="none" spc="0" normalizeH="0" baseline="0" noProof="0">
              <a:ln>
                <a:noFill/>
              </a:ln>
              <a:solidFill>
                <a:srgbClr val="04617B">
                  <a:shade val="90000"/>
                </a:srgbClr>
              </a:solidFill>
              <a:effectLst/>
              <a:uLnTx/>
              <a:uFillTx/>
              <a:latin typeface="Times New Roman"/>
              <a:ea typeface="+mn-ea"/>
              <a:cs typeface="+mn-cs"/>
            </a:endParaRPr>
          </a:p>
        </p:txBody>
      </p:sp>
      <p:sp>
        <p:nvSpPr>
          <p:cNvPr id="6" name="Rectangle 8"/>
          <p:cNvSpPr>
            <a:spLocks noGrp="1" noChangeArrowheads="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bg-BG" sz="1200" b="0" i="0" u="none" strike="noStrike" kern="1200" cap="none" spc="0" normalizeH="0" baseline="0" noProof="0">
              <a:ln>
                <a:noFill/>
              </a:ln>
              <a:solidFill>
                <a:srgbClr val="04617B">
                  <a:shade val="90000"/>
                </a:srgbClr>
              </a:solidFill>
              <a:effectLst/>
              <a:uLnTx/>
              <a:uFillTx/>
              <a:latin typeface="Times New Roman"/>
              <a:ea typeface="+mn-ea"/>
              <a:cs typeface="+mn-cs"/>
            </a:endParaRPr>
          </a:p>
        </p:txBody>
      </p:sp>
      <p:sp>
        <p:nvSpPr>
          <p:cNvPr id="7" name="Rectangle 9"/>
          <p:cNvSpPr>
            <a:spLocks noGrp="1" noChangeArrowheads="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0DC2948-0E7A-4C8E-BAB7-F6F029069F57}" type="slidenum">
              <a:rPr kumimoji="0" lang="bg-BG" sz="1200" b="0" i="0" u="none" strike="noStrike" kern="1200" cap="none" spc="0" normalizeH="0" baseline="0" noProof="0">
                <a:ln>
                  <a:noFill/>
                </a:ln>
                <a:solidFill>
                  <a:srgbClr val="04617B">
                    <a:shade val="90000"/>
                  </a:srgb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bg-BG" sz="1200" b="0" i="0" u="none" strike="noStrike" kern="1200" cap="none" spc="0" normalizeH="0" baseline="0" noProof="0">
              <a:ln>
                <a:noFill/>
              </a:ln>
              <a:solidFill>
                <a:srgbClr val="04617B">
                  <a:shade val="90000"/>
                </a:srgbClr>
              </a:solidFill>
              <a:effectLst/>
              <a:uLnTx/>
              <a:uFillTx/>
              <a:latin typeface="Times New Roman"/>
              <a:ea typeface="+mn-ea"/>
              <a:cs typeface="+mn-cs"/>
            </a:endParaRPr>
          </a:p>
        </p:txBody>
      </p:sp>
    </p:spTree>
    <p:extLst>
      <p:ext uri="{BB962C8B-B14F-4D97-AF65-F5344CB8AC3E}">
        <p14:creationId xmlns:p14="http://schemas.microsoft.com/office/powerpoint/2010/main" xmlns="" val="575325949"/>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F23947A-1C05-4E4A-A127-4335272B0D8D}" type="datetime1">
              <a:rPr lang="bg-BG" smtClean="0"/>
              <a:pPr/>
              <a:t>27.1.2019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50B5C888-3C0A-457F-AA9B-D82A6007E643}" type="slidenum">
              <a:rPr lang="bg-BG" smtClean="0"/>
              <a:pPr/>
              <a:t>‹#›</a:t>
            </a:fld>
            <a:endParaRPr lang="bg-BG"/>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07136" y="1316736"/>
            <a:ext cx="103632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07136" y="2704664"/>
            <a:ext cx="103632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417E1F45-68A6-48CF-B938-147F572FC955}" type="datetime1">
              <a:rPr lang="bg-BG" smtClean="0"/>
              <a:pPr/>
              <a:t>27.1.2019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50B5C888-3C0A-457F-AA9B-D82A6007E643}" type="slidenum">
              <a:rPr lang="bg-BG" smtClean="0"/>
              <a:pPr/>
              <a:t>‹#›</a:t>
            </a:fld>
            <a:endParaRPr lang="bg-BG"/>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6188FB1F-805D-49FD-8930-684565A846F4}" type="datetime1">
              <a:rPr lang="bg-BG" smtClean="0"/>
              <a:pPr/>
              <a:t>27.1.2019 г.</a:t>
            </a:fld>
            <a:endParaRPr lang="bg-BG"/>
          </a:p>
        </p:txBody>
      </p:sp>
      <p:sp>
        <p:nvSpPr>
          <p:cNvPr id="6" name="Footer Placeholder 5"/>
          <p:cNvSpPr>
            <a:spLocks noGrp="1"/>
          </p:cNvSpPr>
          <p:nvPr>
            <p:ph type="ftr" sz="quarter" idx="11"/>
          </p:nvPr>
        </p:nvSpPr>
        <p:spPr/>
        <p:txBody>
          <a:bodyPr/>
          <a:lstStyle/>
          <a:p>
            <a:endParaRPr lang="bg-BG"/>
          </a:p>
        </p:txBody>
      </p:sp>
      <p:sp>
        <p:nvSpPr>
          <p:cNvPr id="7" name="Slide Number Placeholder 6"/>
          <p:cNvSpPr>
            <a:spLocks noGrp="1"/>
          </p:cNvSpPr>
          <p:nvPr>
            <p:ph type="sldNum" sz="quarter" idx="12"/>
          </p:nvPr>
        </p:nvSpPr>
        <p:spPr/>
        <p:txBody>
          <a:bodyPr/>
          <a:lstStyle/>
          <a:p>
            <a:fld id="{50B5C888-3C0A-457F-AA9B-D82A6007E643}" type="slidenum">
              <a:rPr lang="bg-BG" smtClean="0"/>
              <a:pPr/>
              <a:t>‹#›</a:t>
            </a:fld>
            <a:endParaRPr lang="bg-BG"/>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1855248"/>
            <a:ext cx="5386917"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3368" y="1859758"/>
            <a:ext cx="5389033"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2514600"/>
            <a:ext cx="5386917"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3368" y="2514600"/>
            <a:ext cx="538903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74A402D7-AEDF-4E18-B57E-161FA150EF19}" type="datetime1">
              <a:rPr lang="bg-BG" smtClean="0"/>
              <a:pPr/>
              <a:t>27.1.2019 г.</a:t>
            </a:fld>
            <a:endParaRPr lang="bg-BG"/>
          </a:p>
        </p:txBody>
      </p:sp>
      <p:sp>
        <p:nvSpPr>
          <p:cNvPr id="8" name="Footer Placeholder 7"/>
          <p:cNvSpPr>
            <a:spLocks noGrp="1"/>
          </p:cNvSpPr>
          <p:nvPr>
            <p:ph type="ftr" sz="quarter" idx="11"/>
          </p:nvPr>
        </p:nvSpPr>
        <p:spPr/>
        <p:txBody>
          <a:bodyPr/>
          <a:lstStyle/>
          <a:p>
            <a:endParaRPr lang="bg-BG"/>
          </a:p>
        </p:txBody>
      </p:sp>
      <p:sp>
        <p:nvSpPr>
          <p:cNvPr id="9" name="Slide Number Placeholder 8"/>
          <p:cNvSpPr>
            <a:spLocks noGrp="1"/>
          </p:cNvSpPr>
          <p:nvPr>
            <p:ph type="sldNum" sz="quarter" idx="12"/>
          </p:nvPr>
        </p:nvSpPr>
        <p:spPr/>
        <p:txBody>
          <a:bodyPr/>
          <a:lstStyle/>
          <a:p>
            <a:fld id="{50B5C888-3C0A-457F-AA9B-D82A6007E643}" type="slidenum">
              <a:rPr lang="bg-BG" smtClean="0"/>
              <a:pPr/>
              <a:t>‹#›</a:t>
            </a:fld>
            <a:endParaRPr lang="bg-BG"/>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A274855A-1BB6-4926-B4F9-D245BB6D6326}" type="datetime1">
              <a:rPr lang="bg-BG" smtClean="0"/>
              <a:pPr/>
              <a:t>27.1.2019 г.</a:t>
            </a:fld>
            <a:endParaRPr lang="bg-BG"/>
          </a:p>
        </p:txBody>
      </p:sp>
      <p:sp>
        <p:nvSpPr>
          <p:cNvPr id="4" name="Footer Placeholder 3"/>
          <p:cNvSpPr>
            <a:spLocks noGrp="1"/>
          </p:cNvSpPr>
          <p:nvPr>
            <p:ph type="ftr" sz="quarter" idx="11"/>
          </p:nvPr>
        </p:nvSpPr>
        <p:spPr/>
        <p:txBody>
          <a:bodyPr/>
          <a:lstStyle/>
          <a:p>
            <a:endParaRPr lang="bg-BG"/>
          </a:p>
        </p:txBody>
      </p:sp>
      <p:sp>
        <p:nvSpPr>
          <p:cNvPr id="5" name="Slide Number Placeholder 4"/>
          <p:cNvSpPr>
            <a:spLocks noGrp="1"/>
          </p:cNvSpPr>
          <p:nvPr>
            <p:ph type="sldNum" sz="quarter" idx="12"/>
          </p:nvPr>
        </p:nvSpPr>
        <p:spPr/>
        <p:txBody>
          <a:bodyPr/>
          <a:lstStyle/>
          <a:p>
            <a:fld id="{50B5C888-3C0A-457F-AA9B-D82A6007E643}" type="slidenum">
              <a:rPr lang="bg-BG" smtClean="0"/>
              <a:pPr/>
              <a:t>‹#›</a:t>
            </a:fld>
            <a:endParaRPr lang="bg-BG"/>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B80A0E-A795-4845-A373-1987B468C4CC}" type="datetime1">
              <a:rPr lang="bg-BG" smtClean="0"/>
              <a:pPr/>
              <a:t>27.1.2019 г.</a:t>
            </a:fld>
            <a:endParaRPr lang="bg-BG"/>
          </a:p>
        </p:txBody>
      </p:sp>
      <p:sp>
        <p:nvSpPr>
          <p:cNvPr id="3" name="Footer Placeholder 2"/>
          <p:cNvSpPr>
            <a:spLocks noGrp="1"/>
          </p:cNvSpPr>
          <p:nvPr>
            <p:ph type="ftr" sz="quarter" idx="11"/>
          </p:nvPr>
        </p:nvSpPr>
        <p:spPr/>
        <p:txBody>
          <a:bodyPr/>
          <a:lstStyle/>
          <a:p>
            <a:endParaRPr lang="bg-BG"/>
          </a:p>
        </p:txBody>
      </p:sp>
      <p:sp>
        <p:nvSpPr>
          <p:cNvPr id="4" name="Slide Number Placeholder 3"/>
          <p:cNvSpPr>
            <a:spLocks noGrp="1"/>
          </p:cNvSpPr>
          <p:nvPr>
            <p:ph type="sldNum" sz="quarter" idx="12"/>
          </p:nvPr>
        </p:nvSpPr>
        <p:spPr/>
        <p:txBody>
          <a:bodyPr/>
          <a:lstStyle/>
          <a:p>
            <a:fld id="{50B5C888-3C0A-457F-AA9B-D82A6007E643}" type="slidenum">
              <a:rPr lang="bg-BG" smtClean="0"/>
              <a:pPr/>
              <a:t>‹#›</a:t>
            </a:fld>
            <a:endParaRPr lang="bg-BG"/>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14352"/>
            <a:ext cx="36576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5F8D9F7-94FF-45FF-97A2-199C1E5F8410}" type="datetime1">
              <a:rPr lang="bg-BG" smtClean="0"/>
              <a:pPr/>
              <a:t>27.1.2019 г.</a:t>
            </a:fld>
            <a:endParaRPr lang="bg-BG"/>
          </a:p>
        </p:txBody>
      </p:sp>
      <p:sp>
        <p:nvSpPr>
          <p:cNvPr id="6" name="Footer Placeholder 5"/>
          <p:cNvSpPr>
            <a:spLocks noGrp="1"/>
          </p:cNvSpPr>
          <p:nvPr>
            <p:ph type="ftr" sz="quarter" idx="11"/>
          </p:nvPr>
        </p:nvSpPr>
        <p:spPr/>
        <p:txBody>
          <a:bodyPr/>
          <a:lstStyle/>
          <a:p>
            <a:endParaRPr lang="bg-BG"/>
          </a:p>
        </p:txBody>
      </p:sp>
      <p:sp>
        <p:nvSpPr>
          <p:cNvPr id="7" name="Slide Number Placeholder 6"/>
          <p:cNvSpPr>
            <a:spLocks noGrp="1"/>
          </p:cNvSpPr>
          <p:nvPr>
            <p:ph type="sldNum" sz="quarter" idx="12"/>
          </p:nvPr>
        </p:nvSpPr>
        <p:spPr/>
        <p:txBody>
          <a:bodyPr/>
          <a:lstStyle/>
          <a:p>
            <a:fld id="{50B5C888-3C0A-457F-AA9B-D82A6007E643}" type="slidenum">
              <a:rPr lang="bg-BG" smtClean="0"/>
              <a:pPr/>
              <a:t>‹#›</a:t>
            </a:fld>
            <a:endParaRPr lang="bg-BG"/>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4221004" y="1108077"/>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10672179" y="5359769"/>
            <a:ext cx="207264"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812800" y="1176997"/>
            <a:ext cx="2950464"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812800" y="2828785"/>
            <a:ext cx="29464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C1392624-AE6E-4DF2-ADD7-5D04366CBA39}" type="datetime1">
              <a:rPr lang="bg-BG" smtClean="0"/>
              <a:pPr/>
              <a:t>27.1.2019 г.</a:t>
            </a:fld>
            <a:endParaRPr lang="bg-BG"/>
          </a:p>
        </p:txBody>
      </p:sp>
      <p:sp>
        <p:nvSpPr>
          <p:cNvPr id="6" name="Footer Placeholder 5"/>
          <p:cNvSpPr>
            <a:spLocks noGrp="1"/>
          </p:cNvSpPr>
          <p:nvPr>
            <p:ph type="ftr" sz="quarter" idx="11"/>
          </p:nvPr>
        </p:nvSpPr>
        <p:spPr/>
        <p:txBody>
          <a:bodyPr/>
          <a:lstStyle/>
          <a:p>
            <a:endParaRPr lang="bg-BG"/>
          </a:p>
        </p:txBody>
      </p:sp>
      <p:sp>
        <p:nvSpPr>
          <p:cNvPr id="7" name="Slide Number Placeholder 6"/>
          <p:cNvSpPr>
            <a:spLocks noGrp="1"/>
          </p:cNvSpPr>
          <p:nvPr>
            <p:ph type="sldNum" sz="quarter" idx="12"/>
          </p:nvPr>
        </p:nvSpPr>
        <p:spPr>
          <a:xfrm>
            <a:off x="10769600" y="6356351"/>
            <a:ext cx="812800" cy="365125"/>
          </a:xfrm>
        </p:spPr>
        <p:txBody>
          <a:bodyPr/>
          <a:lstStyle/>
          <a:p>
            <a:fld id="{50B5C888-3C0A-457F-AA9B-D82A6007E643}" type="slidenum">
              <a:rPr lang="bg-BG" smtClean="0"/>
              <a:pPr/>
              <a:t>‹#›</a:t>
            </a:fld>
            <a:endParaRPr lang="bg-BG"/>
          </a:p>
        </p:txBody>
      </p:sp>
      <p:sp>
        <p:nvSpPr>
          <p:cNvPr id="3" name="Picture Placeholder 2"/>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5842000" y="6219826"/>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12700" y="-7144"/>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5842000" y="-7144"/>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609600" y="704088"/>
            <a:ext cx="109728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609600" y="1935480"/>
            <a:ext cx="109728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09600" y="6356351"/>
            <a:ext cx="2844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7736D03B-391E-4EBE-A77C-2859F4D05391}" type="datetime1">
              <a:rPr lang="bg-BG" smtClean="0"/>
              <a:pPr/>
              <a:t>27.1.2019 г.</a:t>
            </a:fld>
            <a:endParaRPr lang="bg-BG"/>
          </a:p>
        </p:txBody>
      </p:sp>
      <p:sp>
        <p:nvSpPr>
          <p:cNvPr id="22" name="Footer Placeholder 21"/>
          <p:cNvSpPr>
            <a:spLocks noGrp="1"/>
          </p:cNvSpPr>
          <p:nvPr>
            <p:ph type="ftr" sz="quarter" idx="3"/>
          </p:nvPr>
        </p:nvSpPr>
        <p:spPr>
          <a:xfrm>
            <a:off x="3556000" y="6356351"/>
            <a:ext cx="44704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bg-BG"/>
          </a:p>
        </p:txBody>
      </p:sp>
      <p:sp>
        <p:nvSpPr>
          <p:cNvPr id="18" name="Slide Number Placeholder 17"/>
          <p:cNvSpPr>
            <a:spLocks noGrp="1"/>
          </p:cNvSpPr>
          <p:nvPr>
            <p:ph type="sldNum" sz="quarter" idx="4"/>
          </p:nvPr>
        </p:nvSpPr>
        <p:spPr>
          <a:xfrm>
            <a:off x="10566400" y="6356351"/>
            <a:ext cx="1016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50B5C888-3C0A-457F-AA9B-D82A6007E643}" type="slidenum">
              <a:rPr lang="bg-BG" smtClean="0"/>
              <a:pPr/>
              <a:t>‹#›</a:t>
            </a:fld>
            <a:endParaRPr lang="bg-BG"/>
          </a:p>
        </p:txBody>
      </p:sp>
      <p:grpSp>
        <p:nvGrpSpPr>
          <p:cNvPr id="2" name="Group 1"/>
          <p:cNvGrpSpPr/>
          <p:nvPr/>
        </p:nvGrpSpPr>
        <p:grpSpPr>
          <a:xfrm>
            <a:off x="-25356" y="202408"/>
            <a:ext cx="12240731"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Lst>
  <p:hf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package" Target="../embeddings/Microsoft_Office_PowerPoint_Presentation2.pptx"/><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package" Target="../embeddings/Microsoft_Office_PowerPoint_Presentation1.pptx"/><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package" Target="../embeddings/Microsoft_Office_PowerPoint_Presentation3.pptx"/></Relationships>
</file>

<file path=ppt/slides/_rels/slide1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package" Target="../embeddings/Microsoft_Office_PowerPoint_Presentation4.pptx"/><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package" Target="../embeddings/Microsoft_Office_Word_Document5.docx"/><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eb6.ciela.net/Document/LinkToDocumentReference?fromDocumentId=2137395433&amp;dbId=9&amp;refId=31608079" TargetMode="External"/><Relationship Id="rId2" Type="http://schemas.openxmlformats.org/officeDocument/2006/relationships/hyperlink" Target="https://web6.ciela.net/Document/LinkToDocumentReference?fromDocumentId=2137395433&amp;dbId=9&amp;refId=31608078" TargetMode="External"/><Relationship Id="rId1" Type="http://schemas.openxmlformats.org/officeDocument/2006/relationships/slideLayout" Target="../slideLayouts/slideLayout12.xml"/><Relationship Id="rId4" Type="http://schemas.openxmlformats.org/officeDocument/2006/relationships/hyperlink" Target="https://web6.ciela.net/Document/LinkToDocumentReference?fromDocumentId=2137395433&amp;dbId=9&amp;refId=31608083"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web6.ciela.net/Document/LinkToDocumentReference?fromDocumentId=2137358574&amp;dbId=9&amp;refId=30943146"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hyperlink" Target="https://web6.ciela.net/Document/LinkToDocumentReference?fromDocumentId=2137358574&amp;dbId=9&amp;refId=30943148" TargetMode="External"/><Relationship Id="rId4" Type="http://schemas.openxmlformats.org/officeDocument/2006/relationships/hyperlink" Target="https://web6.ciela.net/Document/LinkToDocumentReference?fromDocumentId=2137358574&amp;dbId=9&amp;refId=30943147"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hyperlink" Target="https://web6.ciela.net/Document/LinkToDocumentReference?fromDocumentId=2137181789&amp;dbId=0&amp;refId=27077673" TargetMode="External"/><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eb6.ciela.net/Document/LinkToDocumentReference?fromDocumentId=2136944559&amp;dbId=9&amp;refId=22832272" TargetMode="External"/><Relationship Id="rId2" Type="http://schemas.openxmlformats.org/officeDocument/2006/relationships/hyperlink" Target="https://web6.ciela.net/Document/LinkToDocumentReference?fromDocumentId=2136944559&amp;dbId=9&amp;refId=22832270" TargetMode="Externa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package" Target="../embeddings/Microsoft_Office_PowerPoint_Presentation6.pptx"/><Relationship Id="rId4" Type="http://schemas.openxmlformats.org/officeDocument/2006/relationships/image" Target="../media/image57.png"/></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package" Target="../embeddings/Microsoft_Office_Word_Document7.docx"/></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293796" y="5864468"/>
            <a:ext cx="5457217" cy="802583"/>
          </a:xfrm>
        </p:spPr>
        <p:txBody>
          <a:bodyPr/>
          <a:lstStyle/>
          <a:p>
            <a:pPr algn="r"/>
            <a:endParaRPr lang="bg-BG" dirty="0" smtClean="0"/>
          </a:p>
          <a:p>
            <a:pPr algn="r"/>
            <a:endParaRPr lang="bg-BG" dirty="0"/>
          </a:p>
        </p:txBody>
      </p:sp>
      <p:sp>
        <p:nvSpPr>
          <p:cNvPr id="4" name="Title 1"/>
          <p:cNvSpPr txBox="1">
            <a:spLocks/>
          </p:cNvSpPr>
          <p:nvPr/>
        </p:nvSpPr>
        <p:spPr>
          <a:xfrm>
            <a:off x="2027713" y="1866806"/>
            <a:ext cx="8257443" cy="2584938"/>
          </a:xfrm>
          <a:prstGeom prst="rect">
            <a:avLst/>
          </a:prstGeom>
          <a:solidFill>
            <a:schemeClr val="tx2">
              <a:lumMod val="20000"/>
              <a:lumOff val="80000"/>
            </a:schemeClr>
          </a:solid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ru-RU" sz="40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Промени в ЗКПО за 2019 г.</a:t>
            </a:r>
          </a:p>
          <a:p>
            <a:r>
              <a:rPr lang="ru-RU" altLang="bg-BG" sz="40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Данъчна практика, </a:t>
            </a:r>
            <a:r>
              <a:rPr lang="ru-RU" altLang="bg-BG" sz="40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свързана</a:t>
            </a:r>
            <a:r>
              <a:rPr lang="ru-RU" altLang="bg-BG" sz="40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с </a:t>
            </a:r>
            <a:r>
              <a:rPr lang="ru-RU" altLang="bg-BG" sz="40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определяне</a:t>
            </a:r>
            <a:r>
              <a:rPr lang="ru-RU" altLang="bg-BG" sz="40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на </a:t>
            </a:r>
            <a:r>
              <a:rPr lang="ru-RU" altLang="bg-BG" sz="40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данъчния</a:t>
            </a:r>
            <a:r>
              <a:rPr lang="ru-RU" altLang="bg-BG" sz="40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финансов </a:t>
            </a:r>
            <a:r>
              <a:rPr lang="ru-RU" altLang="bg-BG" sz="40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резултат</a:t>
            </a:r>
            <a:r>
              <a:rPr lang="bg-BG" altLang="bg-BG" sz="40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за 2018 г</a:t>
            </a:r>
            <a:r>
              <a:rPr lang="bg-BG" altLang="bg-BG" sz="4000" b="1"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ru-RU" sz="40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9911770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a:xfrm>
            <a:off x="332509" y="320636"/>
            <a:ext cx="11264271" cy="629390"/>
          </a:xfrm>
        </p:spPr>
        <p:txBody>
          <a:bodyPr>
            <a:noAutofit/>
          </a:bodyPr>
          <a:lstStyle/>
          <a:p>
            <a:pPr marL="58738" lvl="2"/>
            <a:r>
              <a:rPr lang="bg-BG" sz="3200" b="1" dirty="0" smtClean="0">
                <a:solidFill>
                  <a:schemeClr val="tx1"/>
                </a:solidFill>
                <a:latin typeface="Times New Roman" panose="02020603050405020304" pitchFamily="18" charset="0"/>
                <a:cs typeface="Times New Roman" panose="02020603050405020304" pitchFamily="18" charset="0"/>
              </a:rPr>
              <a:t/>
            </a:r>
            <a:br>
              <a:rPr lang="bg-BG" sz="3200" b="1" dirty="0" smtClean="0">
                <a:solidFill>
                  <a:schemeClr val="tx1"/>
                </a:solidFill>
                <a:latin typeface="Times New Roman" panose="02020603050405020304" pitchFamily="18" charset="0"/>
                <a:cs typeface="Times New Roman" panose="02020603050405020304" pitchFamily="18" charset="0"/>
              </a:rPr>
            </a:br>
            <a:r>
              <a:rPr lang="bg-BG" sz="3200" b="1" dirty="0" smtClean="0">
                <a:solidFill>
                  <a:schemeClr val="tx1"/>
                </a:solidFill>
                <a:latin typeface="Times New Roman" panose="02020603050405020304" pitchFamily="18" charset="0"/>
                <a:cs typeface="Times New Roman" panose="02020603050405020304" pitchFamily="18" charset="0"/>
              </a:rPr>
              <a:t/>
            </a:r>
            <a:br>
              <a:rPr lang="bg-BG" sz="3200" b="1" dirty="0" smtClean="0">
                <a:solidFill>
                  <a:schemeClr val="tx1"/>
                </a:solidFill>
                <a:latin typeface="Times New Roman" panose="02020603050405020304" pitchFamily="18" charset="0"/>
                <a:cs typeface="Times New Roman" panose="02020603050405020304" pitchFamily="18" charset="0"/>
              </a:rPr>
            </a:br>
            <a:r>
              <a:rPr lang="bg-BG" sz="2800" b="1" dirty="0" smtClean="0">
                <a:solidFill>
                  <a:schemeClr val="tx1"/>
                </a:solidFill>
                <a:latin typeface="Times New Roman" panose="02020603050405020304" pitchFamily="18" charset="0"/>
                <a:cs typeface="Times New Roman" panose="02020603050405020304" pitchFamily="18" charset="0"/>
              </a:rPr>
              <a:t/>
            </a:r>
            <a:br>
              <a:rPr lang="bg-BG" sz="2800" b="1" dirty="0" smtClean="0">
                <a:solidFill>
                  <a:schemeClr val="tx1"/>
                </a:solidFill>
                <a:latin typeface="Times New Roman" panose="02020603050405020304" pitchFamily="18" charset="0"/>
                <a:cs typeface="Times New Roman" panose="02020603050405020304" pitchFamily="18" charset="0"/>
              </a:rPr>
            </a:br>
            <a:r>
              <a:rPr lang="bg-BG" sz="2800" b="1" dirty="0" smtClean="0">
                <a:solidFill>
                  <a:schemeClr val="tx1"/>
                </a:solidFill>
                <a:latin typeface="Times New Roman" panose="02020603050405020304" pitchFamily="18" charset="0"/>
                <a:cs typeface="Times New Roman" panose="02020603050405020304" pitchFamily="18" charset="0"/>
              </a:rPr>
              <a:t/>
            </a:r>
            <a:br>
              <a:rPr lang="bg-BG" sz="2800" b="1" dirty="0" smtClean="0">
                <a:solidFill>
                  <a:schemeClr val="tx1"/>
                </a:solidFill>
                <a:latin typeface="Times New Roman" panose="02020603050405020304" pitchFamily="18" charset="0"/>
                <a:cs typeface="Times New Roman" panose="02020603050405020304" pitchFamily="18" charset="0"/>
              </a:rPr>
            </a:br>
            <a:r>
              <a:rPr lang="ru-RU" altLang="bg-BG" sz="3200" b="1" dirty="0" smtClean="0">
                <a:solidFill>
                  <a:schemeClr val="tx1"/>
                </a:solidFill>
                <a:latin typeface="Times New Roman" panose="02020603050405020304" pitchFamily="18" charset="0"/>
                <a:cs typeface="Times New Roman" panose="02020603050405020304" pitchFamily="18" charset="0"/>
              </a:rPr>
              <a:t>Директива 2016/1164 - Правило за ограничаване на приспадането на лихвите</a:t>
            </a:r>
          </a:p>
        </p:txBody>
      </p:sp>
      <p:sp>
        <p:nvSpPr>
          <p:cNvPr id="77827" name="Content Placeholder 2"/>
          <p:cNvSpPr>
            <a:spLocks noGrp="1"/>
          </p:cNvSpPr>
          <p:nvPr>
            <p:ph sz="quarter" idx="1"/>
          </p:nvPr>
        </p:nvSpPr>
        <p:spPr>
          <a:xfrm>
            <a:off x="354941" y="1111103"/>
            <a:ext cx="11140373" cy="5444076"/>
          </a:xfrm>
        </p:spPr>
        <p:txBody>
          <a:bodyPr>
            <a:noAutofit/>
          </a:bodyPr>
          <a:lstStyle/>
          <a:p>
            <a:pPr algn="just">
              <a:spcBef>
                <a:spcPts val="0"/>
              </a:spcBef>
            </a:pPr>
            <a:r>
              <a:rPr lang="ru-RU" sz="2000" b="1" u="sng" dirty="0" smtClean="0">
                <a:latin typeface="Times New Roman" panose="02020603050405020304" pitchFamily="18" charset="0"/>
                <a:cs typeface="Times New Roman" panose="02020603050405020304" pitchFamily="18" charset="0"/>
              </a:rPr>
              <a:t>Непризнатото превишение</a:t>
            </a:r>
            <a:r>
              <a:rPr lang="ru-RU" sz="2000" b="1" dirty="0" smtClean="0">
                <a:latin typeface="Times New Roman" panose="02020603050405020304" pitchFamily="18" charset="0"/>
                <a:cs typeface="Times New Roman" panose="02020603050405020304" pitchFamily="18" charset="0"/>
              </a:rPr>
              <a:t> на </a:t>
            </a:r>
            <a:r>
              <a:rPr lang="ru-RU" sz="2000" b="1" dirty="0">
                <a:latin typeface="Times New Roman" panose="02020603050405020304" pitchFamily="18" charset="0"/>
                <a:cs typeface="Times New Roman" panose="02020603050405020304" pitchFamily="18" charset="0"/>
              </a:rPr>
              <a:t>разходите по заеми </a:t>
            </a:r>
            <a:r>
              <a:rPr lang="ru-RU" sz="2000" b="1" dirty="0" smtClean="0">
                <a:latin typeface="Times New Roman" panose="02020603050405020304" pitchFamily="18" charset="0"/>
                <a:cs typeface="Times New Roman" panose="02020603050405020304" pitchFamily="18" charset="0"/>
              </a:rPr>
              <a:t>се определя по </a:t>
            </a:r>
            <a:r>
              <a:rPr lang="ru-RU" sz="2000" b="1" dirty="0">
                <a:latin typeface="Times New Roman" panose="02020603050405020304" pitchFamily="18" charset="0"/>
                <a:cs typeface="Times New Roman" panose="02020603050405020304" pitchFamily="18" charset="0"/>
              </a:rPr>
              <a:t>следната формула: </a:t>
            </a:r>
          </a:p>
          <a:p>
            <a:pPr marL="0" indent="0" algn="ctr">
              <a:spcBef>
                <a:spcPts val="0"/>
              </a:spcBef>
              <a:buNone/>
            </a:pPr>
            <a:endParaRPr lang="ru-RU" sz="2000" b="1" dirty="0">
              <a:latin typeface="Times New Roman" panose="02020603050405020304" pitchFamily="18" charset="0"/>
              <a:cs typeface="Times New Roman" panose="02020603050405020304" pitchFamily="18" charset="0"/>
            </a:endParaRPr>
          </a:p>
          <a:p>
            <a:pPr marL="0" indent="0" algn="ctr">
              <a:spcBef>
                <a:spcPts val="0"/>
              </a:spcBef>
              <a:buNone/>
            </a:pPr>
            <a:r>
              <a:rPr lang="ru-RU" sz="2000" b="1" dirty="0" smtClean="0">
                <a:latin typeface="Times New Roman" panose="02020603050405020304" pitchFamily="18" charset="0"/>
                <a:cs typeface="Times New Roman" panose="02020603050405020304" pitchFamily="18" charset="0"/>
              </a:rPr>
              <a:t>НПРЗ </a:t>
            </a:r>
            <a:r>
              <a:rPr lang="ru-RU" sz="2000" b="1" dirty="0">
                <a:latin typeface="Times New Roman" panose="02020603050405020304" pitchFamily="18" charset="0"/>
                <a:cs typeface="Times New Roman" panose="02020603050405020304" pitchFamily="18" charset="0"/>
              </a:rPr>
              <a:t>= ПРЗ – 0,30 х ДФРЛДА</a:t>
            </a:r>
            <a:r>
              <a:rPr lang="ru-RU" sz="2000" dirty="0">
                <a:latin typeface="Times New Roman" panose="02020603050405020304" pitchFamily="18" charset="0"/>
                <a:cs typeface="Times New Roman" panose="02020603050405020304" pitchFamily="18" charset="0"/>
              </a:rPr>
              <a:t>, </a:t>
            </a:r>
            <a:r>
              <a:rPr lang="ru-RU" sz="2000" i="1" dirty="0">
                <a:latin typeface="Times New Roman" panose="02020603050405020304" pitchFamily="18" charset="0"/>
                <a:cs typeface="Times New Roman" panose="02020603050405020304" pitchFamily="18" charset="0"/>
              </a:rPr>
              <a:t>където:</a:t>
            </a:r>
          </a:p>
          <a:p>
            <a:pPr marL="0" indent="0" algn="just">
              <a:spcBef>
                <a:spcPts val="0"/>
              </a:spcBef>
              <a:buNone/>
            </a:pPr>
            <a:endParaRPr lang="ru-RU" sz="1800" dirty="0" smtClean="0">
              <a:latin typeface="Times New Roman" panose="02020603050405020304" pitchFamily="18" charset="0"/>
              <a:cs typeface="Times New Roman" panose="02020603050405020304" pitchFamily="18" charset="0"/>
            </a:endParaRPr>
          </a:p>
          <a:p>
            <a:pPr marL="0" indent="0" algn="just">
              <a:spcBef>
                <a:spcPts val="0"/>
              </a:spcBef>
              <a:buNone/>
            </a:pPr>
            <a:r>
              <a:rPr lang="ru-RU" sz="1800" dirty="0" smtClean="0">
                <a:latin typeface="Times New Roman" panose="02020603050405020304" pitchFamily="18" charset="0"/>
                <a:cs typeface="Times New Roman" panose="02020603050405020304" pitchFamily="18" charset="0"/>
              </a:rPr>
              <a:t>НПРЗ </a:t>
            </a:r>
            <a:r>
              <a:rPr lang="ru-RU" sz="1800" dirty="0">
                <a:latin typeface="Times New Roman" panose="02020603050405020304" pitchFamily="18" charset="0"/>
                <a:cs typeface="Times New Roman" panose="02020603050405020304" pitchFamily="18" charset="0"/>
              </a:rPr>
              <a:t>е непризнатото превишение на разходи по заеми;</a:t>
            </a:r>
          </a:p>
          <a:p>
            <a:pPr marL="0" indent="0" algn="just">
              <a:spcBef>
                <a:spcPts val="0"/>
              </a:spcBef>
              <a:buNone/>
            </a:pPr>
            <a:r>
              <a:rPr lang="ru-RU" sz="1800" dirty="0">
                <a:latin typeface="Times New Roman" panose="02020603050405020304" pitchFamily="18" charset="0"/>
                <a:cs typeface="Times New Roman" panose="02020603050405020304" pitchFamily="18" charset="0"/>
              </a:rPr>
              <a:t>ПРЗ е превишението на разходите по </a:t>
            </a:r>
            <a:r>
              <a:rPr lang="ru-RU" sz="1800" dirty="0" smtClean="0">
                <a:latin typeface="Times New Roman" panose="02020603050405020304" pitchFamily="18" charset="0"/>
                <a:cs typeface="Times New Roman" panose="02020603050405020304" pitchFamily="18" charset="0"/>
              </a:rPr>
              <a:t>заеми </a:t>
            </a:r>
            <a:r>
              <a:rPr lang="ru-RU" sz="1800" i="1" dirty="0" smtClean="0">
                <a:latin typeface="Times New Roman" panose="02020603050405020304" pitchFamily="18" charset="0"/>
                <a:cs typeface="Times New Roman" panose="02020603050405020304" pitchFamily="18" charset="0"/>
              </a:rPr>
              <a:t>(сумата</a:t>
            </a:r>
            <a:r>
              <a:rPr lang="ru-RU" sz="1800" i="1" dirty="0">
                <a:latin typeface="Times New Roman" panose="02020603050405020304" pitchFamily="18" charset="0"/>
                <a:cs typeface="Times New Roman" panose="02020603050405020304" pitchFamily="18" charset="0"/>
              </a:rPr>
              <a:t>, с която общият размер на разходите по заеми </a:t>
            </a:r>
            <a:r>
              <a:rPr lang="ru-RU" sz="1800" i="1" dirty="0" smtClean="0">
                <a:latin typeface="Times New Roman" panose="02020603050405020304" pitchFamily="18" charset="0"/>
                <a:cs typeface="Times New Roman" panose="02020603050405020304" pitchFamily="18" charset="0"/>
              </a:rPr>
              <a:t>превишава </a:t>
            </a:r>
            <a:r>
              <a:rPr lang="ru-RU" sz="1800" i="1" dirty="0">
                <a:latin typeface="Times New Roman" panose="02020603050405020304" pitchFamily="18" charset="0"/>
                <a:cs typeface="Times New Roman" panose="02020603050405020304" pitchFamily="18" charset="0"/>
              </a:rPr>
              <a:t>общия размер на признатите за данъчни цели </a:t>
            </a:r>
            <a:r>
              <a:rPr lang="ru-RU" sz="1800" i="1" dirty="0" smtClean="0">
                <a:latin typeface="Times New Roman" panose="02020603050405020304" pitchFamily="18" charset="0"/>
                <a:cs typeface="Times New Roman" panose="02020603050405020304" pitchFamily="18" charset="0"/>
              </a:rPr>
              <a:t>лихви)</a:t>
            </a:r>
            <a:endParaRPr lang="ru-RU" sz="1800" i="1" dirty="0">
              <a:latin typeface="Times New Roman" panose="02020603050405020304" pitchFamily="18" charset="0"/>
              <a:cs typeface="Times New Roman" panose="02020603050405020304" pitchFamily="18" charset="0"/>
            </a:endParaRPr>
          </a:p>
          <a:p>
            <a:pPr marL="0" indent="0" algn="just">
              <a:spcBef>
                <a:spcPts val="0"/>
              </a:spcBef>
              <a:buNone/>
            </a:pPr>
            <a:r>
              <a:rPr lang="ru-RU" sz="1800" dirty="0">
                <a:latin typeface="Times New Roman" panose="02020603050405020304" pitchFamily="18" charset="0"/>
                <a:cs typeface="Times New Roman" panose="02020603050405020304" pitchFamily="18" charset="0"/>
              </a:rPr>
              <a:t>ДФРЛДА е данъчният финансов резултат преди лихви, данъци и амортизации, </a:t>
            </a:r>
            <a:r>
              <a:rPr lang="ru-RU" sz="1800" dirty="0" smtClean="0">
                <a:latin typeface="Times New Roman" panose="02020603050405020304" pitchFamily="18" charset="0"/>
                <a:cs typeface="Times New Roman" panose="02020603050405020304" pitchFamily="18" charset="0"/>
              </a:rPr>
              <a:t>определен, както следва:</a:t>
            </a:r>
          </a:p>
          <a:p>
            <a:pPr marL="0" indent="0" algn="ctr">
              <a:spcBef>
                <a:spcPts val="0"/>
              </a:spcBef>
              <a:buNone/>
            </a:pPr>
            <a:r>
              <a:rPr lang="ru-RU" sz="2000" b="1" dirty="0" smtClean="0">
                <a:latin typeface="Times New Roman" panose="02020603050405020304" pitchFamily="18" charset="0"/>
                <a:cs typeface="Times New Roman" panose="02020603050405020304" pitchFamily="18" charset="0"/>
              </a:rPr>
              <a:t>ДФРЛДА </a:t>
            </a:r>
            <a:r>
              <a:rPr lang="ru-RU" sz="2000" b="1" dirty="0">
                <a:latin typeface="Times New Roman" panose="02020603050405020304" pitchFamily="18" charset="0"/>
                <a:cs typeface="Times New Roman" panose="02020603050405020304" pitchFamily="18" charset="0"/>
              </a:rPr>
              <a:t>= ДФР + ДА - ПЛ + РЗ</a:t>
            </a:r>
            <a:r>
              <a:rPr lang="ru-RU" sz="2000" dirty="0">
                <a:latin typeface="Times New Roman" panose="02020603050405020304" pitchFamily="18" charset="0"/>
                <a:cs typeface="Times New Roman" panose="02020603050405020304" pitchFamily="18" charset="0"/>
              </a:rPr>
              <a:t>, </a:t>
            </a:r>
            <a:r>
              <a:rPr lang="ru-RU" sz="2000" i="1" dirty="0">
                <a:latin typeface="Times New Roman" panose="02020603050405020304" pitchFamily="18" charset="0"/>
                <a:cs typeface="Times New Roman" panose="02020603050405020304" pitchFamily="18" charset="0"/>
              </a:rPr>
              <a:t>където:</a:t>
            </a:r>
          </a:p>
          <a:p>
            <a:pPr marL="0" indent="0" algn="just">
              <a:spcBef>
                <a:spcPts val="0"/>
              </a:spcBef>
              <a:buNone/>
            </a:pPr>
            <a:r>
              <a:rPr lang="ru-RU" sz="1800" dirty="0" smtClean="0">
                <a:latin typeface="Times New Roman" panose="02020603050405020304" pitchFamily="18" charset="0"/>
                <a:cs typeface="Times New Roman" panose="02020603050405020304" pitchFamily="18" charset="0"/>
              </a:rPr>
              <a:t>ДФР </a:t>
            </a:r>
            <a:r>
              <a:rPr lang="ru-RU" sz="1800" dirty="0">
                <a:latin typeface="Times New Roman" panose="02020603050405020304" pitchFamily="18" charset="0"/>
                <a:cs typeface="Times New Roman" panose="02020603050405020304" pitchFamily="18" charset="0"/>
              </a:rPr>
              <a:t>е данъчният финансов резултат, формиран по общия ред на закона, преди приспадане на данъчни загуби и </a:t>
            </a:r>
            <a:r>
              <a:rPr lang="ru-RU" sz="1800" b="1" dirty="0">
                <a:latin typeface="Times New Roman" panose="02020603050405020304" pitchFamily="18" charset="0"/>
                <a:cs typeface="Times New Roman" panose="02020603050405020304" pitchFamily="18" charset="0"/>
              </a:rPr>
              <a:t>преди прилагането на чл. 43 и </a:t>
            </a:r>
            <a:r>
              <a:rPr lang="bg-BG" sz="1800" b="1" dirty="0" smtClean="0">
                <a:latin typeface="Times New Roman" panose="02020603050405020304" pitchFamily="18" charset="0"/>
                <a:cs typeface="Times New Roman" panose="02020603050405020304" pitchFamily="18" charset="0"/>
              </a:rPr>
              <a:t>чл. 43а;</a:t>
            </a:r>
            <a:r>
              <a:rPr lang="ru-RU" sz="1800" dirty="0" smtClean="0">
                <a:latin typeface="Times New Roman" panose="02020603050405020304" pitchFamily="18" charset="0"/>
                <a:cs typeface="Times New Roman" panose="02020603050405020304" pitchFamily="18" charset="0"/>
              </a:rPr>
              <a:t> </a:t>
            </a:r>
          </a:p>
          <a:p>
            <a:pPr marL="0" indent="0" algn="just">
              <a:spcBef>
                <a:spcPts val="0"/>
              </a:spcBef>
              <a:buNone/>
            </a:pPr>
            <a:r>
              <a:rPr lang="ru-RU" sz="1800" dirty="0" smtClean="0">
                <a:latin typeface="Times New Roman" panose="02020603050405020304" pitchFamily="18" charset="0"/>
                <a:cs typeface="Times New Roman" panose="02020603050405020304" pitchFamily="18" charset="0"/>
              </a:rPr>
              <a:t>ДА </a:t>
            </a:r>
            <a:r>
              <a:rPr lang="ru-RU" sz="1800" dirty="0">
                <a:latin typeface="Times New Roman" panose="02020603050405020304" pitchFamily="18" charset="0"/>
                <a:cs typeface="Times New Roman" panose="02020603050405020304" pitchFamily="18" charset="0"/>
              </a:rPr>
              <a:t>е общият размер на годишните </a:t>
            </a:r>
            <a:r>
              <a:rPr lang="ru-RU" sz="1800" b="1" dirty="0">
                <a:latin typeface="Times New Roman" panose="02020603050405020304" pitchFamily="18" charset="0"/>
                <a:cs typeface="Times New Roman" panose="02020603050405020304" pitchFamily="18" charset="0"/>
              </a:rPr>
              <a:t>данъчни</a:t>
            </a:r>
            <a:r>
              <a:rPr lang="ru-RU" sz="1800" dirty="0">
                <a:latin typeface="Times New Roman" panose="02020603050405020304" pitchFamily="18" charset="0"/>
                <a:cs typeface="Times New Roman" panose="02020603050405020304" pitchFamily="18" charset="0"/>
              </a:rPr>
              <a:t> амортизации; </a:t>
            </a:r>
          </a:p>
          <a:p>
            <a:pPr marL="0" indent="0" algn="just">
              <a:spcBef>
                <a:spcPts val="0"/>
              </a:spcBef>
              <a:buNone/>
            </a:pPr>
            <a:r>
              <a:rPr lang="ru-RU" sz="1800" dirty="0">
                <a:latin typeface="Times New Roman" panose="02020603050405020304" pitchFamily="18" charset="0"/>
                <a:cs typeface="Times New Roman" panose="02020603050405020304" pitchFamily="18" charset="0"/>
              </a:rPr>
              <a:t>ПЛ е общият размер на </a:t>
            </a:r>
            <a:r>
              <a:rPr lang="ru-RU" sz="1800" b="1" dirty="0">
                <a:latin typeface="Times New Roman" panose="02020603050405020304" pitchFamily="18" charset="0"/>
                <a:cs typeface="Times New Roman" panose="02020603050405020304" pitchFamily="18" charset="0"/>
              </a:rPr>
              <a:t>признатите за данъчни цели лихви</a:t>
            </a:r>
            <a:r>
              <a:rPr lang="ru-RU" sz="1800" dirty="0">
                <a:latin typeface="Times New Roman" panose="02020603050405020304" pitchFamily="18" charset="0"/>
                <a:cs typeface="Times New Roman" panose="02020603050405020304" pitchFamily="18" charset="0"/>
              </a:rPr>
              <a:t>, представляващи приходи и/или суми, които водят до увеличение на данъчния финансов резултат, както и други приходи или суми, икономически еквивалентни на лихви;</a:t>
            </a:r>
          </a:p>
          <a:p>
            <a:pPr marL="0" indent="0" algn="just">
              <a:spcBef>
                <a:spcPts val="0"/>
              </a:spcBef>
              <a:buNone/>
            </a:pPr>
            <a:r>
              <a:rPr lang="ru-RU" sz="1800" dirty="0">
                <a:latin typeface="Times New Roman" panose="02020603050405020304" pitchFamily="18" charset="0"/>
                <a:cs typeface="Times New Roman" panose="02020603050405020304" pitchFamily="18" charset="0"/>
              </a:rPr>
              <a:t>РЗ е общият размер на </a:t>
            </a:r>
            <a:r>
              <a:rPr lang="ru-RU" sz="1800" b="1" dirty="0">
                <a:latin typeface="Times New Roman" panose="02020603050405020304" pitchFamily="18" charset="0"/>
                <a:cs typeface="Times New Roman" panose="02020603050405020304" pitchFamily="18" charset="0"/>
              </a:rPr>
              <a:t>разходите по заеми</a:t>
            </a:r>
            <a:r>
              <a:rPr lang="ru-RU" sz="1800" dirty="0">
                <a:latin typeface="Times New Roman" panose="02020603050405020304" pitchFamily="18" charset="0"/>
                <a:cs typeface="Times New Roman" panose="02020603050405020304" pitchFamily="18" charset="0"/>
              </a:rPr>
              <a:t>, посочени в ал. 4, </a:t>
            </a:r>
            <a:r>
              <a:rPr lang="ru-RU" sz="1800" b="1" dirty="0">
                <a:latin typeface="Times New Roman" panose="02020603050405020304" pitchFamily="18" charset="0"/>
                <a:cs typeface="Times New Roman" panose="02020603050405020304" pitchFamily="18" charset="0"/>
              </a:rPr>
              <a:t>преди прилагането на чл. 43 и </a:t>
            </a:r>
            <a:r>
              <a:rPr lang="ru-RU" sz="1800" b="1" dirty="0" smtClean="0">
                <a:latin typeface="Times New Roman" panose="02020603050405020304" pitchFamily="18" charset="0"/>
                <a:cs typeface="Times New Roman" panose="02020603050405020304" pitchFamily="18" charset="0"/>
              </a:rPr>
              <a:t>чл. 43а</a:t>
            </a:r>
            <a:r>
              <a:rPr lang="ru-RU" sz="1800" dirty="0" smtClean="0">
                <a:latin typeface="Times New Roman" panose="02020603050405020304" pitchFamily="18" charset="0"/>
                <a:cs typeface="Times New Roman" panose="02020603050405020304" pitchFamily="18" charset="0"/>
              </a:rPr>
              <a:t>.</a:t>
            </a:r>
            <a:endParaRPr lang="ru-RU" sz="1800" dirty="0">
              <a:latin typeface="Times New Roman" panose="02020603050405020304" pitchFamily="18" charset="0"/>
              <a:cs typeface="Times New Roman" panose="02020603050405020304" pitchFamily="18" charset="0"/>
            </a:endParaRPr>
          </a:p>
          <a:p>
            <a:pPr marL="0" indent="0" algn="just">
              <a:spcBef>
                <a:spcPts val="0"/>
              </a:spcBef>
              <a:buNone/>
            </a:pPr>
            <a:endParaRPr lang="ru-RU" sz="2000" dirty="0">
              <a:latin typeface="Times New Roman" panose="02020603050405020304" pitchFamily="18" charset="0"/>
              <a:cs typeface="Times New Roman" panose="02020603050405020304" pitchFamily="18" charset="0"/>
            </a:endParaRPr>
          </a:p>
          <a:p>
            <a:pPr marL="914400" indent="-914400" algn="just">
              <a:spcBef>
                <a:spcPts val="0"/>
              </a:spcBef>
              <a:buNone/>
            </a:pPr>
            <a:r>
              <a:rPr lang="ru-RU" sz="1600" dirty="0" smtClean="0">
                <a:latin typeface="Times New Roman" panose="02020603050405020304" pitchFamily="18" charset="0"/>
                <a:cs typeface="Times New Roman" panose="02020603050405020304" pitchFamily="18" charset="0"/>
              </a:rPr>
              <a:t>	</a:t>
            </a:r>
            <a:r>
              <a:rPr lang="ru-RU" sz="1800" dirty="0" smtClean="0">
                <a:latin typeface="Times New Roman" panose="02020603050405020304" pitchFamily="18" charset="0"/>
                <a:cs typeface="Times New Roman" panose="02020603050405020304" pitchFamily="18" charset="0"/>
              </a:rPr>
              <a:t>Когато </a:t>
            </a:r>
            <a:r>
              <a:rPr lang="ru-RU" sz="1800" b="1" dirty="0" smtClean="0">
                <a:latin typeface="Times New Roman" panose="02020603050405020304" pitchFamily="18" charset="0"/>
                <a:cs typeface="Times New Roman" panose="02020603050405020304" pitchFamily="18" charset="0"/>
              </a:rPr>
              <a:t>ДФРЛДА е отрицателна величина</a:t>
            </a:r>
            <a:r>
              <a:rPr lang="ru-RU" sz="1800" dirty="0" smtClean="0">
                <a:latin typeface="Times New Roman" panose="02020603050405020304" pitchFamily="18" charset="0"/>
                <a:cs typeface="Times New Roman" panose="02020603050405020304" pitchFamily="18" charset="0"/>
              </a:rPr>
              <a:t>, той </a:t>
            </a:r>
            <a:r>
              <a:rPr lang="ru-RU" sz="1800" b="1" u="sng" dirty="0" smtClean="0">
                <a:latin typeface="Times New Roman" panose="02020603050405020304" pitchFamily="18" charset="0"/>
                <a:cs typeface="Times New Roman" panose="02020603050405020304" pitchFamily="18" charset="0"/>
              </a:rPr>
              <a:t>не участва</a:t>
            </a:r>
            <a:r>
              <a:rPr lang="ru-RU" sz="1800" b="1" dirty="0" smtClean="0">
                <a:latin typeface="Times New Roman" panose="02020603050405020304" pitchFamily="18" charset="0"/>
                <a:cs typeface="Times New Roman" panose="02020603050405020304" pitchFamily="18" charset="0"/>
              </a:rPr>
              <a:t> </a:t>
            </a:r>
            <a:r>
              <a:rPr lang="ru-RU" sz="1800" dirty="0" smtClean="0">
                <a:latin typeface="Times New Roman" panose="02020603050405020304" pitchFamily="18" charset="0"/>
                <a:cs typeface="Times New Roman" panose="02020603050405020304" pitchFamily="18" charset="0"/>
              </a:rPr>
              <a:t>при определяне на размера на </a:t>
            </a:r>
            <a:r>
              <a:rPr lang="ru-RU" sz="1800" b="1" u="sng" dirty="0" smtClean="0">
                <a:latin typeface="Times New Roman" panose="02020603050405020304" pitchFamily="18" charset="0"/>
                <a:cs typeface="Times New Roman" panose="02020603050405020304" pitchFamily="18" charset="0"/>
              </a:rPr>
              <a:t>непризнатото превишение </a:t>
            </a:r>
            <a:r>
              <a:rPr lang="ru-RU" sz="1800" dirty="0" smtClean="0">
                <a:latin typeface="Times New Roman" panose="02020603050405020304" pitchFamily="18" charset="0"/>
                <a:cs typeface="Times New Roman" panose="02020603050405020304" pitchFamily="18" charset="0"/>
              </a:rPr>
              <a:t>на разходи по заеми.</a:t>
            </a:r>
          </a:p>
          <a:p>
            <a:pPr marL="0" indent="0" algn="just">
              <a:spcBef>
                <a:spcPts val="0"/>
              </a:spcBef>
              <a:buNone/>
            </a:pPr>
            <a:endParaRPr lang="ru-RU" sz="1600" dirty="0" smtClean="0">
              <a:latin typeface="Times New Roman" panose="02020603050405020304" pitchFamily="18" charset="0"/>
              <a:cs typeface="Times New Roman" panose="02020603050405020304" pitchFamily="18" charset="0"/>
            </a:endParaRPr>
          </a:p>
          <a:p>
            <a:pPr algn="just">
              <a:spcBef>
                <a:spcPts val="0"/>
              </a:spcBef>
            </a:pPr>
            <a:endParaRPr lang="ru-RU" sz="1600" b="1" dirty="0">
              <a:latin typeface="Times New Roman" panose="02020603050405020304" pitchFamily="18" charset="0"/>
              <a:cs typeface="Times New Roman" panose="02020603050405020304" pitchFamily="18" charset="0"/>
            </a:endParaRPr>
          </a:p>
          <a:p>
            <a:pPr algn="just">
              <a:spcBef>
                <a:spcPts val="0"/>
              </a:spcBef>
            </a:pPr>
            <a:endParaRPr lang="ru-RU" sz="1600"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endParaRPr lang="ru-RU" altLang="bg-BG" sz="1600" b="1" dirty="0" smtClean="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50B5C888-3C0A-457F-AA9B-D82A6007E643}" type="slidenum">
              <a:rPr lang="bg-BG" smtClean="0"/>
              <a:pPr/>
              <a:t>10</a:t>
            </a:fld>
            <a:endParaRPr lang="bg-BG"/>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70045" y="5746338"/>
            <a:ext cx="781050" cy="974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963928761"/>
      </p:ext>
    </p:extLst>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a:xfrm>
            <a:off x="332509" y="320636"/>
            <a:ext cx="11264271" cy="629390"/>
          </a:xfrm>
        </p:spPr>
        <p:txBody>
          <a:bodyPr>
            <a:noAutofit/>
          </a:bodyPr>
          <a:lstStyle/>
          <a:p>
            <a:pPr marL="58738" lvl="2"/>
            <a:r>
              <a:rPr lang="bg-BG" sz="3200" b="1" dirty="0" smtClean="0">
                <a:solidFill>
                  <a:schemeClr val="tx1"/>
                </a:solidFill>
                <a:latin typeface="Times New Roman" panose="02020603050405020304" pitchFamily="18" charset="0"/>
                <a:cs typeface="Times New Roman" panose="02020603050405020304" pitchFamily="18" charset="0"/>
              </a:rPr>
              <a:t/>
            </a:r>
            <a:br>
              <a:rPr lang="bg-BG" sz="3200" b="1" dirty="0" smtClean="0">
                <a:solidFill>
                  <a:schemeClr val="tx1"/>
                </a:solidFill>
                <a:latin typeface="Times New Roman" panose="02020603050405020304" pitchFamily="18" charset="0"/>
                <a:cs typeface="Times New Roman" panose="02020603050405020304" pitchFamily="18" charset="0"/>
              </a:rPr>
            </a:br>
            <a:r>
              <a:rPr lang="bg-BG" sz="3200" b="1" dirty="0" smtClean="0">
                <a:solidFill>
                  <a:schemeClr val="tx1"/>
                </a:solidFill>
                <a:latin typeface="Times New Roman" panose="02020603050405020304" pitchFamily="18" charset="0"/>
                <a:cs typeface="Times New Roman" panose="02020603050405020304" pitchFamily="18" charset="0"/>
              </a:rPr>
              <a:t/>
            </a:r>
            <a:br>
              <a:rPr lang="bg-BG" sz="3200" b="1" dirty="0" smtClean="0">
                <a:solidFill>
                  <a:schemeClr val="tx1"/>
                </a:solidFill>
                <a:latin typeface="Times New Roman" panose="02020603050405020304" pitchFamily="18" charset="0"/>
                <a:cs typeface="Times New Roman" panose="02020603050405020304" pitchFamily="18" charset="0"/>
              </a:rPr>
            </a:br>
            <a:r>
              <a:rPr lang="bg-BG" sz="2800" b="1" dirty="0" smtClean="0">
                <a:solidFill>
                  <a:schemeClr val="tx1"/>
                </a:solidFill>
                <a:latin typeface="Times New Roman" panose="02020603050405020304" pitchFamily="18" charset="0"/>
                <a:cs typeface="Times New Roman" panose="02020603050405020304" pitchFamily="18" charset="0"/>
              </a:rPr>
              <a:t/>
            </a:r>
            <a:br>
              <a:rPr lang="bg-BG" sz="2800" b="1" dirty="0" smtClean="0">
                <a:solidFill>
                  <a:schemeClr val="tx1"/>
                </a:solidFill>
                <a:latin typeface="Times New Roman" panose="02020603050405020304" pitchFamily="18" charset="0"/>
                <a:cs typeface="Times New Roman" panose="02020603050405020304" pitchFamily="18" charset="0"/>
              </a:rPr>
            </a:br>
            <a:r>
              <a:rPr lang="bg-BG" sz="2800" b="1" dirty="0" smtClean="0">
                <a:solidFill>
                  <a:schemeClr val="tx1"/>
                </a:solidFill>
                <a:latin typeface="Times New Roman" panose="02020603050405020304" pitchFamily="18" charset="0"/>
                <a:cs typeface="Times New Roman" panose="02020603050405020304" pitchFamily="18" charset="0"/>
              </a:rPr>
              <a:t/>
            </a:r>
            <a:br>
              <a:rPr lang="bg-BG" sz="2800" b="1" dirty="0" smtClean="0">
                <a:solidFill>
                  <a:schemeClr val="tx1"/>
                </a:solidFill>
                <a:latin typeface="Times New Roman" panose="02020603050405020304" pitchFamily="18" charset="0"/>
                <a:cs typeface="Times New Roman" panose="02020603050405020304" pitchFamily="18" charset="0"/>
              </a:rPr>
            </a:br>
            <a:r>
              <a:rPr lang="ru-RU" altLang="bg-BG" sz="3200" b="1" dirty="0" smtClean="0">
                <a:solidFill>
                  <a:schemeClr val="tx1"/>
                </a:solidFill>
                <a:latin typeface="Times New Roman" panose="02020603050405020304" pitchFamily="18" charset="0"/>
                <a:cs typeface="Times New Roman" panose="02020603050405020304" pitchFamily="18" charset="0"/>
              </a:rPr>
              <a:t>Директива 2016/1164 - Правило за ограничаване на приспадането на лихвите</a:t>
            </a:r>
          </a:p>
        </p:txBody>
      </p:sp>
      <p:sp>
        <p:nvSpPr>
          <p:cNvPr id="77827" name="Content Placeholder 2"/>
          <p:cNvSpPr>
            <a:spLocks noGrp="1"/>
          </p:cNvSpPr>
          <p:nvPr>
            <p:ph sz="quarter" idx="1"/>
          </p:nvPr>
        </p:nvSpPr>
        <p:spPr>
          <a:xfrm>
            <a:off x="354941" y="1111103"/>
            <a:ext cx="11140373" cy="5444076"/>
          </a:xfrm>
        </p:spPr>
        <p:txBody>
          <a:bodyPr>
            <a:noAutofit/>
          </a:bodyPr>
          <a:lstStyle/>
          <a:p>
            <a:pPr algn="just">
              <a:spcBef>
                <a:spcPts val="0"/>
              </a:spcBef>
            </a:pPr>
            <a:r>
              <a:rPr lang="ru-RU" sz="2400" b="1" dirty="0" smtClean="0">
                <a:latin typeface="Times New Roman" panose="02020603050405020304" pitchFamily="18" charset="0"/>
                <a:cs typeface="Times New Roman" panose="02020603050405020304" pitchFamily="18" charset="0"/>
              </a:rPr>
              <a:t>Прилагане на правилото за ограничаване на лихвите, когато не се прилага регулиране на слабата капитализация</a:t>
            </a:r>
          </a:p>
          <a:p>
            <a:pPr marL="0" indent="0" algn="just">
              <a:spcBef>
                <a:spcPts val="0"/>
              </a:spcBef>
              <a:buNone/>
            </a:pPr>
            <a:endParaRPr lang="ru-RU" sz="2000" dirty="0" smtClean="0">
              <a:latin typeface="Times New Roman" panose="02020603050405020304" pitchFamily="18" charset="0"/>
              <a:cs typeface="Times New Roman" panose="02020603050405020304" pitchFamily="18" charset="0"/>
            </a:endParaRPr>
          </a:p>
          <a:p>
            <a:pPr marL="0" indent="0" algn="just">
              <a:spcBef>
                <a:spcPts val="0"/>
              </a:spcBef>
              <a:buNone/>
            </a:pPr>
            <a:r>
              <a:rPr lang="ru-RU" sz="2400" dirty="0">
                <a:latin typeface="Times New Roman" panose="02020603050405020304" pitchFamily="18" charset="0"/>
                <a:cs typeface="Times New Roman" panose="02020603050405020304" pitchFamily="18" charset="0"/>
              </a:rPr>
              <a:t>В случаите, в които </a:t>
            </a:r>
            <a:r>
              <a:rPr lang="ru-RU" sz="2400" b="1" dirty="0">
                <a:latin typeface="Times New Roman" panose="02020603050405020304" pitchFamily="18" charset="0"/>
                <a:cs typeface="Times New Roman" panose="02020603050405020304" pitchFamily="18" charset="0"/>
              </a:rPr>
              <a:t>превишението на разходите по заеми</a:t>
            </a:r>
            <a:r>
              <a:rPr lang="ru-RU" sz="2400" dirty="0">
                <a:latin typeface="Times New Roman" panose="02020603050405020304" pitchFamily="18" charset="0"/>
                <a:cs typeface="Times New Roman" panose="02020603050405020304" pitchFamily="18" charset="0"/>
              </a:rPr>
              <a:t>, определено за текущата година, </a:t>
            </a:r>
            <a:r>
              <a:rPr lang="ru-RU" sz="2400" b="1" dirty="0">
                <a:latin typeface="Times New Roman" panose="02020603050405020304" pitchFamily="18" charset="0"/>
                <a:cs typeface="Times New Roman" panose="02020603050405020304" pitchFamily="18" charset="0"/>
              </a:rPr>
              <a:t>надвишава прага </a:t>
            </a:r>
            <a:r>
              <a:rPr lang="ru-RU" sz="2400" b="1" dirty="0" smtClean="0">
                <a:latin typeface="Times New Roman" panose="02020603050405020304" pitchFamily="18" charset="0"/>
                <a:cs typeface="Times New Roman" panose="02020603050405020304" pitchFamily="18" charset="0"/>
              </a:rPr>
              <a:t>от 3 000 000 евро </a:t>
            </a:r>
            <a:r>
              <a:rPr lang="ru-RU" sz="2400" b="1" dirty="0">
                <a:latin typeface="Times New Roman" panose="02020603050405020304" pitchFamily="18" charset="0"/>
                <a:cs typeface="Times New Roman" panose="02020603050405020304" pitchFamily="18" charset="0"/>
              </a:rPr>
              <a:t>и чл. 43 </a:t>
            </a:r>
            <a:r>
              <a:rPr lang="ru-RU" sz="2400" b="1" u="sng" dirty="0">
                <a:latin typeface="Times New Roman" panose="02020603050405020304" pitchFamily="18" charset="0"/>
                <a:cs typeface="Times New Roman" panose="02020603050405020304" pitchFamily="18" charset="0"/>
              </a:rPr>
              <a:t>не е приложен</a:t>
            </a:r>
            <a:r>
              <a:rPr lang="ru-RU" sz="2400" dirty="0">
                <a:latin typeface="Times New Roman" panose="02020603050405020304" pitchFamily="18" charset="0"/>
                <a:cs typeface="Times New Roman" panose="02020603050405020304" pitchFamily="18" charset="0"/>
              </a:rPr>
              <a:t>, не се признава за данъчни цели превишението на разходите по заеми в размер равен на превишението на разходи по заеми за текущата година намалено с 30 на сто от данъчния финансов резултат преди лихви, данъци и </a:t>
            </a:r>
            <a:r>
              <a:rPr lang="ru-RU" sz="2400" dirty="0" smtClean="0">
                <a:latin typeface="Times New Roman" panose="02020603050405020304" pitchFamily="18" charset="0"/>
                <a:cs typeface="Times New Roman" panose="02020603050405020304" pitchFamily="18" charset="0"/>
              </a:rPr>
              <a:t>амортизации, т.е.: </a:t>
            </a:r>
          </a:p>
          <a:p>
            <a:pPr marL="0" indent="0" algn="ctr">
              <a:spcBef>
                <a:spcPts val="0"/>
              </a:spcBef>
              <a:buNone/>
            </a:pPr>
            <a:endParaRPr lang="ru-RU" sz="2000" b="1" dirty="0" smtClean="0">
              <a:latin typeface="Times New Roman" panose="02020603050405020304" pitchFamily="18" charset="0"/>
              <a:cs typeface="Times New Roman" panose="02020603050405020304" pitchFamily="18" charset="0"/>
            </a:endParaRPr>
          </a:p>
          <a:p>
            <a:pPr marL="0" indent="0" algn="ctr">
              <a:spcBef>
                <a:spcPts val="0"/>
              </a:spcBef>
              <a:buNone/>
            </a:pPr>
            <a:endParaRPr lang="ru-RU" sz="2000" b="1" dirty="0" smtClean="0">
              <a:latin typeface="Times New Roman" panose="02020603050405020304" pitchFamily="18" charset="0"/>
              <a:cs typeface="Times New Roman" panose="02020603050405020304" pitchFamily="18" charset="0"/>
            </a:endParaRPr>
          </a:p>
          <a:p>
            <a:pPr marL="0" indent="0" algn="ctr">
              <a:spcBef>
                <a:spcPts val="0"/>
              </a:spcBef>
              <a:buNone/>
            </a:pPr>
            <a:r>
              <a:rPr lang="ru-RU" sz="3200" b="1" dirty="0" smtClean="0">
                <a:latin typeface="Times New Roman" panose="02020603050405020304" pitchFamily="18" charset="0"/>
                <a:cs typeface="Times New Roman" panose="02020603050405020304" pitchFamily="18" charset="0"/>
              </a:rPr>
              <a:t>НПРЗ = ПРЗ </a:t>
            </a:r>
            <a:r>
              <a:rPr lang="ru-RU" sz="3200" b="1" dirty="0">
                <a:latin typeface="Times New Roman" panose="02020603050405020304" pitchFamily="18" charset="0"/>
                <a:cs typeface="Times New Roman" panose="02020603050405020304" pitchFamily="18" charset="0"/>
              </a:rPr>
              <a:t>– 0,30 х ДФРЛДА</a:t>
            </a:r>
          </a:p>
          <a:p>
            <a:pPr marL="0" indent="0" algn="just">
              <a:lnSpc>
                <a:spcPct val="150000"/>
              </a:lnSpc>
              <a:buNone/>
            </a:pPr>
            <a:r>
              <a:rPr lang="ru-RU" altLang="bg-BG" sz="1600" b="1" dirty="0" smtClean="0">
                <a:latin typeface="Times New Roman" panose="02020603050405020304" pitchFamily="18" charset="0"/>
                <a:cs typeface="Times New Roman" panose="02020603050405020304" pitchFamily="18" charset="0"/>
              </a:rPr>
              <a:t>                           </a:t>
            </a:r>
            <a:endParaRPr lang="ru-RU" altLang="bg-BG" sz="1600" b="1" dirty="0">
              <a:latin typeface="Times New Roman" panose="02020603050405020304" pitchFamily="18" charset="0"/>
              <a:cs typeface="Times New Roman" panose="02020603050405020304" pitchFamily="18" charset="0"/>
            </a:endParaRPr>
          </a:p>
          <a:p>
            <a:pPr marL="0" indent="0" algn="just">
              <a:lnSpc>
                <a:spcPct val="150000"/>
              </a:lnSpc>
              <a:buNone/>
            </a:pPr>
            <a:r>
              <a:rPr lang="ru-RU" altLang="bg-BG" sz="1600" b="1" dirty="0">
                <a:latin typeface="Times New Roman" panose="02020603050405020304" pitchFamily="18" charset="0"/>
                <a:cs typeface="Times New Roman" panose="02020603050405020304" pitchFamily="18" charset="0"/>
              </a:rPr>
              <a:t>	</a:t>
            </a:r>
            <a:r>
              <a:rPr lang="ru-RU" altLang="bg-BG" sz="1600" b="1" dirty="0" smtClean="0">
                <a:latin typeface="Times New Roman" panose="02020603050405020304" pitchFamily="18" charset="0"/>
                <a:cs typeface="Times New Roman" panose="02020603050405020304" pitchFamily="18" charset="0"/>
              </a:rPr>
              <a:t>	</a:t>
            </a:r>
            <a:r>
              <a:rPr lang="ru-RU" altLang="bg-BG" sz="2400" b="1" dirty="0" smtClean="0">
                <a:latin typeface="Times New Roman" panose="02020603050405020304" pitchFamily="18" charset="0"/>
                <a:cs typeface="Times New Roman" panose="02020603050405020304" pitchFamily="18" charset="0"/>
              </a:rPr>
              <a:t>ПРИЛАГА СЕ АЛ. 1 НА ЧЛ. 43а</a:t>
            </a:r>
          </a:p>
          <a:p>
            <a:pPr marL="0" indent="0" algn="just">
              <a:lnSpc>
                <a:spcPct val="150000"/>
              </a:lnSpc>
              <a:buNone/>
            </a:pPr>
            <a:endParaRPr lang="ru-RU" altLang="bg-BG" sz="1600" b="1" dirty="0">
              <a:latin typeface="Times New Roman" panose="02020603050405020304" pitchFamily="18" charset="0"/>
              <a:cs typeface="Times New Roman" panose="02020603050405020304" pitchFamily="18" charset="0"/>
            </a:endParaRPr>
          </a:p>
          <a:p>
            <a:pPr marL="0" indent="0" algn="just">
              <a:lnSpc>
                <a:spcPct val="150000"/>
              </a:lnSpc>
              <a:buNone/>
            </a:pPr>
            <a:endParaRPr lang="ru-RU" altLang="bg-BG" sz="1600" b="1" dirty="0" smtClean="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50B5C888-3C0A-457F-AA9B-D82A6007E643}" type="slidenum">
              <a:rPr lang="bg-BG" smtClean="0"/>
              <a:pPr/>
              <a:t>11</a:t>
            </a:fld>
            <a:endParaRPr lang="bg-BG"/>
          </a:p>
        </p:txBody>
      </p:sp>
      <p:sp>
        <p:nvSpPr>
          <p:cNvPr id="3" name="Right Arrow 2"/>
          <p:cNvSpPr/>
          <p:nvPr/>
        </p:nvSpPr>
        <p:spPr>
          <a:xfrm>
            <a:off x="1263417" y="5703012"/>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248044911"/>
      </p:ext>
    </p:extLst>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a:xfrm>
            <a:off x="2074985" y="211015"/>
            <a:ext cx="9521795" cy="739011"/>
          </a:xfrm>
        </p:spPr>
        <p:txBody>
          <a:bodyPr>
            <a:noAutofit/>
          </a:bodyPr>
          <a:lstStyle/>
          <a:p>
            <a:pPr marL="58738" lvl="2"/>
            <a:r>
              <a:rPr lang="bg-BG" sz="3200" b="1" dirty="0" smtClean="0">
                <a:solidFill>
                  <a:schemeClr val="tx1"/>
                </a:solidFill>
                <a:latin typeface="Times New Roman" panose="02020603050405020304" pitchFamily="18" charset="0"/>
                <a:cs typeface="Times New Roman" panose="02020603050405020304" pitchFamily="18" charset="0"/>
              </a:rPr>
              <a:t/>
            </a:r>
            <a:br>
              <a:rPr lang="bg-BG" sz="3200" b="1" dirty="0" smtClean="0">
                <a:solidFill>
                  <a:schemeClr val="tx1"/>
                </a:solidFill>
                <a:latin typeface="Times New Roman" panose="02020603050405020304" pitchFamily="18" charset="0"/>
                <a:cs typeface="Times New Roman" panose="02020603050405020304" pitchFamily="18" charset="0"/>
              </a:rPr>
            </a:br>
            <a:r>
              <a:rPr lang="bg-BG" sz="3200" b="1" dirty="0" smtClean="0">
                <a:solidFill>
                  <a:schemeClr val="tx1"/>
                </a:solidFill>
                <a:latin typeface="Times New Roman" panose="02020603050405020304" pitchFamily="18" charset="0"/>
                <a:cs typeface="Times New Roman" panose="02020603050405020304" pitchFamily="18" charset="0"/>
              </a:rPr>
              <a:t/>
            </a:r>
            <a:br>
              <a:rPr lang="bg-BG" sz="3200" b="1" dirty="0" smtClean="0">
                <a:solidFill>
                  <a:schemeClr val="tx1"/>
                </a:solidFill>
                <a:latin typeface="Times New Roman" panose="02020603050405020304" pitchFamily="18" charset="0"/>
                <a:cs typeface="Times New Roman" panose="02020603050405020304" pitchFamily="18" charset="0"/>
              </a:rPr>
            </a:br>
            <a:r>
              <a:rPr lang="bg-BG" sz="2800" b="1" dirty="0" smtClean="0">
                <a:solidFill>
                  <a:schemeClr val="tx1"/>
                </a:solidFill>
                <a:latin typeface="Times New Roman" panose="02020603050405020304" pitchFamily="18" charset="0"/>
                <a:cs typeface="Times New Roman" panose="02020603050405020304" pitchFamily="18" charset="0"/>
              </a:rPr>
              <a:t/>
            </a:r>
            <a:br>
              <a:rPr lang="bg-BG" sz="2800" b="1" dirty="0" smtClean="0">
                <a:solidFill>
                  <a:schemeClr val="tx1"/>
                </a:solidFill>
                <a:latin typeface="Times New Roman" panose="02020603050405020304" pitchFamily="18" charset="0"/>
                <a:cs typeface="Times New Roman" panose="02020603050405020304" pitchFamily="18" charset="0"/>
              </a:rPr>
            </a:br>
            <a:r>
              <a:rPr lang="ru-RU" altLang="bg-BG" sz="2800" b="1" dirty="0" smtClean="0">
                <a:solidFill>
                  <a:schemeClr val="tx1"/>
                </a:solidFill>
                <a:latin typeface="Times New Roman" panose="02020603050405020304" pitchFamily="18" charset="0"/>
                <a:cs typeface="Times New Roman" panose="02020603050405020304" pitchFamily="18" charset="0"/>
              </a:rPr>
              <a:t/>
            </a:r>
            <a:br>
              <a:rPr lang="ru-RU" altLang="bg-BG" sz="2800" b="1" dirty="0" smtClean="0">
                <a:solidFill>
                  <a:schemeClr val="tx1"/>
                </a:solidFill>
                <a:latin typeface="Times New Roman" panose="02020603050405020304" pitchFamily="18" charset="0"/>
                <a:cs typeface="Times New Roman" panose="02020603050405020304" pitchFamily="18" charset="0"/>
              </a:rPr>
            </a:br>
            <a:r>
              <a:rPr lang="bg-BG" sz="2800" b="1" dirty="0" smtClean="0">
                <a:solidFill>
                  <a:schemeClr val="tx1"/>
                </a:solidFill>
                <a:latin typeface="Times New Roman" panose="02020603050405020304" pitchFamily="18" charset="0"/>
                <a:cs typeface="Times New Roman" panose="02020603050405020304" pitchFamily="18" charset="0"/>
              </a:rPr>
              <a:t/>
            </a:r>
            <a:br>
              <a:rPr lang="bg-BG" sz="2800" b="1" dirty="0" smtClean="0">
                <a:solidFill>
                  <a:schemeClr val="tx1"/>
                </a:solidFill>
                <a:latin typeface="Times New Roman" panose="02020603050405020304" pitchFamily="18" charset="0"/>
                <a:cs typeface="Times New Roman" panose="02020603050405020304" pitchFamily="18" charset="0"/>
              </a:rPr>
            </a:br>
            <a:endParaRPr lang="ru-RU" altLang="bg-BG" sz="3200" b="1" dirty="0" smtClean="0">
              <a:solidFill>
                <a:schemeClr val="tx1"/>
              </a:solidFill>
              <a:latin typeface="Times New Roman" panose="02020603050405020304" pitchFamily="18" charset="0"/>
              <a:cs typeface="Times New Roman" panose="02020603050405020304" pitchFamily="18" charset="0"/>
            </a:endParaRPr>
          </a:p>
        </p:txBody>
      </p:sp>
      <p:sp>
        <p:nvSpPr>
          <p:cNvPr id="77827" name="Content Placeholder 2"/>
          <p:cNvSpPr>
            <a:spLocks noGrp="1"/>
          </p:cNvSpPr>
          <p:nvPr>
            <p:ph sz="quarter" idx="1"/>
          </p:nvPr>
        </p:nvSpPr>
        <p:spPr>
          <a:xfrm>
            <a:off x="512866" y="1391110"/>
            <a:ext cx="11472882" cy="4524156"/>
          </a:xfrm>
        </p:spPr>
        <p:txBody>
          <a:bodyPr>
            <a:noAutofit/>
          </a:bodyPr>
          <a:lstStyle/>
          <a:p>
            <a:pPr algn="just">
              <a:spcBef>
                <a:spcPts val="0"/>
              </a:spcBef>
            </a:pPr>
            <a:r>
              <a:rPr lang="ru-RU" sz="2400" b="1" dirty="0" smtClean="0">
                <a:latin typeface="Times New Roman" panose="02020603050405020304" pitchFamily="18" charset="0"/>
                <a:cs typeface="Times New Roman" panose="02020603050405020304" pitchFamily="18" charset="0"/>
              </a:rPr>
              <a:t>Прилагане на правилото за ограничаване на лихвите в комбинация с регулиране на слабата капитализация</a:t>
            </a:r>
          </a:p>
          <a:p>
            <a:pPr marL="0" indent="0" algn="just">
              <a:spcBef>
                <a:spcPts val="0"/>
              </a:spcBef>
              <a:buNone/>
            </a:pPr>
            <a:endParaRPr lang="ru-RU" sz="1800" dirty="0" smtClean="0">
              <a:latin typeface="Times New Roman" panose="02020603050405020304" pitchFamily="18" charset="0"/>
              <a:cs typeface="Times New Roman" panose="02020603050405020304" pitchFamily="18" charset="0"/>
            </a:endParaRPr>
          </a:p>
          <a:p>
            <a:pPr marL="0" indent="0" algn="just">
              <a:spcBef>
                <a:spcPts val="0"/>
              </a:spcBef>
              <a:buNone/>
            </a:pPr>
            <a:r>
              <a:rPr lang="ru-RU" sz="2000" dirty="0" smtClean="0">
                <a:latin typeface="Times New Roman" panose="02020603050405020304" pitchFamily="18" charset="0"/>
                <a:cs typeface="Times New Roman" panose="02020603050405020304" pitchFamily="18" charset="0"/>
              </a:rPr>
              <a:t>Когато превишението </a:t>
            </a:r>
            <a:r>
              <a:rPr lang="ru-RU" sz="2000" dirty="0">
                <a:latin typeface="Times New Roman" panose="02020603050405020304" pitchFamily="18" charset="0"/>
                <a:cs typeface="Times New Roman" panose="02020603050405020304" pitchFamily="18" charset="0"/>
              </a:rPr>
              <a:t>на разходите по заеми, определено за текущата година, </a:t>
            </a:r>
            <a:r>
              <a:rPr lang="ru-RU" sz="2000" b="1" dirty="0">
                <a:latin typeface="Times New Roman" panose="02020603050405020304" pitchFamily="18" charset="0"/>
                <a:cs typeface="Times New Roman" panose="02020603050405020304" pitchFamily="18" charset="0"/>
              </a:rPr>
              <a:t>надвишава прага </a:t>
            </a:r>
            <a:r>
              <a:rPr lang="bg-BG" sz="2000" b="1" dirty="0" smtClean="0">
                <a:latin typeface="Times New Roman" panose="02020603050405020304" pitchFamily="18" charset="0"/>
                <a:cs typeface="Times New Roman" panose="02020603050405020304" pitchFamily="18" charset="0"/>
              </a:rPr>
              <a:t>от       3 000 000 евро </a:t>
            </a:r>
            <a:r>
              <a:rPr lang="ru-RU" sz="2000" dirty="0" smtClean="0">
                <a:latin typeface="Times New Roman" panose="02020603050405020304" pitchFamily="18" charset="0"/>
                <a:cs typeface="Times New Roman" panose="02020603050405020304" pitchFamily="18" charset="0"/>
              </a:rPr>
              <a:t>и:</a:t>
            </a:r>
          </a:p>
          <a:p>
            <a:pPr marL="0" indent="0" algn="ctr">
              <a:spcBef>
                <a:spcPts val="0"/>
              </a:spcBef>
              <a:buNone/>
            </a:pPr>
            <a:r>
              <a:rPr lang="bg-BG" sz="2800" b="1" dirty="0" smtClean="0">
                <a:latin typeface="Times New Roman" panose="02020603050405020304" pitchFamily="18" charset="0"/>
                <a:cs typeface="Times New Roman" panose="02020603050405020304" pitchFamily="18" charset="0"/>
              </a:rPr>
              <a:t>Ако НПРЗ по чл. 43а </a:t>
            </a:r>
            <a:r>
              <a:rPr lang="en-US" sz="4000" b="1" dirty="0">
                <a:latin typeface="Times New Roman" panose="02020603050405020304" pitchFamily="18" charset="0"/>
                <a:cs typeface="Times New Roman" panose="02020603050405020304" pitchFamily="18" charset="0"/>
              </a:rPr>
              <a:t>&gt;</a:t>
            </a:r>
            <a:r>
              <a:rPr lang="ru-RU" sz="2800" b="1" dirty="0" smtClean="0">
                <a:latin typeface="Times New Roman" panose="02020603050405020304" pitchFamily="18" charset="0"/>
                <a:cs typeface="Times New Roman" panose="02020603050405020304" pitchFamily="18" charset="0"/>
              </a:rPr>
              <a:t>НРЛ  </a:t>
            </a:r>
            <a:r>
              <a:rPr lang="ru-RU" sz="2800" b="1" dirty="0">
                <a:latin typeface="Times New Roman" panose="02020603050405020304" pitchFamily="18" charset="0"/>
                <a:cs typeface="Times New Roman" panose="02020603050405020304" pitchFamily="18" charset="0"/>
              </a:rPr>
              <a:t>по чл. </a:t>
            </a:r>
            <a:r>
              <a:rPr lang="ru-RU" sz="2800" b="1" dirty="0" smtClean="0">
                <a:latin typeface="Times New Roman" panose="02020603050405020304" pitchFamily="18" charset="0"/>
                <a:cs typeface="Times New Roman" panose="02020603050405020304" pitchFamily="18" charset="0"/>
              </a:rPr>
              <a:t>43</a:t>
            </a:r>
            <a:endParaRPr lang="ru-RU" sz="2000" dirty="0">
              <a:latin typeface="Times New Roman" panose="02020603050405020304" pitchFamily="18" charset="0"/>
              <a:cs typeface="Times New Roman" panose="02020603050405020304" pitchFamily="18" charset="0"/>
            </a:endParaRPr>
          </a:p>
          <a:p>
            <a:pPr marL="0" indent="0" algn="just">
              <a:spcBef>
                <a:spcPts val="0"/>
              </a:spcBef>
              <a:buNone/>
            </a:pPr>
            <a:r>
              <a:rPr lang="ru-RU" sz="1600" dirty="0" smtClean="0">
                <a:latin typeface="Times New Roman" panose="02020603050405020304" pitchFamily="18" charset="0"/>
                <a:cs typeface="Times New Roman" panose="02020603050405020304" pitchFamily="18" charset="0"/>
              </a:rPr>
              <a:t>                      </a:t>
            </a:r>
          </a:p>
          <a:p>
            <a:pPr marL="0" indent="0" algn="just">
              <a:spcBef>
                <a:spcPts val="0"/>
              </a:spcBef>
              <a:buNone/>
            </a:pPr>
            <a:endParaRPr lang="ru-RU" sz="1600" b="1" dirty="0">
              <a:latin typeface="Times New Roman" panose="02020603050405020304" pitchFamily="18" charset="0"/>
              <a:cs typeface="Times New Roman" panose="02020603050405020304" pitchFamily="18" charset="0"/>
            </a:endParaRPr>
          </a:p>
          <a:p>
            <a:pPr marL="0" indent="0" algn="ctr">
              <a:spcBef>
                <a:spcPts val="0"/>
              </a:spcBef>
              <a:buNone/>
            </a:pPr>
            <a:r>
              <a:rPr lang="ru-RU" sz="2400" b="1" dirty="0">
                <a:latin typeface="Times New Roman" panose="02020603050405020304" pitchFamily="18" charset="0"/>
                <a:cs typeface="Times New Roman" panose="02020603050405020304" pitchFamily="18" charset="0"/>
              </a:rPr>
              <a:t>СФР се увеличава с НПРЗ</a:t>
            </a:r>
          </a:p>
          <a:p>
            <a:pPr marL="0" indent="0" algn="just">
              <a:spcBef>
                <a:spcPts val="0"/>
              </a:spcBef>
              <a:buNone/>
            </a:pPr>
            <a:endParaRPr lang="ru-RU" sz="1600" b="1" dirty="0">
              <a:latin typeface="Times New Roman" panose="02020603050405020304" pitchFamily="18" charset="0"/>
              <a:cs typeface="Times New Roman" panose="02020603050405020304" pitchFamily="18" charset="0"/>
            </a:endParaRPr>
          </a:p>
          <a:p>
            <a:pPr marL="0" indent="0" algn="just">
              <a:spcBef>
                <a:spcPts val="0"/>
              </a:spcBef>
              <a:buNone/>
            </a:pPr>
            <a:r>
              <a:rPr lang="ru-RU" sz="2000" b="1" dirty="0" smtClean="0">
                <a:latin typeface="Times New Roman" panose="02020603050405020304" pitchFamily="18" charset="0"/>
                <a:cs typeface="Times New Roman" panose="02020603050405020304" pitchFamily="18" charset="0"/>
              </a:rPr>
              <a:t>              В </a:t>
            </a:r>
            <a:r>
              <a:rPr lang="ru-RU" sz="2000" b="1" dirty="0">
                <a:latin typeface="Times New Roman" panose="02020603050405020304" pitchFamily="18" charset="0"/>
                <a:cs typeface="Times New Roman" panose="02020603050405020304" pitchFamily="18" charset="0"/>
              </a:rPr>
              <a:t>този случай чл. 43, ал. 1 не се </a:t>
            </a:r>
            <a:r>
              <a:rPr lang="ru-RU" sz="2000" b="1" dirty="0" smtClean="0">
                <a:latin typeface="Times New Roman" panose="02020603050405020304" pitchFamily="18" charset="0"/>
                <a:cs typeface="Times New Roman" panose="02020603050405020304" pitchFamily="18" charset="0"/>
              </a:rPr>
              <a:t>прилага.</a:t>
            </a:r>
            <a:endParaRPr lang="ru-RU" sz="1600" dirty="0">
              <a:latin typeface="Times New Roman" panose="02020603050405020304" pitchFamily="18" charset="0"/>
              <a:cs typeface="Times New Roman" panose="02020603050405020304" pitchFamily="18" charset="0"/>
            </a:endParaRPr>
          </a:p>
          <a:p>
            <a:pPr marL="0" indent="0" algn="just">
              <a:spcBef>
                <a:spcPts val="0"/>
              </a:spcBef>
              <a:buNone/>
            </a:pPr>
            <a:endParaRPr lang="ru-RU" sz="1600" dirty="0" smtClean="0">
              <a:latin typeface="Times New Roman" panose="02020603050405020304" pitchFamily="18" charset="0"/>
              <a:cs typeface="Times New Roman" panose="02020603050405020304" pitchFamily="18" charset="0"/>
            </a:endParaRPr>
          </a:p>
          <a:p>
            <a:pPr marL="0" lvl="0" indent="0" algn="ctr">
              <a:spcBef>
                <a:spcPts val="0"/>
              </a:spcBef>
              <a:buClr>
                <a:srgbClr val="0BD0D9"/>
              </a:buClr>
              <a:buNone/>
            </a:pPr>
            <a:r>
              <a:rPr lang="bg-BG" sz="2000" b="1" dirty="0" smtClean="0">
                <a:latin typeface="Times New Roman" panose="02020603050405020304" pitchFamily="18" charset="0"/>
                <a:cs typeface="Times New Roman" panose="02020603050405020304" pitchFamily="18" charset="0"/>
              </a:rPr>
              <a:t>      </a:t>
            </a:r>
            <a:r>
              <a:rPr lang="bg-BG" sz="2800" b="1" dirty="0" smtClean="0">
                <a:latin typeface="Times New Roman" panose="02020603050405020304" pitchFamily="18" charset="0"/>
                <a:cs typeface="Times New Roman" panose="02020603050405020304" pitchFamily="18" charset="0"/>
              </a:rPr>
              <a:t>Ако НПРЗ </a:t>
            </a:r>
            <a:r>
              <a:rPr lang="bg-BG" sz="2800" b="1" dirty="0">
                <a:latin typeface="Times New Roman" panose="02020603050405020304" pitchFamily="18" charset="0"/>
                <a:cs typeface="Times New Roman" panose="02020603050405020304" pitchFamily="18" charset="0"/>
              </a:rPr>
              <a:t>по чл. 43а </a:t>
            </a:r>
            <a:r>
              <a:rPr lang="en-US" sz="4000" b="1" dirty="0">
                <a:latin typeface="Times New Roman" panose="02020603050405020304" pitchFamily="18" charset="0"/>
                <a:cs typeface="Times New Roman" panose="02020603050405020304" pitchFamily="18" charset="0"/>
              </a:rPr>
              <a:t>&lt; </a:t>
            </a:r>
            <a:r>
              <a:rPr lang="ru-RU" sz="2800" b="1" dirty="0" smtClean="0">
                <a:latin typeface="Times New Roman" panose="02020603050405020304" pitchFamily="18" charset="0"/>
                <a:cs typeface="Times New Roman" panose="02020603050405020304" pitchFamily="18" charset="0"/>
              </a:rPr>
              <a:t>НРЛ  </a:t>
            </a:r>
            <a:r>
              <a:rPr lang="ru-RU" sz="2800" b="1" dirty="0">
                <a:latin typeface="Times New Roman" panose="02020603050405020304" pitchFamily="18" charset="0"/>
                <a:cs typeface="Times New Roman" panose="02020603050405020304" pitchFamily="18" charset="0"/>
              </a:rPr>
              <a:t>по чл. </a:t>
            </a:r>
            <a:r>
              <a:rPr lang="ru-RU" sz="2800" b="1" dirty="0" smtClean="0">
                <a:latin typeface="Times New Roman" panose="02020603050405020304" pitchFamily="18" charset="0"/>
                <a:cs typeface="Times New Roman" panose="02020603050405020304" pitchFamily="18" charset="0"/>
              </a:rPr>
              <a:t>43</a:t>
            </a:r>
          </a:p>
          <a:p>
            <a:pPr marL="0" lvl="0" indent="0" algn="ctr">
              <a:spcBef>
                <a:spcPts val="0"/>
              </a:spcBef>
              <a:buClr>
                <a:srgbClr val="0BD0D9"/>
              </a:buClr>
              <a:buNone/>
            </a:pPr>
            <a:endParaRPr lang="ru-RU" sz="2800" b="1" dirty="0">
              <a:solidFill>
                <a:srgbClr val="002368"/>
              </a:solidFill>
              <a:latin typeface="Times New Roman" panose="02020603050405020304" pitchFamily="18" charset="0"/>
              <a:cs typeface="Times New Roman" panose="02020603050405020304" pitchFamily="18" charset="0"/>
            </a:endParaRPr>
          </a:p>
          <a:p>
            <a:pPr marL="0" lvl="0" indent="0" algn="ctr">
              <a:spcBef>
                <a:spcPts val="0"/>
              </a:spcBef>
              <a:buClr>
                <a:srgbClr val="0BD0D9"/>
              </a:buClr>
              <a:buNone/>
            </a:pPr>
            <a:r>
              <a:rPr lang="ru-RU" sz="2400" b="1" dirty="0" smtClean="0">
                <a:latin typeface="Times New Roman" panose="02020603050405020304" pitchFamily="18" charset="0"/>
                <a:cs typeface="Times New Roman" panose="02020603050405020304" pitchFamily="18" charset="0"/>
              </a:rPr>
              <a:t>СФР </a:t>
            </a:r>
            <a:r>
              <a:rPr lang="ru-RU" sz="2400" b="1" dirty="0">
                <a:latin typeface="Times New Roman" panose="02020603050405020304" pitchFamily="18" charset="0"/>
                <a:cs typeface="Times New Roman" panose="02020603050405020304" pitchFamily="18" charset="0"/>
              </a:rPr>
              <a:t>се увеличава </a:t>
            </a:r>
            <a:r>
              <a:rPr lang="ru-RU" sz="2400" b="1" dirty="0" smtClean="0">
                <a:latin typeface="Times New Roman" panose="02020603050405020304" pitchFamily="18" charset="0"/>
                <a:cs typeface="Times New Roman" panose="02020603050405020304" pitchFamily="18" charset="0"/>
              </a:rPr>
              <a:t>с НПРЗ + разликата м/у НРЛ и НПРЗ</a:t>
            </a:r>
            <a:endParaRPr lang="ru-RU" sz="2000" dirty="0" smtClean="0">
              <a:latin typeface="Times New Roman" panose="02020603050405020304" pitchFamily="18" charset="0"/>
              <a:cs typeface="Times New Roman" panose="02020603050405020304" pitchFamily="18" charset="0"/>
            </a:endParaRPr>
          </a:p>
          <a:p>
            <a:pPr marL="0" indent="0" algn="just">
              <a:spcBef>
                <a:spcPts val="0"/>
              </a:spcBef>
              <a:buNone/>
            </a:pPr>
            <a:endParaRPr lang="ru-RU" sz="1800" dirty="0">
              <a:solidFill>
                <a:srgbClr val="002368"/>
              </a:solidFill>
              <a:latin typeface="Times New Roman" panose="02020603050405020304" pitchFamily="18" charset="0"/>
              <a:cs typeface="Times New Roman" panose="02020603050405020304" pitchFamily="18" charset="0"/>
            </a:endParaRPr>
          </a:p>
          <a:p>
            <a:pPr marL="0" indent="0" algn="ctr">
              <a:spcBef>
                <a:spcPts val="0"/>
              </a:spcBef>
              <a:buNone/>
            </a:pPr>
            <a:endParaRPr lang="ru-RU" sz="2000" b="1" dirty="0" smtClean="0">
              <a:solidFill>
                <a:srgbClr val="002368"/>
              </a:solidFill>
              <a:latin typeface="Times New Roman" panose="02020603050405020304" pitchFamily="18" charset="0"/>
              <a:cs typeface="Times New Roman" panose="02020603050405020304" pitchFamily="18" charset="0"/>
            </a:endParaRPr>
          </a:p>
          <a:p>
            <a:pPr marL="0" indent="0" algn="ctr">
              <a:spcBef>
                <a:spcPts val="0"/>
              </a:spcBef>
              <a:buNone/>
            </a:pPr>
            <a:endParaRPr lang="ru-RU" sz="2000" b="1" dirty="0" smtClean="0">
              <a:solidFill>
                <a:srgbClr val="002368"/>
              </a:solidFill>
              <a:latin typeface="Times New Roman" panose="02020603050405020304" pitchFamily="18" charset="0"/>
              <a:cs typeface="Times New Roman" panose="02020603050405020304" pitchFamily="18" charset="0"/>
            </a:endParaRPr>
          </a:p>
          <a:p>
            <a:pPr marL="0" indent="0" algn="just">
              <a:lnSpc>
                <a:spcPct val="150000"/>
              </a:lnSpc>
              <a:buNone/>
            </a:pPr>
            <a:endParaRPr lang="ru-RU" altLang="bg-BG" sz="1600" b="1" dirty="0">
              <a:solidFill>
                <a:srgbClr val="002368"/>
              </a:solidFill>
              <a:latin typeface="Times New Roman" panose="02020603050405020304" pitchFamily="18" charset="0"/>
              <a:cs typeface="Times New Roman" panose="02020603050405020304" pitchFamily="18" charset="0"/>
            </a:endParaRPr>
          </a:p>
          <a:p>
            <a:pPr marL="0" indent="0" algn="just">
              <a:lnSpc>
                <a:spcPct val="150000"/>
              </a:lnSpc>
              <a:buNone/>
            </a:pPr>
            <a:endParaRPr lang="ru-RU" altLang="bg-BG" sz="1600" b="1" dirty="0" smtClean="0">
              <a:solidFill>
                <a:srgbClr val="002368"/>
              </a:solidFill>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50B5C888-3C0A-457F-AA9B-D82A6007E643}" type="slidenum">
              <a:rPr lang="bg-BG" smtClean="0"/>
              <a:pPr/>
              <a:t>12</a:t>
            </a:fld>
            <a:endParaRPr lang="bg-BG"/>
          </a:p>
        </p:txBody>
      </p:sp>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12866" y="4470334"/>
            <a:ext cx="745918" cy="7133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852499" y="5855624"/>
            <a:ext cx="596900" cy="592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 name="Picture 3"/>
          <p:cNvPicPr>
            <a:picLocks noChangeAspect="1"/>
          </p:cNvPicPr>
          <p:nvPr/>
        </p:nvPicPr>
        <p:blipFill>
          <a:blip r:embed="rId5" cstate="print"/>
          <a:stretch>
            <a:fillRect/>
          </a:stretch>
        </p:blipFill>
        <p:spPr>
          <a:xfrm>
            <a:off x="5864094" y="3629589"/>
            <a:ext cx="597460" cy="591363"/>
          </a:xfrm>
          <a:prstGeom prst="rect">
            <a:avLst/>
          </a:prstGeom>
        </p:spPr>
      </p:pic>
      <p:sp>
        <p:nvSpPr>
          <p:cNvPr id="9" name="Title 1"/>
          <p:cNvSpPr txBox="1">
            <a:spLocks/>
          </p:cNvSpPr>
          <p:nvPr/>
        </p:nvSpPr>
        <p:spPr>
          <a:xfrm>
            <a:off x="380009" y="372936"/>
            <a:ext cx="11199459" cy="90749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altLang="bg-BG" sz="3200" b="1" kern="0" dirty="0">
                <a:solidFill>
                  <a:prstClr val="black"/>
                </a:solidFill>
                <a:latin typeface="Times New Roman" panose="02020603050405020304" pitchFamily="18" charset="0"/>
                <a:cs typeface="Times New Roman" panose="02020603050405020304" pitchFamily="18" charset="0"/>
              </a:rPr>
              <a:t>Директива 2016/1164 - Правило за ограничаване на приспадането на лихвите</a:t>
            </a:r>
            <a:endParaRPr lang="bg-BG" sz="28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729611824"/>
      </p:ext>
    </p:ext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a:xfrm>
            <a:off x="332509" y="320636"/>
            <a:ext cx="11264271" cy="629390"/>
          </a:xfrm>
        </p:spPr>
        <p:txBody>
          <a:bodyPr>
            <a:noAutofit/>
          </a:bodyPr>
          <a:lstStyle/>
          <a:p>
            <a:pPr marL="58738" lvl="2"/>
            <a:r>
              <a:rPr lang="bg-BG" sz="3200" b="1" dirty="0" smtClean="0">
                <a:solidFill>
                  <a:schemeClr val="tx1"/>
                </a:solidFill>
                <a:latin typeface="Times New Roman" panose="02020603050405020304" pitchFamily="18" charset="0"/>
                <a:cs typeface="Times New Roman" panose="02020603050405020304" pitchFamily="18" charset="0"/>
              </a:rPr>
              <a:t/>
            </a:r>
            <a:br>
              <a:rPr lang="bg-BG" sz="3200" b="1" dirty="0" smtClean="0">
                <a:solidFill>
                  <a:schemeClr val="tx1"/>
                </a:solidFill>
                <a:latin typeface="Times New Roman" panose="02020603050405020304" pitchFamily="18" charset="0"/>
                <a:cs typeface="Times New Roman" panose="02020603050405020304" pitchFamily="18" charset="0"/>
              </a:rPr>
            </a:br>
            <a:r>
              <a:rPr lang="bg-BG" sz="3200" b="1" dirty="0" smtClean="0">
                <a:solidFill>
                  <a:schemeClr val="tx1"/>
                </a:solidFill>
                <a:latin typeface="Times New Roman" panose="02020603050405020304" pitchFamily="18" charset="0"/>
                <a:cs typeface="Times New Roman" panose="02020603050405020304" pitchFamily="18" charset="0"/>
              </a:rPr>
              <a:t/>
            </a:r>
            <a:br>
              <a:rPr lang="bg-BG" sz="3200" b="1" dirty="0" smtClean="0">
                <a:solidFill>
                  <a:schemeClr val="tx1"/>
                </a:solidFill>
                <a:latin typeface="Times New Roman" panose="02020603050405020304" pitchFamily="18" charset="0"/>
                <a:cs typeface="Times New Roman" panose="02020603050405020304" pitchFamily="18" charset="0"/>
              </a:rPr>
            </a:br>
            <a:r>
              <a:rPr lang="bg-BG" sz="2800" b="1" dirty="0" smtClean="0">
                <a:solidFill>
                  <a:schemeClr val="tx1"/>
                </a:solidFill>
                <a:latin typeface="Times New Roman" panose="02020603050405020304" pitchFamily="18" charset="0"/>
                <a:cs typeface="Times New Roman" panose="02020603050405020304" pitchFamily="18" charset="0"/>
              </a:rPr>
              <a:t/>
            </a:r>
            <a:br>
              <a:rPr lang="bg-BG" sz="2800" b="1" dirty="0" smtClean="0">
                <a:solidFill>
                  <a:schemeClr val="tx1"/>
                </a:solidFill>
                <a:latin typeface="Times New Roman" panose="02020603050405020304" pitchFamily="18" charset="0"/>
                <a:cs typeface="Times New Roman" panose="02020603050405020304" pitchFamily="18" charset="0"/>
              </a:rPr>
            </a:br>
            <a:r>
              <a:rPr lang="bg-BG" sz="2800" b="1" dirty="0" smtClean="0">
                <a:solidFill>
                  <a:schemeClr val="tx1"/>
                </a:solidFill>
                <a:latin typeface="Times New Roman" panose="02020603050405020304" pitchFamily="18" charset="0"/>
                <a:cs typeface="Times New Roman" panose="02020603050405020304" pitchFamily="18" charset="0"/>
              </a:rPr>
              <a:t/>
            </a:r>
            <a:br>
              <a:rPr lang="bg-BG" sz="2800" b="1" dirty="0" smtClean="0">
                <a:solidFill>
                  <a:schemeClr val="tx1"/>
                </a:solidFill>
                <a:latin typeface="Times New Roman" panose="02020603050405020304" pitchFamily="18" charset="0"/>
                <a:cs typeface="Times New Roman" panose="02020603050405020304" pitchFamily="18" charset="0"/>
              </a:rPr>
            </a:br>
            <a:r>
              <a:rPr lang="ru-RU" altLang="bg-BG" sz="3200" b="1" dirty="0" smtClean="0">
                <a:solidFill>
                  <a:schemeClr val="tx1"/>
                </a:solidFill>
                <a:latin typeface="Times New Roman" panose="02020603050405020304" pitchFamily="18" charset="0"/>
                <a:cs typeface="Times New Roman" panose="02020603050405020304" pitchFamily="18" charset="0"/>
              </a:rPr>
              <a:t>Директива 2016/1164 - Правило за ограничаване на приспадането на лихвите</a:t>
            </a:r>
          </a:p>
        </p:txBody>
      </p:sp>
      <p:sp>
        <p:nvSpPr>
          <p:cNvPr id="77827" name="Content Placeholder 2"/>
          <p:cNvSpPr>
            <a:spLocks noGrp="1"/>
          </p:cNvSpPr>
          <p:nvPr>
            <p:ph sz="quarter" idx="1"/>
          </p:nvPr>
        </p:nvSpPr>
        <p:spPr>
          <a:xfrm>
            <a:off x="354941" y="1111103"/>
            <a:ext cx="11140373" cy="5444076"/>
          </a:xfrm>
        </p:spPr>
        <p:txBody>
          <a:bodyPr>
            <a:noAutofit/>
          </a:bodyPr>
          <a:lstStyle/>
          <a:p>
            <a:pPr algn="just">
              <a:spcBef>
                <a:spcPts val="0"/>
              </a:spcBef>
            </a:pPr>
            <a:r>
              <a:rPr lang="ru-RU" sz="2400" b="1" dirty="0" smtClean="0">
                <a:latin typeface="Times New Roman" panose="02020603050405020304" pitchFamily="18" charset="0"/>
                <a:cs typeface="Times New Roman" panose="02020603050405020304" pitchFamily="18" charset="0"/>
              </a:rPr>
              <a:t>Признаване </a:t>
            </a:r>
            <a:r>
              <a:rPr lang="ru-RU" sz="2400" b="1" dirty="0">
                <a:latin typeface="Times New Roman" panose="02020603050405020304" pitchFamily="18" charset="0"/>
                <a:cs typeface="Times New Roman" panose="02020603050405020304" pitchFamily="18" charset="0"/>
              </a:rPr>
              <a:t>през следващите години </a:t>
            </a:r>
            <a:r>
              <a:rPr lang="ru-RU" sz="2400" b="1" dirty="0" smtClean="0">
                <a:latin typeface="Times New Roman" panose="02020603050405020304" pitchFamily="18" charset="0"/>
                <a:cs typeface="Times New Roman" panose="02020603050405020304" pitchFamily="18" charset="0"/>
              </a:rPr>
              <a:t>на непризнатото превишение </a:t>
            </a:r>
            <a:r>
              <a:rPr lang="ru-RU" sz="2400" b="1" dirty="0">
                <a:latin typeface="Times New Roman" panose="02020603050405020304" pitchFamily="18" charset="0"/>
                <a:cs typeface="Times New Roman" panose="02020603050405020304" pitchFamily="18" charset="0"/>
              </a:rPr>
              <a:t>на разходи по </a:t>
            </a:r>
            <a:r>
              <a:rPr lang="ru-RU" sz="2400" b="1" dirty="0" smtClean="0">
                <a:latin typeface="Times New Roman" panose="02020603050405020304" pitchFamily="18" charset="0"/>
                <a:cs typeface="Times New Roman" panose="02020603050405020304" pitchFamily="18" charset="0"/>
              </a:rPr>
              <a:t>заеми</a:t>
            </a:r>
          </a:p>
          <a:p>
            <a:pPr marL="0" indent="0" algn="just">
              <a:spcBef>
                <a:spcPts val="0"/>
              </a:spcBef>
              <a:buNone/>
            </a:pPr>
            <a:r>
              <a:rPr lang="ru-RU" sz="2000" dirty="0">
                <a:latin typeface="Times New Roman" panose="02020603050405020304" pitchFamily="18" charset="0"/>
                <a:cs typeface="Times New Roman" panose="02020603050405020304" pitchFamily="18" charset="0"/>
              </a:rPr>
              <a:t>Непризнатото </a:t>
            </a:r>
            <a:r>
              <a:rPr lang="ru-RU" sz="2000" dirty="0" smtClean="0">
                <a:latin typeface="Times New Roman" panose="02020603050405020304" pitchFamily="18" charset="0"/>
                <a:cs typeface="Times New Roman" panose="02020603050405020304" pitchFamily="18" charset="0"/>
              </a:rPr>
              <a:t>превишение </a:t>
            </a:r>
            <a:r>
              <a:rPr lang="ru-RU" sz="2000" dirty="0">
                <a:latin typeface="Times New Roman" panose="02020603050405020304" pitchFamily="18" charset="0"/>
                <a:cs typeface="Times New Roman" panose="02020603050405020304" pitchFamily="18" charset="0"/>
              </a:rPr>
              <a:t>на разходи по заеми се признава за данъчни цели през следващите години до изчерпването му в размер, определен за текущата година по следната формула</a:t>
            </a:r>
            <a:r>
              <a:rPr lang="ru-RU" sz="2000" dirty="0" smtClean="0">
                <a:latin typeface="Times New Roman" panose="02020603050405020304" pitchFamily="18" charset="0"/>
                <a:cs typeface="Times New Roman" panose="02020603050405020304" pitchFamily="18" charset="0"/>
              </a:rPr>
              <a:t>:</a:t>
            </a:r>
          </a:p>
          <a:p>
            <a:pPr marL="0" indent="0" algn="just">
              <a:spcBef>
                <a:spcPts val="0"/>
              </a:spcBef>
              <a:buNone/>
            </a:pPr>
            <a:endParaRPr lang="ru-RU" sz="2000" b="1" dirty="0">
              <a:latin typeface="Times New Roman" panose="02020603050405020304" pitchFamily="18" charset="0"/>
              <a:cs typeface="Times New Roman" panose="02020603050405020304" pitchFamily="18" charset="0"/>
            </a:endParaRPr>
          </a:p>
          <a:p>
            <a:pPr marL="0" indent="0" algn="ctr">
              <a:spcBef>
                <a:spcPts val="0"/>
              </a:spcBef>
              <a:buNone/>
            </a:pPr>
            <a:r>
              <a:rPr lang="ru-RU" sz="2000" b="1" dirty="0">
                <a:latin typeface="Times New Roman" panose="02020603050405020304" pitchFamily="18" charset="0"/>
                <a:cs typeface="Times New Roman" panose="02020603050405020304" pitchFamily="18" charset="0"/>
              </a:rPr>
              <a:t>ППРЗ = 0,30 х ДФРЛДА + ПЛ - РЗ</a:t>
            </a:r>
            <a:r>
              <a:rPr lang="ru-RU" sz="2000" dirty="0" smtClean="0">
                <a:latin typeface="Times New Roman" panose="02020603050405020304" pitchFamily="18" charset="0"/>
                <a:cs typeface="Times New Roman" panose="02020603050405020304" pitchFamily="18" charset="0"/>
              </a:rPr>
              <a:t>, </a:t>
            </a:r>
            <a:r>
              <a:rPr lang="ru-RU" sz="2000" dirty="0">
                <a:latin typeface="Times New Roman" panose="02020603050405020304" pitchFamily="18" charset="0"/>
                <a:cs typeface="Times New Roman" panose="02020603050405020304" pitchFamily="18" charset="0"/>
              </a:rPr>
              <a:t>където:</a:t>
            </a:r>
          </a:p>
          <a:p>
            <a:pPr marL="0" indent="0" algn="just">
              <a:spcBef>
                <a:spcPts val="0"/>
              </a:spcBef>
              <a:buNone/>
            </a:pPr>
            <a:endParaRPr lang="ru-RU" sz="2000" b="1" dirty="0" smtClean="0">
              <a:latin typeface="Times New Roman" panose="02020603050405020304" pitchFamily="18" charset="0"/>
              <a:cs typeface="Times New Roman" panose="02020603050405020304" pitchFamily="18" charset="0"/>
            </a:endParaRPr>
          </a:p>
          <a:p>
            <a:pPr marL="0" indent="0" algn="just">
              <a:spcBef>
                <a:spcPts val="0"/>
              </a:spcBef>
              <a:buNone/>
            </a:pPr>
            <a:r>
              <a:rPr lang="ru-RU" sz="1800" dirty="0">
                <a:latin typeface="Times New Roman" panose="02020603050405020304" pitchFamily="18" charset="0"/>
                <a:cs typeface="Times New Roman" panose="02020603050405020304" pitchFamily="18" charset="0"/>
              </a:rPr>
              <a:t>ППРЗ е </a:t>
            </a:r>
            <a:r>
              <a:rPr lang="ru-RU" sz="1800" b="1" dirty="0">
                <a:latin typeface="Times New Roman" panose="02020603050405020304" pitchFamily="18" charset="0"/>
                <a:cs typeface="Times New Roman" panose="02020603050405020304" pitchFamily="18" charset="0"/>
              </a:rPr>
              <a:t>признато превишение на разходи по заеми</a:t>
            </a:r>
            <a:r>
              <a:rPr lang="ru-RU" sz="1800" dirty="0">
                <a:latin typeface="Times New Roman" panose="02020603050405020304" pitchFamily="18" charset="0"/>
                <a:cs typeface="Times New Roman" panose="02020603050405020304" pitchFamily="18" charset="0"/>
              </a:rPr>
              <a:t>;</a:t>
            </a:r>
          </a:p>
          <a:p>
            <a:pPr marL="0" indent="0" algn="just">
              <a:spcBef>
                <a:spcPts val="0"/>
              </a:spcBef>
              <a:buNone/>
            </a:pPr>
            <a:r>
              <a:rPr lang="ru-RU" sz="1800" dirty="0">
                <a:latin typeface="Times New Roman" panose="02020603050405020304" pitchFamily="18" charset="0"/>
                <a:cs typeface="Times New Roman" panose="02020603050405020304" pitchFamily="18" charset="0"/>
              </a:rPr>
              <a:t>ДФРЛДА е </a:t>
            </a:r>
            <a:r>
              <a:rPr lang="ru-RU" sz="1800" b="1" dirty="0">
                <a:latin typeface="Times New Roman" panose="02020603050405020304" pitchFamily="18" charset="0"/>
                <a:cs typeface="Times New Roman" panose="02020603050405020304" pitchFamily="18" charset="0"/>
              </a:rPr>
              <a:t>данъчният финансов резултат преди лихви, данъци и амортизации</a:t>
            </a:r>
            <a:r>
              <a:rPr lang="ru-RU" sz="1800" dirty="0">
                <a:latin typeface="Times New Roman" panose="02020603050405020304" pitchFamily="18" charset="0"/>
                <a:cs typeface="Times New Roman" panose="02020603050405020304" pitchFamily="18" charset="0"/>
              </a:rPr>
              <a:t>, определен за текущата </a:t>
            </a:r>
            <a:r>
              <a:rPr lang="ru-RU" sz="1800" dirty="0" smtClean="0">
                <a:latin typeface="Times New Roman" panose="02020603050405020304" pitchFamily="18" charset="0"/>
                <a:cs typeface="Times New Roman" panose="02020603050405020304" pitchFamily="18" charset="0"/>
              </a:rPr>
              <a:t>година;</a:t>
            </a:r>
            <a:endParaRPr lang="ru-RU" sz="1800" dirty="0">
              <a:latin typeface="Times New Roman" panose="02020603050405020304" pitchFamily="18" charset="0"/>
              <a:cs typeface="Times New Roman" panose="02020603050405020304" pitchFamily="18" charset="0"/>
            </a:endParaRPr>
          </a:p>
          <a:p>
            <a:pPr marL="0" indent="0" algn="just">
              <a:spcBef>
                <a:spcPts val="0"/>
              </a:spcBef>
              <a:buNone/>
            </a:pPr>
            <a:r>
              <a:rPr lang="ru-RU" sz="1800" dirty="0">
                <a:latin typeface="Times New Roman" panose="02020603050405020304" pitchFamily="18" charset="0"/>
                <a:cs typeface="Times New Roman" panose="02020603050405020304" pitchFamily="18" charset="0"/>
              </a:rPr>
              <a:t>ПЛ е общият размер на </a:t>
            </a:r>
            <a:r>
              <a:rPr lang="ru-RU" sz="1800" b="1" dirty="0">
                <a:latin typeface="Times New Roman" panose="02020603050405020304" pitchFamily="18" charset="0"/>
                <a:cs typeface="Times New Roman" panose="02020603050405020304" pitchFamily="18" charset="0"/>
              </a:rPr>
              <a:t>признатите за данъчни цели лихви</a:t>
            </a:r>
            <a:r>
              <a:rPr lang="ru-RU" sz="1800" dirty="0">
                <a:latin typeface="Times New Roman" panose="02020603050405020304" pitchFamily="18" charset="0"/>
                <a:cs typeface="Times New Roman" panose="02020603050405020304" pitchFamily="18" charset="0"/>
              </a:rPr>
              <a:t>, представляващи приходи и/или суми, които водят до увеличение на данъчния финансов резултат, както и други приходи или суми, икономически еквивалентни на лихви;</a:t>
            </a:r>
          </a:p>
          <a:p>
            <a:pPr marL="0" indent="0" algn="just">
              <a:spcBef>
                <a:spcPts val="0"/>
              </a:spcBef>
              <a:buNone/>
            </a:pPr>
            <a:r>
              <a:rPr lang="ru-RU" sz="1800" dirty="0">
                <a:latin typeface="Times New Roman" panose="02020603050405020304" pitchFamily="18" charset="0"/>
                <a:cs typeface="Times New Roman" panose="02020603050405020304" pitchFamily="18" charset="0"/>
              </a:rPr>
              <a:t>РЗ е общият размер на </a:t>
            </a:r>
            <a:r>
              <a:rPr lang="ru-RU" sz="1800" b="1" dirty="0">
                <a:latin typeface="Times New Roman" panose="02020603050405020304" pitchFamily="18" charset="0"/>
                <a:cs typeface="Times New Roman" panose="02020603050405020304" pitchFamily="18" charset="0"/>
              </a:rPr>
              <a:t>разходите по заеми</a:t>
            </a:r>
            <a:r>
              <a:rPr lang="ru-RU" sz="1800" dirty="0">
                <a:latin typeface="Times New Roman" panose="02020603050405020304" pitchFamily="18" charset="0"/>
                <a:cs typeface="Times New Roman" panose="02020603050405020304" pitchFamily="18" charset="0"/>
              </a:rPr>
              <a:t>, посочени в ал. 4, </a:t>
            </a:r>
            <a:r>
              <a:rPr lang="ru-RU" sz="1800" b="1" dirty="0">
                <a:latin typeface="Times New Roman" panose="02020603050405020304" pitchFamily="18" charset="0"/>
                <a:cs typeface="Times New Roman" panose="02020603050405020304" pitchFamily="18" charset="0"/>
              </a:rPr>
              <a:t>преди прилагането на чл. 43 и този член</a:t>
            </a:r>
            <a:r>
              <a:rPr lang="ru-RU" sz="1800" dirty="0">
                <a:latin typeface="Times New Roman" panose="02020603050405020304" pitchFamily="18" charset="0"/>
                <a:cs typeface="Times New Roman" panose="02020603050405020304" pitchFamily="18" charset="0"/>
              </a:rPr>
              <a:t>.</a:t>
            </a:r>
          </a:p>
          <a:p>
            <a:pPr marL="0" indent="0" algn="just">
              <a:spcBef>
                <a:spcPts val="0"/>
              </a:spcBef>
              <a:buNone/>
            </a:pPr>
            <a:endParaRPr lang="ru-RU" sz="2000" dirty="0">
              <a:latin typeface="Times New Roman" panose="02020603050405020304" pitchFamily="18" charset="0"/>
              <a:cs typeface="Times New Roman" panose="02020603050405020304" pitchFamily="18" charset="0"/>
            </a:endParaRPr>
          </a:p>
          <a:p>
            <a:pPr marL="914400" indent="-914400" algn="just">
              <a:spcBef>
                <a:spcPts val="0"/>
              </a:spcBef>
              <a:buNone/>
            </a:pPr>
            <a:r>
              <a:rPr lang="ru-RU" sz="1600" dirty="0" smtClean="0">
                <a:latin typeface="Times New Roman" panose="02020603050405020304" pitchFamily="18" charset="0"/>
                <a:cs typeface="Times New Roman" panose="02020603050405020304" pitchFamily="18" charset="0"/>
              </a:rPr>
              <a:t>	</a:t>
            </a:r>
            <a:r>
              <a:rPr lang="ru-RU" sz="1800" dirty="0" smtClean="0">
                <a:latin typeface="Times New Roman" panose="02020603050405020304" pitchFamily="18" charset="0"/>
                <a:cs typeface="Times New Roman" panose="02020603050405020304" pitchFamily="18" charset="0"/>
              </a:rPr>
              <a:t>Когато </a:t>
            </a:r>
            <a:r>
              <a:rPr lang="ru-RU" sz="1800" b="1" dirty="0" smtClean="0">
                <a:latin typeface="Times New Roman" panose="02020603050405020304" pitchFamily="18" charset="0"/>
                <a:cs typeface="Times New Roman" panose="02020603050405020304" pitchFamily="18" charset="0"/>
              </a:rPr>
              <a:t>ДФРЛДА е </a:t>
            </a:r>
            <a:r>
              <a:rPr lang="ru-RU" sz="1800" b="1" dirty="0">
                <a:latin typeface="Times New Roman" panose="02020603050405020304" pitchFamily="18" charset="0"/>
                <a:cs typeface="Times New Roman" panose="02020603050405020304" pitchFamily="18" charset="0"/>
              </a:rPr>
              <a:t>отрицателна величина</a:t>
            </a:r>
            <a:r>
              <a:rPr lang="ru-RU" sz="1800" dirty="0">
                <a:latin typeface="Times New Roman" panose="02020603050405020304" pitchFamily="18" charset="0"/>
                <a:cs typeface="Times New Roman" panose="02020603050405020304" pitchFamily="18" charset="0"/>
              </a:rPr>
              <a:t>, той </a:t>
            </a:r>
            <a:r>
              <a:rPr lang="ru-RU" sz="1800" b="1" u="sng" dirty="0">
                <a:latin typeface="Times New Roman" panose="02020603050405020304" pitchFamily="18" charset="0"/>
                <a:cs typeface="Times New Roman" panose="02020603050405020304" pitchFamily="18" charset="0"/>
              </a:rPr>
              <a:t>не участва</a:t>
            </a:r>
            <a:r>
              <a:rPr lang="ru-RU" sz="1800" b="1" dirty="0">
                <a:latin typeface="Times New Roman" panose="02020603050405020304" pitchFamily="18" charset="0"/>
                <a:cs typeface="Times New Roman" panose="02020603050405020304" pitchFamily="18" charset="0"/>
              </a:rPr>
              <a:t> </a:t>
            </a:r>
            <a:r>
              <a:rPr lang="ru-RU" sz="1800" dirty="0" smtClean="0">
                <a:latin typeface="Times New Roman" panose="02020603050405020304" pitchFamily="18" charset="0"/>
                <a:cs typeface="Times New Roman" panose="02020603050405020304" pitchFamily="18" charset="0"/>
              </a:rPr>
              <a:t>при </a:t>
            </a:r>
            <a:r>
              <a:rPr lang="ru-RU" sz="1800" dirty="0">
                <a:latin typeface="Times New Roman" panose="02020603050405020304" pitchFamily="18" charset="0"/>
                <a:cs typeface="Times New Roman" panose="02020603050405020304" pitchFamily="18" charset="0"/>
              </a:rPr>
              <a:t>определяне на размера на </a:t>
            </a:r>
            <a:r>
              <a:rPr lang="ru-RU" sz="1800" b="1" u="sng" dirty="0" smtClean="0">
                <a:latin typeface="Times New Roman" panose="02020603050405020304" pitchFamily="18" charset="0"/>
                <a:cs typeface="Times New Roman" panose="02020603050405020304" pitchFamily="18" charset="0"/>
              </a:rPr>
              <a:t>признатото </a:t>
            </a:r>
            <a:r>
              <a:rPr lang="ru-RU" sz="1800" b="1" u="sng" dirty="0">
                <a:latin typeface="Times New Roman" panose="02020603050405020304" pitchFamily="18" charset="0"/>
                <a:cs typeface="Times New Roman" panose="02020603050405020304" pitchFamily="18" charset="0"/>
              </a:rPr>
              <a:t>превишение </a:t>
            </a:r>
            <a:r>
              <a:rPr lang="ru-RU" sz="1800" dirty="0">
                <a:latin typeface="Times New Roman" panose="02020603050405020304" pitchFamily="18" charset="0"/>
                <a:cs typeface="Times New Roman" panose="02020603050405020304" pitchFamily="18" charset="0"/>
              </a:rPr>
              <a:t>на разходи по </a:t>
            </a:r>
            <a:r>
              <a:rPr lang="ru-RU" sz="1800" dirty="0" smtClean="0">
                <a:latin typeface="Times New Roman" panose="02020603050405020304" pitchFamily="18" charset="0"/>
                <a:cs typeface="Times New Roman" panose="02020603050405020304" pitchFamily="18" charset="0"/>
              </a:rPr>
              <a:t>заеми.</a:t>
            </a:r>
            <a:endParaRPr lang="ru-RU" sz="1800" dirty="0">
              <a:latin typeface="Times New Roman" panose="02020603050405020304" pitchFamily="18" charset="0"/>
              <a:cs typeface="Times New Roman" panose="02020603050405020304" pitchFamily="18" charset="0"/>
            </a:endParaRPr>
          </a:p>
          <a:p>
            <a:pPr algn="just">
              <a:spcBef>
                <a:spcPts val="0"/>
              </a:spcBef>
            </a:pPr>
            <a:endParaRPr lang="ru-RU" sz="1600"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endParaRPr lang="ru-RU" altLang="bg-BG" sz="1600" b="1" dirty="0" smtClean="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50B5C888-3C0A-457F-AA9B-D82A6007E643}" type="slidenum">
              <a:rPr lang="bg-BG" smtClean="0"/>
              <a:pPr/>
              <a:t>13</a:t>
            </a:fld>
            <a:endParaRPr lang="bg-BG"/>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56362" y="5498274"/>
            <a:ext cx="778672" cy="9730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083022202"/>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a:xfrm>
            <a:off x="332509" y="320636"/>
            <a:ext cx="11264271" cy="629390"/>
          </a:xfrm>
        </p:spPr>
        <p:txBody>
          <a:bodyPr>
            <a:noAutofit/>
          </a:bodyPr>
          <a:lstStyle/>
          <a:p>
            <a:pPr marL="58738" lvl="2"/>
            <a:r>
              <a:rPr lang="bg-BG" sz="3200" b="1" dirty="0" smtClean="0">
                <a:solidFill>
                  <a:schemeClr val="tx1"/>
                </a:solidFill>
                <a:latin typeface="Times New Roman" panose="02020603050405020304" pitchFamily="18" charset="0"/>
                <a:cs typeface="Times New Roman" panose="02020603050405020304" pitchFamily="18" charset="0"/>
              </a:rPr>
              <a:t/>
            </a:r>
            <a:br>
              <a:rPr lang="bg-BG" sz="3200" b="1" dirty="0" smtClean="0">
                <a:solidFill>
                  <a:schemeClr val="tx1"/>
                </a:solidFill>
                <a:latin typeface="Times New Roman" panose="02020603050405020304" pitchFamily="18" charset="0"/>
                <a:cs typeface="Times New Roman" panose="02020603050405020304" pitchFamily="18" charset="0"/>
              </a:rPr>
            </a:br>
            <a:r>
              <a:rPr lang="bg-BG" sz="3200" b="1" dirty="0" smtClean="0">
                <a:solidFill>
                  <a:schemeClr val="tx1"/>
                </a:solidFill>
                <a:latin typeface="Times New Roman" panose="02020603050405020304" pitchFamily="18" charset="0"/>
                <a:cs typeface="Times New Roman" panose="02020603050405020304" pitchFamily="18" charset="0"/>
              </a:rPr>
              <a:t/>
            </a:r>
            <a:br>
              <a:rPr lang="bg-BG" sz="3200" b="1" dirty="0" smtClean="0">
                <a:solidFill>
                  <a:schemeClr val="tx1"/>
                </a:solidFill>
                <a:latin typeface="Times New Roman" panose="02020603050405020304" pitchFamily="18" charset="0"/>
                <a:cs typeface="Times New Roman" panose="02020603050405020304" pitchFamily="18" charset="0"/>
              </a:rPr>
            </a:br>
            <a:r>
              <a:rPr lang="bg-BG" sz="2800" b="1" dirty="0" smtClean="0">
                <a:solidFill>
                  <a:schemeClr val="tx1"/>
                </a:solidFill>
                <a:latin typeface="Times New Roman" panose="02020603050405020304" pitchFamily="18" charset="0"/>
                <a:cs typeface="Times New Roman" panose="02020603050405020304" pitchFamily="18" charset="0"/>
              </a:rPr>
              <a:t/>
            </a:r>
            <a:br>
              <a:rPr lang="bg-BG" sz="2800" b="1" dirty="0" smtClean="0">
                <a:solidFill>
                  <a:schemeClr val="tx1"/>
                </a:solidFill>
                <a:latin typeface="Times New Roman" panose="02020603050405020304" pitchFamily="18" charset="0"/>
                <a:cs typeface="Times New Roman" panose="02020603050405020304" pitchFamily="18" charset="0"/>
              </a:rPr>
            </a:br>
            <a:r>
              <a:rPr lang="bg-BG" sz="2800" b="1" dirty="0" smtClean="0">
                <a:solidFill>
                  <a:schemeClr val="tx1"/>
                </a:solidFill>
                <a:latin typeface="Times New Roman" panose="02020603050405020304" pitchFamily="18" charset="0"/>
                <a:cs typeface="Times New Roman" panose="02020603050405020304" pitchFamily="18" charset="0"/>
              </a:rPr>
              <a:t/>
            </a:r>
            <a:br>
              <a:rPr lang="bg-BG" sz="2800" b="1" dirty="0" smtClean="0">
                <a:solidFill>
                  <a:schemeClr val="tx1"/>
                </a:solidFill>
                <a:latin typeface="Times New Roman" panose="02020603050405020304" pitchFamily="18" charset="0"/>
                <a:cs typeface="Times New Roman" panose="02020603050405020304" pitchFamily="18" charset="0"/>
              </a:rPr>
            </a:br>
            <a:r>
              <a:rPr lang="ru-RU" altLang="bg-BG" sz="3200" b="1" dirty="0" smtClean="0">
                <a:solidFill>
                  <a:schemeClr val="tx1"/>
                </a:solidFill>
                <a:latin typeface="Times New Roman" panose="02020603050405020304" pitchFamily="18" charset="0"/>
                <a:cs typeface="Times New Roman" panose="02020603050405020304" pitchFamily="18" charset="0"/>
              </a:rPr>
              <a:t>Директива 2016/1164 - Правило за ограничаване на приспадането на лихвите</a:t>
            </a:r>
          </a:p>
        </p:txBody>
      </p:sp>
      <p:sp>
        <p:nvSpPr>
          <p:cNvPr id="77827" name="Content Placeholder 2"/>
          <p:cNvSpPr>
            <a:spLocks noGrp="1"/>
          </p:cNvSpPr>
          <p:nvPr>
            <p:ph sz="quarter" idx="1"/>
          </p:nvPr>
        </p:nvSpPr>
        <p:spPr>
          <a:xfrm>
            <a:off x="346265" y="1166407"/>
            <a:ext cx="11472882" cy="5444076"/>
          </a:xfrm>
        </p:spPr>
        <p:txBody>
          <a:bodyPr>
            <a:noAutofit/>
          </a:bodyPr>
          <a:lstStyle/>
          <a:p>
            <a:pPr algn="just">
              <a:spcBef>
                <a:spcPts val="0"/>
              </a:spcBef>
            </a:pPr>
            <a:r>
              <a:rPr lang="ru-RU" sz="2800" b="1" dirty="0" smtClean="0">
                <a:latin typeface="Times New Roman" panose="02020603050405020304" pitchFamily="18" charset="0"/>
                <a:cs typeface="Times New Roman" panose="02020603050405020304" pitchFamily="18" charset="0"/>
              </a:rPr>
              <a:t>Промени в чл. 43 </a:t>
            </a:r>
            <a:r>
              <a:rPr lang="ru-RU" sz="2800" b="1" dirty="0" err="1" smtClean="0">
                <a:latin typeface="Times New Roman" panose="02020603050405020304" pitchFamily="18" charset="0"/>
                <a:cs typeface="Times New Roman" panose="02020603050405020304" pitchFamily="18" charset="0"/>
              </a:rPr>
              <a:t>във</a:t>
            </a:r>
            <a:r>
              <a:rPr lang="ru-RU" sz="2800" b="1" dirty="0" smtClean="0">
                <a:latin typeface="Times New Roman" panose="02020603050405020304" pitchFamily="18" charset="0"/>
                <a:cs typeface="Times New Roman" panose="02020603050405020304" pitchFamily="18" charset="0"/>
              </a:rPr>
              <a:t> връзка с новото правило за ограничаване приспадането на лихви</a:t>
            </a:r>
          </a:p>
          <a:p>
            <a:pPr marL="0" indent="0" algn="just">
              <a:spcBef>
                <a:spcPts val="0"/>
              </a:spcBef>
              <a:buNone/>
            </a:pPr>
            <a:r>
              <a:rPr lang="ru-RU" sz="2000" dirty="0" smtClean="0">
                <a:latin typeface="Times New Roman" panose="02020603050405020304" pitchFamily="18" charset="0"/>
                <a:cs typeface="Times New Roman" panose="02020603050405020304" pitchFamily="18" charset="0"/>
              </a:rPr>
              <a:t>1</a:t>
            </a:r>
            <a:r>
              <a:rPr lang="ru-RU" sz="2400" dirty="0" smtClean="0">
                <a:latin typeface="Times New Roman" panose="02020603050405020304" pitchFamily="18" charset="0"/>
                <a:cs typeface="Times New Roman" panose="02020603050405020304" pitchFamily="18" charset="0"/>
              </a:rPr>
              <a:t>. </a:t>
            </a:r>
            <a:r>
              <a:rPr lang="ru-RU" sz="2400" b="1" u="sng" dirty="0" smtClean="0">
                <a:latin typeface="Times New Roman" panose="02020603050405020304" pitchFamily="18" charset="0"/>
                <a:cs typeface="Times New Roman" panose="02020603050405020304" pitchFamily="18" charset="0"/>
              </a:rPr>
              <a:t>Отпада 5-годишният срок </a:t>
            </a:r>
            <a:r>
              <a:rPr lang="ru-RU" sz="2400" dirty="0" smtClean="0">
                <a:latin typeface="Times New Roman" panose="02020603050405020304" pitchFamily="18" charset="0"/>
                <a:cs typeface="Times New Roman" panose="02020603050405020304" pitchFamily="18" charset="0"/>
              </a:rPr>
              <a:t>за обратно проявление на временната разлика от непризнатите разходи за лихви по чл. 43, т.е. тя ще се «обръща» неограничено </a:t>
            </a:r>
            <a:r>
              <a:rPr lang="ru-RU" sz="2400" dirty="0" err="1" smtClean="0">
                <a:latin typeface="Times New Roman" panose="02020603050405020304" pitchFamily="18" charset="0"/>
                <a:cs typeface="Times New Roman" panose="02020603050405020304" pitchFamily="18" charset="0"/>
              </a:rPr>
              <a:t>във</a:t>
            </a:r>
            <a:r>
              <a:rPr lang="ru-RU" sz="2400" dirty="0" smtClean="0">
                <a:latin typeface="Times New Roman" panose="02020603050405020304" pitchFamily="18" charset="0"/>
                <a:cs typeface="Times New Roman" panose="02020603050405020304" pitchFamily="18" charset="0"/>
              </a:rPr>
              <a:t> </a:t>
            </a:r>
            <a:r>
              <a:rPr lang="ru-RU" sz="2400" dirty="0" err="1" smtClean="0">
                <a:latin typeface="Times New Roman" panose="02020603050405020304" pitchFamily="18" charset="0"/>
                <a:cs typeface="Times New Roman" panose="02020603050405020304" pitchFamily="18" charset="0"/>
              </a:rPr>
              <a:t>времето</a:t>
            </a:r>
            <a:r>
              <a:rPr lang="ru-RU" sz="2400" dirty="0" smtClean="0">
                <a:latin typeface="Times New Roman" panose="02020603050405020304" pitchFamily="18" charset="0"/>
                <a:cs typeface="Times New Roman" panose="02020603050405020304" pitchFamily="18" charset="0"/>
              </a:rPr>
              <a:t>, но не  и </a:t>
            </a:r>
            <a:r>
              <a:rPr lang="ru-RU" sz="2400" dirty="0" err="1" smtClean="0">
                <a:latin typeface="Times New Roman" panose="02020603050405020304" pitchFamily="18" charset="0"/>
                <a:cs typeface="Times New Roman" panose="02020603050405020304" pitchFamily="18" charset="0"/>
              </a:rPr>
              <a:t>условието</a:t>
            </a:r>
            <a:r>
              <a:rPr lang="ru-RU" sz="2400" dirty="0" smtClean="0">
                <a:latin typeface="Times New Roman" panose="02020603050405020304" pitchFamily="18" charset="0"/>
                <a:cs typeface="Times New Roman" panose="02020603050405020304" pitchFamily="18" charset="0"/>
              </a:rPr>
              <a:t> за </a:t>
            </a:r>
            <a:r>
              <a:rPr lang="ru-RU" sz="2400" dirty="0" err="1" smtClean="0">
                <a:latin typeface="Times New Roman" panose="02020603050405020304" pitchFamily="18" charset="0"/>
                <a:cs typeface="Times New Roman" panose="02020603050405020304" pitchFamily="18" charset="0"/>
              </a:rPr>
              <a:t>последователно</a:t>
            </a:r>
            <a:r>
              <a:rPr lang="ru-RU" sz="2400" dirty="0" smtClean="0">
                <a:latin typeface="Times New Roman" panose="02020603050405020304" pitchFamily="18" charset="0"/>
                <a:cs typeface="Times New Roman" panose="02020603050405020304" pitchFamily="18" charset="0"/>
              </a:rPr>
              <a:t> и </a:t>
            </a:r>
            <a:r>
              <a:rPr lang="ru-RU" sz="2400" dirty="0" err="1" smtClean="0">
                <a:latin typeface="Times New Roman" panose="02020603050405020304" pitchFamily="18" charset="0"/>
                <a:cs typeface="Times New Roman" panose="02020603050405020304" pitchFamily="18" charset="0"/>
              </a:rPr>
              <a:t>пълно</a:t>
            </a:r>
            <a:r>
              <a:rPr lang="ru-RU" sz="2400" dirty="0" smtClean="0">
                <a:latin typeface="Times New Roman" panose="02020603050405020304" pitchFamily="18" charset="0"/>
                <a:cs typeface="Times New Roman" panose="02020603050405020304" pitchFamily="18" charset="0"/>
              </a:rPr>
              <a:t> </a:t>
            </a:r>
            <a:r>
              <a:rPr lang="ru-RU" sz="2400" dirty="0" err="1" smtClean="0">
                <a:latin typeface="Times New Roman" panose="02020603050405020304" pitchFamily="18" charset="0"/>
                <a:cs typeface="Times New Roman" panose="02020603050405020304" pitchFamily="18" charset="0"/>
              </a:rPr>
              <a:t>приспадане</a:t>
            </a:r>
            <a:r>
              <a:rPr lang="ru-RU" sz="2400" dirty="0">
                <a:latin typeface="Times New Roman" panose="02020603050405020304" pitchFamily="18" charset="0"/>
                <a:cs typeface="Times New Roman" panose="02020603050405020304" pitchFamily="18" charset="0"/>
              </a:rPr>
              <a:t> </a:t>
            </a:r>
            <a:r>
              <a:rPr lang="ru-RU" sz="2400" dirty="0" smtClean="0">
                <a:latin typeface="Times New Roman" panose="02020603050405020304" pitchFamily="18" charset="0"/>
                <a:cs typeface="Times New Roman" panose="02020603050405020304" pitchFamily="18" charset="0"/>
              </a:rPr>
              <a:t>(т.е. не е </a:t>
            </a:r>
            <a:r>
              <a:rPr lang="ru-RU" sz="2400" dirty="0" err="1" smtClean="0">
                <a:latin typeface="Times New Roman" panose="02020603050405020304" pitchFamily="18" charset="0"/>
                <a:cs typeface="Times New Roman" panose="02020603050405020304" pitchFamily="18" charset="0"/>
              </a:rPr>
              <a:t>налице</a:t>
            </a:r>
            <a:r>
              <a:rPr lang="ru-RU" sz="2400" dirty="0" smtClean="0">
                <a:latin typeface="Times New Roman" panose="02020603050405020304" pitchFamily="18" charset="0"/>
                <a:cs typeface="Times New Roman" panose="02020603050405020304" pitchFamily="18" charset="0"/>
              </a:rPr>
              <a:t> </a:t>
            </a:r>
            <a:r>
              <a:rPr lang="ru-RU" sz="2400" dirty="0" err="1" smtClean="0">
                <a:latin typeface="Times New Roman" panose="02020603050405020304" pitchFamily="18" charset="0"/>
                <a:cs typeface="Times New Roman" panose="02020603050405020304" pitchFamily="18" charset="0"/>
              </a:rPr>
              <a:t>възможност</a:t>
            </a:r>
            <a:r>
              <a:rPr lang="ru-RU" sz="2400" dirty="0" smtClean="0">
                <a:latin typeface="Times New Roman" panose="02020603050405020304" pitchFamily="18" charset="0"/>
                <a:cs typeface="Times New Roman" panose="02020603050405020304" pitchFamily="18" charset="0"/>
              </a:rPr>
              <a:t> за </a:t>
            </a:r>
            <a:r>
              <a:rPr lang="ru-RU" sz="2400" dirty="0" err="1" smtClean="0">
                <a:latin typeface="Times New Roman" panose="02020603050405020304" pitchFamily="18" charset="0"/>
                <a:cs typeface="Times New Roman" panose="02020603050405020304" pitchFamily="18" charset="0"/>
              </a:rPr>
              <a:t>данъчно</a:t>
            </a:r>
            <a:r>
              <a:rPr lang="ru-RU" sz="2400" dirty="0" smtClean="0">
                <a:latin typeface="Times New Roman" panose="02020603050405020304" pitchFamily="18" charset="0"/>
                <a:cs typeface="Times New Roman" panose="02020603050405020304" pitchFamily="18" charset="0"/>
              </a:rPr>
              <a:t> </a:t>
            </a:r>
            <a:r>
              <a:rPr lang="ru-RU" sz="2400" dirty="0" err="1" smtClean="0">
                <a:latin typeface="Times New Roman" panose="02020603050405020304" pitchFamily="18" charset="0"/>
                <a:cs typeface="Times New Roman" panose="02020603050405020304" pitchFamily="18" charset="0"/>
              </a:rPr>
              <a:t>планиране</a:t>
            </a:r>
            <a:r>
              <a:rPr lang="ru-RU" sz="2400" dirty="0" smtClean="0">
                <a:latin typeface="Times New Roman" panose="02020603050405020304" pitchFamily="18" charset="0"/>
                <a:cs typeface="Times New Roman" panose="02020603050405020304" pitchFamily="18" charset="0"/>
              </a:rPr>
              <a:t>).</a:t>
            </a:r>
          </a:p>
          <a:p>
            <a:pPr marL="0" indent="0" algn="just">
              <a:spcBef>
                <a:spcPts val="0"/>
              </a:spcBef>
              <a:buNone/>
            </a:pPr>
            <a:endParaRPr lang="ru-RU" sz="2400" dirty="0" smtClean="0">
              <a:latin typeface="Times New Roman" panose="02020603050405020304" pitchFamily="18" charset="0"/>
              <a:cs typeface="Times New Roman" panose="02020603050405020304" pitchFamily="18" charset="0"/>
            </a:endParaRPr>
          </a:p>
          <a:p>
            <a:pPr marL="0" indent="0" algn="just">
              <a:spcBef>
                <a:spcPts val="0"/>
              </a:spcBef>
              <a:buNone/>
            </a:pPr>
            <a:r>
              <a:rPr lang="ru-RU" sz="2400" dirty="0" smtClean="0">
                <a:latin typeface="Times New Roman" panose="02020603050405020304" pitchFamily="18" charset="0"/>
                <a:cs typeface="Times New Roman" panose="02020603050405020304" pitchFamily="18" charset="0"/>
              </a:rPr>
              <a:t>2. На основ</a:t>
            </a:r>
            <a:r>
              <a:rPr lang="bg-BG" sz="2400" dirty="0">
                <a:latin typeface="Times New Roman" panose="02020603050405020304" pitchFamily="18" charset="0"/>
                <a:cs typeface="Times New Roman" panose="02020603050405020304" pitchFamily="18" charset="0"/>
              </a:rPr>
              <a:t>а</a:t>
            </a:r>
            <a:r>
              <a:rPr lang="ru-RU" sz="2400" dirty="0" err="1" smtClean="0">
                <a:latin typeface="Times New Roman" panose="02020603050405020304" pitchFamily="18" charset="0"/>
                <a:cs typeface="Times New Roman" panose="02020603050405020304" pitchFamily="18" charset="0"/>
              </a:rPr>
              <a:t>ние</a:t>
            </a:r>
            <a:r>
              <a:rPr lang="ru-RU" sz="2400" dirty="0" smtClean="0">
                <a:latin typeface="Times New Roman" panose="02020603050405020304" pitchFamily="18" charset="0"/>
                <a:cs typeface="Times New Roman" panose="02020603050405020304" pitchFamily="18" charset="0"/>
              </a:rPr>
              <a:t> чл. 43, ал. 3 (нова), в случай </a:t>
            </a:r>
            <a:r>
              <a:rPr lang="ru-RU" sz="2400" dirty="0">
                <a:latin typeface="Times New Roman" panose="02020603050405020304" pitchFamily="18" charset="0"/>
                <a:cs typeface="Times New Roman" panose="02020603050405020304" pitchFamily="18" charset="0"/>
              </a:rPr>
              <a:t>че за текущата година </a:t>
            </a:r>
            <a:r>
              <a:rPr lang="ru-RU" sz="2400" dirty="0" smtClean="0">
                <a:latin typeface="Times New Roman" panose="02020603050405020304" pitchFamily="18" charset="0"/>
                <a:cs typeface="Times New Roman" panose="02020603050405020304" pitchFamily="18" charset="0"/>
              </a:rPr>
              <a:t>се прилага чл</a:t>
            </a:r>
            <a:r>
              <a:rPr lang="ru-RU" sz="2400" dirty="0">
                <a:latin typeface="Times New Roman" panose="02020603050405020304" pitchFamily="18" charset="0"/>
                <a:cs typeface="Times New Roman" panose="02020603050405020304" pitchFamily="18" charset="0"/>
              </a:rPr>
              <a:t>. 43а, признатите разходи за лихви по реда на ал. </a:t>
            </a:r>
            <a:r>
              <a:rPr lang="ru-RU" sz="2400" dirty="0" smtClean="0">
                <a:latin typeface="Times New Roman" panose="02020603050405020304" pitchFamily="18" charset="0"/>
                <a:cs typeface="Times New Roman" panose="02020603050405020304" pitchFamily="18" charset="0"/>
              </a:rPr>
              <a:t>2 на чл. 43 </a:t>
            </a:r>
            <a:r>
              <a:rPr lang="ru-RU" sz="2400" b="1" u="sng" dirty="0">
                <a:latin typeface="Times New Roman" panose="02020603050405020304" pitchFamily="18" charset="0"/>
                <a:cs typeface="Times New Roman" panose="02020603050405020304" pitchFamily="18" charset="0"/>
              </a:rPr>
              <a:t>се ограничават</a:t>
            </a:r>
            <a:r>
              <a:rPr lang="ru-RU" sz="2400" b="1" dirty="0">
                <a:latin typeface="Times New Roman" panose="02020603050405020304" pitchFamily="18" charset="0"/>
                <a:cs typeface="Times New Roman" panose="02020603050405020304" pitchFamily="18" charset="0"/>
              </a:rPr>
              <a:t> </a:t>
            </a:r>
            <a:r>
              <a:rPr lang="ru-RU" sz="2400" dirty="0">
                <a:latin typeface="Times New Roman" panose="02020603050405020304" pitchFamily="18" charset="0"/>
                <a:cs typeface="Times New Roman" panose="02020603050405020304" pitchFamily="18" charset="0"/>
              </a:rPr>
              <a:t>до размера на </a:t>
            </a:r>
            <a:r>
              <a:rPr lang="ru-RU" sz="2400" b="1" u="sng" dirty="0">
                <a:latin typeface="Times New Roman" panose="02020603050405020304" pitchFamily="18" charset="0"/>
                <a:cs typeface="Times New Roman" panose="02020603050405020304" pitchFamily="18" charset="0"/>
              </a:rPr>
              <a:t>остатъка на признатото превишение на разходи по заеми</a:t>
            </a:r>
            <a:r>
              <a:rPr lang="ru-RU" sz="2400" dirty="0">
                <a:latin typeface="Times New Roman" panose="02020603050405020304" pitchFamily="18" charset="0"/>
                <a:cs typeface="Times New Roman" panose="02020603050405020304" pitchFamily="18" charset="0"/>
              </a:rPr>
              <a:t> след прилагането на чл. 43а, ал. 5</a:t>
            </a:r>
            <a:r>
              <a:rPr lang="ru-RU" sz="2400" dirty="0" smtClean="0">
                <a:latin typeface="Times New Roman" panose="02020603050405020304" pitchFamily="18" charset="0"/>
                <a:cs typeface="Times New Roman" panose="02020603050405020304" pitchFamily="18" charset="0"/>
              </a:rPr>
              <a:t>.</a:t>
            </a:r>
            <a:endParaRPr lang="ru-RU" sz="2400" dirty="0">
              <a:latin typeface="Times New Roman" panose="02020603050405020304" pitchFamily="18" charset="0"/>
              <a:cs typeface="Times New Roman" panose="02020603050405020304" pitchFamily="18" charset="0"/>
            </a:endParaRPr>
          </a:p>
          <a:p>
            <a:pPr marL="0" indent="0" algn="just">
              <a:spcBef>
                <a:spcPts val="0"/>
              </a:spcBef>
              <a:buNone/>
            </a:pPr>
            <a:endParaRPr lang="ru-RU" sz="2000" dirty="0" smtClean="0">
              <a:latin typeface="Times New Roman" panose="02020603050405020304" pitchFamily="18" charset="0"/>
              <a:cs typeface="Times New Roman" panose="02020603050405020304" pitchFamily="18" charset="0"/>
            </a:endParaRPr>
          </a:p>
          <a:p>
            <a:pPr marL="0" indent="0" algn="just">
              <a:spcBef>
                <a:spcPts val="0"/>
              </a:spcBef>
              <a:buNone/>
            </a:pPr>
            <a:endParaRPr lang="ru-RU" sz="2000" dirty="0" smtClean="0">
              <a:latin typeface="Times New Roman" panose="02020603050405020304" pitchFamily="18" charset="0"/>
              <a:cs typeface="Times New Roman" panose="02020603050405020304" pitchFamily="18" charset="0"/>
            </a:endParaRPr>
          </a:p>
          <a:p>
            <a:pPr algn="just">
              <a:lnSpc>
                <a:spcPct val="150000"/>
              </a:lnSpc>
            </a:pPr>
            <a:r>
              <a:rPr lang="ru-RU" altLang="bg-BG" sz="2000" b="1" dirty="0" smtClean="0">
                <a:latin typeface="Times New Roman" panose="02020603050405020304" pitchFamily="18" charset="0"/>
                <a:cs typeface="Times New Roman" panose="02020603050405020304" pitchFamily="18" charset="0"/>
              </a:rPr>
              <a:t>ПАРАЛЕЛ МЕЖДУ ЧЛ. 43А И ЧЛ. 43 </a:t>
            </a:r>
            <a:endParaRPr lang="ru-RU" altLang="bg-BG" sz="2000" b="1" dirty="0">
              <a:latin typeface="Times New Roman" panose="02020603050405020304" pitchFamily="18" charset="0"/>
              <a:cs typeface="Times New Roman" panose="02020603050405020304" pitchFamily="18" charset="0"/>
            </a:endParaRPr>
          </a:p>
          <a:p>
            <a:pPr marL="0" indent="0" algn="just">
              <a:lnSpc>
                <a:spcPct val="150000"/>
              </a:lnSpc>
              <a:buNone/>
            </a:pPr>
            <a:endParaRPr lang="ru-RU" altLang="bg-BG" sz="1600" b="1" dirty="0" smtClean="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50B5C888-3C0A-457F-AA9B-D82A6007E643}" type="slidenum">
              <a:rPr lang="bg-BG" smtClean="0"/>
              <a:pPr/>
              <a:t>14</a:t>
            </a:fld>
            <a:endParaRPr lang="bg-BG"/>
          </a:p>
        </p:txBody>
      </p:sp>
      <p:pic>
        <p:nvPicPr>
          <p:cNvPr id="4098"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9873265" y="475489"/>
            <a:ext cx="2068799" cy="724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 name="Picture 2"/>
          <p:cNvPicPr>
            <a:picLocks noChangeAspect="1"/>
          </p:cNvPicPr>
          <p:nvPr/>
        </p:nvPicPr>
        <p:blipFill>
          <a:blip r:embed="rId5" cstate="print"/>
          <a:stretch>
            <a:fillRect/>
          </a:stretch>
        </p:blipFill>
        <p:spPr>
          <a:xfrm>
            <a:off x="2351742" y="5269060"/>
            <a:ext cx="1219517" cy="625394"/>
          </a:xfrm>
          <a:prstGeom prst="rect">
            <a:avLst/>
          </a:prstGeom>
        </p:spPr>
      </p:pic>
      <p:graphicFrame>
        <p:nvGraphicFramePr>
          <p:cNvPr id="4" name="Object 3">
            <a:hlinkClick r:id="" action="ppaction://ole?verb=0"/>
          </p:cNvPr>
          <p:cNvGraphicFramePr>
            <a:graphicFrameLocks noChangeAspect="1"/>
          </p:cNvGraphicFramePr>
          <p:nvPr>
            <p:extLst>
              <p:ext uri="{D42A27DB-BD31-4B8C-83A1-F6EECF244321}">
                <p14:modId xmlns:p14="http://schemas.microsoft.com/office/powerpoint/2010/main" xmlns="" val="2159444874"/>
              </p:ext>
            </p:extLst>
          </p:nvPr>
        </p:nvGraphicFramePr>
        <p:xfrm>
          <a:off x="3767328" y="5269060"/>
          <a:ext cx="865396" cy="730178"/>
        </p:xfrm>
        <a:graphic>
          <a:graphicData uri="http://schemas.openxmlformats.org/presentationml/2006/ole">
            <p:oleObj spid="_x0000_s1057" name="Presentation" showAsIcon="1" r:id="rId6" imgW="914400" imgH="771480" progId="PowerPoint.Show.12">
              <p:embed/>
            </p:oleObj>
          </a:graphicData>
        </a:graphic>
      </p:graphicFrame>
      <p:graphicFrame>
        <p:nvGraphicFramePr>
          <p:cNvPr id="5" name="Object 4">
            <a:hlinkClick r:id="" action="ppaction://ole?verb=0"/>
          </p:cNvPr>
          <p:cNvGraphicFramePr>
            <a:graphicFrameLocks noChangeAspect="1"/>
          </p:cNvGraphicFramePr>
          <p:nvPr>
            <p:extLst>
              <p:ext uri="{D42A27DB-BD31-4B8C-83A1-F6EECF244321}">
                <p14:modId xmlns:p14="http://schemas.microsoft.com/office/powerpoint/2010/main" xmlns="" val="2815641844"/>
              </p:ext>
            </p:extLst>
          </p:nvPr>
        </p:nvGraphicFramePr>
        <p:xfrm>
          <a:off x="5507444" y="5894454"/>
          <a:ext cx="914400" cy="771525"/>
        </p:xfrm>
        <a:graphic>
          <a:graphicData uri="http://schemas.openxmlformats.org/presentationml/2006/ole">
            <p:oleObj spid="_x0000_s1058" name="Presentation" showAsIcon="1" r:id="rId7" imgW="914400" imgH="771480" progId="PowerPoint.Show.12">
              <p:embed/>
            </p:oleObj>
          </a:graphicData>
        </a:graphic>
      </p:graphicFrame>
    </p:spTree>
    <p:extLst>
      <p:ext uri="{BB962C8B-B14F-4D97-AF65-F5344CB8AC3E}">
        <p14:creationId xmlns:p14="http://schemas.microsoft.com/office/powerpoint/2010/main" xmlns="" val="3129588327"/>
      </p:ext>
    </p:extLst>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6265" y="296884"/>
            <a:ext cx="11054278" cy="783772"/>
          </a:xfrm>
        </p:spPr>
        <p:txBody>
          <a:bodyPr>
            <a:noAutofit/>
          </a:bodyPr>
          <a:lstStyle/>
          <a:p>
            <a:pPr lvl="2" algn="l" rtl="0">
              <a:spcBef>
                <a:spcPct val="0"/>
              </a:spcBef>
            </a:pPr>
            <a:r>
              <a:rPr lang="ru-RU" sz="3200" b="1" dirty="0" smtClean="0">
                <a:solidFill>
                  <a:schemeClr val="tx1"/>
                </a:solidFill>
                <a:latin typeface="Times New Roman" panose="02020603050405020304" pitchFamily="18" charset="0"/>
                <a:cs typeface="Times New Roman" panose="02020603050405020304" pitchFamily="18" charset="0"/>
              </a:rPr>
              <a:t>Директива 2016/1164 - </a:t>
            </a:r>
            <a:r>
              <a:rPr lang="bg-BG" sz="3200" b="1" dirty="0" smtClean="0">
                <a:solidFill>
                  <a:schemeClr val="tx1"/>
                </a:solidFill>
                <a:latin typeface="Times New Roman" panose="02020603050405020304" pitchFamily="18" charset="0"/>
                <a:cs typeface="Times New Roman" panose="02020603050405020304" pitchFamily="18" charset="0"/>
              </a:rPr>
              <a:t>Правило за контролираните чуждестранни дружества</a:t>
            </a:r>
            <a:r>
              <a:rPr lang="en-US" sz="3200" b="1" dirty="0" smtClean="0">
                <a:solidFill>
                  <a:schemeClr val="tx1"/>
                </a:solidFill>
                <a:latin typeface="Times New Roman" panose="02020603050405020304" pitchFamily="18" charset="0"/>
                <a:cs typeface="Times New Roman" panose="02020603050405020304" pitchFamily="18" charset="0"/>
              </a:rPr>
              <a:t> (CFC</a:t>
            </a:r>
            <a:r>
              <a:rPr lang="bg-BG" sz="3200" b="1" dirty="0" smtClean="0">
                <a:solidFill>
                  <a:schemeClr val="tx1"/>
                </a:solidFill>
                <a:latin typeface="Times New Roman" panose="02020603050405020304" pitchFamily="18" charset="0"/>
                <a:cs typeface="Times New Roman" panose="02020603050405020304" pitchFamily="18" charset="0"/>
              </a:rPr>
              <a:t> </a:t>
            </a:r>
            <a:r>
              <a:rPr lang="en-US" sz="3200" b="1" dirty="0" smtClean="0">
                <a:solidFill>
                  <a:schemeClr val="tx1"/>
                </a:solidFill>
                <a:latin typeface="Times New Roman" panose="02020603050405020304" pitchFamily="18" charset="0"/>
                <a:cs typeface="Times New Roman" panose="02020603050405020304" pitchFamily="18" charset="0"/>
              </a:rPr>
              <a:t>rule</a:t>
            </a:r>
            <a:r>
              <a:rPr lang="bg-BG" sz="3200" b="1" dirty="0" smtClean="0">
                <a:solidFill>
                  <a:schemeClr val="tx1"/>
                </a:solidFill>
                <a:latin typeface="Times New Roman" panose="02020603050405020304" pitchFamily="18" charset="0"/>
                <a:cs typeface="Times New Roman" panose="02020603050405020304" pitchFamily="18" charset="0"/>
              </a:rPr>
              <a:t>)</a:t>
            </a:r>
            <a:endParaRPr lang="bg-BG" sz="3600"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91887" y="1149531"/>
            <a:ext cx="10772238" cy="4788399"/>
          </a:xfrm>
        </p:spPr>
        <p:txBody>
          <a:bodyPr>
            <a:noAutofit/>
          </a:bodyPr>
          <a:lstStyle/>
          <a:p>
            <a:pPr marL="914400" lvl="2" indent="0" algn="just">
              <a:buNone/>
            </a:pPr>
            <a:endParaRPr lang="bg-BG" sz="2200" b="1" i="1" u="sng" dirty="0" smtClean="0">
              <a:solidFill>
                <a:schemeClr val="accent5">
                  <a:lumMod val="75000"/>
                </a:schemeClr>
              </a:solidFill>
              <a:latin typeface="Times New Roman" panose="02020603050405020304" pitchFamily="18" charset="0"/>
              <a:cs typeface="Times New Roman" panose="02020603050405020304" pitchFamily="18" charset="0"/>
            </a:endParaRPr>
          </a:p>
          <a:p>
            <a:pPr marL="0" lvl="2" indent="0" algn="just">
              <a:buNone/>
            </a:pPr>
            <a:r>
              <a:rPr lang="bg-BG" sz="3200" dirty="0" smtClean="0">
                <a:latin typeface="Times New Roman" panose="02020603050405020304" pitchFamily="18" charset="0"/>
                <a:cs typeface="Times New Roman" panose="02020603050405020304" pitchFamily="18" charset="0"/>
              </a:rPr>
              <a:t>Нов </a:t>
            </a:r>
            <a:r>
              <a:rPr lang="bg-BG" sz="3200" dirty="0">
                <a:latin typeface="Times New Roman" panose="02020603050405020304" pitchFamily="18" charset="0"/>
                <a:cs typeface="Times New Roman" panose="02020603050405020304" pitchFamily="18" charset="0"/>
              </a:rPr>
              <a:t>режим за облагане на чуждестранни образувания и </a:t>
            </a:r>
            <a:r>
              <a:rPr lang="bg-BG" sz="3200" dirty="0" smtClean="0">
                <a:latin typeface="Times New Roman" panose="02020603050405020304" pitchFamily="18" charset="0"/>
                <a:cs typeface="Times New Roman" panose="02020603050405020304" pitchFamily="18" charset="0"/>
              </a:rPr>
              <a:t>МСД, </a:t>
            </a:r>
            <a:r>
              <a:rPr lang="bg-BG" sz="3200" dirty="0">
                <a:latin typeface="Times New Roman" panose="02020603050405020304" pitchFamily="18" charset="0"/>
                <a:cs typeface="Times New Roman" panose="02020603050405020304" pitchFamily="18" charset="0"/>
              </a:rPr>
              <a:t>които отговарят на условията за контролирано чуждестранно </a:t>
            </a:r>
            <a:r>
              <a:rPr lang="bg-BG" sz="3200" dirty="0" smtClean="0">
                <a:latin typeface="Times New Roman" panose="02020603050405020304" pitchFamily="18" charset="0"/>
                <a:cs typeface="Times New Roman" panose="02020603050405020304" pitchFamily="18" charset="0"/>
              </a:rPr>
              <a:t>дружество </a:t>
            </a:r>
            <a:r>
              <a:rPr lang="en-US" sz="3200" dirty="0" smtClean="0">
                <a:latin typeface="Times New Roman" panose="02020603050405020304" pitchFamily="18" charset="0"/>
                <a:cs typeface="Times New Roman" panose="02020603050405020304" pitchFamily="18" charset="0"/>
              </a:rPr>
              <a:t>(</a:t>
            </a:r>
            <a:r>
              <a:rPr lang="en-US" sz="3200" dirty="0">
                <a:latin typeface="Times New Roman" panose="02020603050405020304" pitchFamily="18" charset="0"/>
                <a:cs typeface="Times New Roman" panose="02020603050405020304" pitchFamily="18" charset="0"/>
              </a:rPr>
              <a:t>CFC</a:t>
            </a:r>
            <a:r>
              <a:rPr lang="bg-BG" sz="3200" dirty="0">
                <a:latin typeface="Times New Roman" panose="02020603050405020304" pitchFamily="18" charset="0"/>
                <a:cs typeface="Times New Roman" panose="02020603050405020304" pitchFamily="18" charset="0"/>
              </a:rPr>
              <a:t>)</a:t>
            </a:r>
            <a:endParaRPr lang="en-US" sz="3200" dirty="0">
              <a:latin typeface="Times New Roman" panose="02020603050405020304" pitchFamily="18" charset="0"/>
              <a:cs typeface="Times New Roman" panose="02020603050405020304" pitchFamily="18" charset="0"/>
            </a:endParaRPr>
          </a:p>
          <a:p>
            <a:pPr marL="914400" lvl="2" indent="0" algn="just">
              <a:lnSpc>
                <a:spcPct val="200000"/>
              </a:lnSpc>
              <a:buNone/>
            </a:pPr>
            <a:endParaRPr lang="bg-BG" sz="3200" i="1" u="sng" dirty="0" smtClean="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50B5C888-3C0A-457F-AA9B-D82A6007E643}" type="slidenum">
              <a:rPr lang="bg-BG" smtClean="0"/>
              <a:pPr/>
              <a:t>15</a:t>
            </a:fld>
            <a:endParaRPr lang="bg-BG"/>
          </a:p>
        </p:txBody>
      </p:sp>
      <p:pic>
        <p:nvPicPr>
          <p:cNvPr id="7" name="Картина 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488871" y="3636901"/>
            <a:ext cx="2406316" cy="2187018"/>
          </a:xfrm>
          <a:prstGeom prst="rect">
            <a:avLst/>
          </a:prstGeom>
          <a:ln>
            <a:noFill/>
          </a:ln>
          <a:effectLst>
            <a:softEdge rad="112500"/>
          </a:effectLst>
        </p:spPr>
      </p:pic>
    </p:spTree>
    <p:extLst>
      <p:ext uri="{BB962C8B-B14F-4D97-AF65-F5344CB8AC3E}">
        <p14:creationId xmlns:p14="http://schemas.microsoft.com/office/powerpoint/2010/main" xmlns="" val="29301433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0010" y="1453896"/>
            <a:ext cx="11405591" cy="5193647"/>
          </a:xfrm>
        </p:spPr>
        <p:txBody>
          <a:bodyPr>
            <a:noAutofit/>
          </a:bodyPr>
          <a:lstStyle/>
          <a:p>
            <a:pPr marL="0" lvl="2" indent="0" algn="just">
              <a:spcBef>
                <a:spcPts val="0"/>
              </a:spcBef>
              <a:buNone/>
            </a:pPr>
            <a:r>
              <a:rPr lang="bg-BG" sz="2400" b="1" u="sng" dirty="0" smtClean="0">
                <a:latin typeface="Times New Roman" panose="02020603050405020304" pitchFamily="18" charset="0"/>
                <a:cs typeface="Times New Roman" panose="02020603050405020304" pitchFamily="18" charset="0"/>
              </a:rPr>
              <a:t>Понятие за </a:t>
            </a:r>
            <a:r>
              <a:rPr lang="ru-RU" sz="2400" b="1" u="sng" dirty="0" err="1" smtClean="0">
                <a:latin typeface="Times New Roman" panose="02020603050405020304" pitchFamily="18" charset="0"/>
                <a:cs typeface="Times New Roman" panose="02020603050405020304" pitchFamily="18" charset="0"/>
              </a:rPr>
              <a:t>контролирано</a:t>
            </a:r>
            <a:r>
              <a:rPr lang="ru-RU" sz="2400" b="1" u="sng" dirty="0" smtClean="0">
                <a:latin typeface="Times New Roman" panose="02020603050405020304" pitchFamily="18" charset="0"/>
                <a:cs typeface="Times New Roman" panose="02020603050405020304" pitchFamily="18" charset="0"/>
              </a:rPr>
              <a:t> </a:t>
            </a:r>
            <a:r>
              <a:rPr lang="ru-RU" sz="2400" b="1" u="sng" dirty="0" err="1">
                <a:latin typeface="Times New Roman" panose="02020603050405020304" pitchFamily="18" charset="0"/>
                <a:cs typeface="Times New Roman" panose="02020603050405020304" pitchFamily="18" charset="0"/>
              </a:rPr>
              <a:t>чуждестранно</a:t>
            </a:r>
            <a:r>
              <a:rPr lang="ru-RU" sz="2400" b="1" u="sng" dirty="0">
                <a:latin typeface="Times New Roman" panose="02020603050405020304" pitchFamily="18" charset="0"/>
                <a:cs typeface="Times New Roman" panose="02020603050405020304" pitchFamily="18" charset="0"/>
              </a:rPr>
              <a:t> дружество (</a:t>
            </a:r>
            <a:r>
              <a:rPr lang="bg-BG" sz="2400" b="1" u="sng" dirty="0" smtClean="0">
                <a:latin typeface="Times New Roman" panose="02020603050405020304" pitchFamily="18" charset="0"/>
                <a:cs typeface="Times New Roman" panose="02020603050405020304" pitchFamily="18" charset="0"/>
              </a:rPr>
              <a:t>КЧД):</a:t>
            </a:r>
          </a:p>
          <a:p>
            <a:pPr marL="342900" lvl="2" indent="-342900" algn="just">
              <a:spcBef>
                <a:spcPts val="0"/>
              </a:spcBef>
            </a:pPr>
            <a:r>
              <a:rPr lang="ru-RU" sz="2000" dirty="0" smtClean="0">
                <a:latin typeface="Times New Roman" panose="02020603050405020304" pitchFamily="18" charset="0"/>
                <a:cs typeface="Times New Roman" panose="02020603050405020304" pitchFamily="18" charset="0"/>
              </a:rPr>
              <a:t>КЧД е </a:t>
            </a:r>
            <a:r>
              <a:rPr lang="ru-RU" sz="2000" b="1" dirty="0">
                <a:latin typeface="Times New Roman" panose="02020603050405020304" pitchFamily="18" charset="0"/>
                <a:cs typeface="Times New Roman" panose="02020603050405020304" pitchFamily="18" charset="0"/>
              </a:rPr>
              <a:t>чуждестранно образувание </a:t>
            </a:r>
            <a:r>
              <a:rPr lang="ru-RU" sz="2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или</a:t>
            </a:r>
            <a:r>
              <a:rPr lang="ru-RU" sz="2000" dirty="0">
                <a:latin typeface="Times New Roman" panose="02020603050405020304" pitchFamily="18" charset="0"/>
                <a:cs typeface="Times New Roman" panose="02020603050405020304" pitchFamily="18" charset="0"/>
              </a:rPr>
              <a:t> </a:t>
            </a:r>
            <a:r>
              <a:rPr lang="ru-RU" sz="2000" b="1" dirty="0">
                <a:latin typeface="Times New Roman" panose="02020603050405020304" pitchFamily="18" charset="0"/>
                <a:cs typeface="Times New Roman" panose="02020603050405020304" pitchFamily="18" charset="0"/>
              </a:rPr>
              <a:t>място на стопанска дейност в чужбина, чиито печалби не подлежат на данъчно облагане или са освободени от облагане с данъци в Република България</a:t>
            </a:r>
            <a:r>
              <a:rPr lang="ru-RU" sz="2000" dirty="0">
                <a:latin typeface="Times New Roman" panose="02020603050405020304" pitchFamily="18" charset="0"/>
                <a:cs typeface="Times New Roman" panose="02020603050405020304" pitchFamily="18" charset="0"/>
              </a:rPr>
              <a:t>, когато са изпълнени следните условия: </a:t>
            </a:r>
          </a:p>
          <a:p>
            <a:pPr marL="0" lvl="2" indent="0" algn="just">
              <a:spcBef>
                <a:spcPts val="0"/>
              </a:spcBef>
              <a:buNone/>
            </a:pPr>
            <a:r>
              <a:rPr lang="ru-RU" sz="2000" dirty="0" smtClean="0">
                <a:latin typeface="Times New Roman" panose="02020603050405020304" pitchFamily="18" charset="0"/>
                <a:cs typeface="Times New Roman" panose="02020603050405020304" pitchFamily="18" charset="0"/>
              </a:rPr>
              <a:t>1</a:t>
            </a:r>
            <a:r>
              <a:rPr lang="ru-RU" sz="2000" dirty="0">
                <a:latin typeface="Times New Roman" panose="02020603050405020304" pitchFamily="18" charset="0"/>
                <a:cs typeface="Times New Roman" panose="02020603050405020304" pitchFamily="18" charset="0"/>
              </a:rPr>
              <a:t>. в случай на </a:t>
            </a:r>
            <a:r>
              <a:rPr lang="ru-RU" sz="2000" b="1" dirty="0">
                <a:latin typeface="Times New Roman" panose="02020603050405020304" pitchFamily="18" charset="0"/>
                <a:cs typeface="Times New Roman" panose="02020603050405020304" pitchFamily="18" charset="0"/>
              </a:rPr>
              <a:t>чуждестранно образувание </a:t>
            </a:r>
            <a:r>
              <a:rPr lang="ru-RU" sz="2000" dirty="0" smtClean="0">
                <a:latin typeface="Times New Roman" panose="02020603050405020304" pitchFamily="18" charset="0"/>
                <a:cs typeface="Times New Roman" panose="02020603050405020304" pitchFamily="18" charset="0"/>
              </a:rPr>
              <a:t>– данъчно </a:t>
            </a:r>
            <a:r>
              <a:rPr lang="ru-RU" sz="2000" dirty="0">
                <a:latin typeface="Times New Roman" panose="02020603050405020304" pitchFamily="18" charset="0"/>
                <a:cs typeface="Times New Roman" panose="02020603050405020304" pitchFamily="18" charset="0"/>
              </a:rPr>
              <a:t>задълженото лице </a:t>
            </a:r>
            <a:r>
              <a:rPr lang="ru-RU" sz="2000" b="1" dirty="0">
                <a:latin typeface="Times New Roman" panose="02020603050405020304" pitchFamily="18" charset="0"/>
                <a:cs typeface="Times New Roman" panose="02020603050405020304" pitchFamily="18" charset="0"/>
              </a:rPr>
              <a:t>самостоятелно или заедно със своите свързани предприятия </a:t>
            </a:r>
            <a:r>
              <a:rPr lang="ru-RU" sz="2000" dirty="0">
                <a:latin typeface="Times New Roman" panose="02020603050405020304" pitchFamily="18" charset="0"/>
                <a:cs typeface="Times New Roman" panose="02020603050405020304" pitchFamily="18" charset="0"/>
              </a:rPr>
              <a:t>има пряко или косвено участие в над 50 на сто от правата на глас, или има пряко или косвено участие в над 50 сто от капитала, или има право да получи над 50 на сто от печалбата на това образувание, и </a:t>
            </a:r>
          </a:p>
          <a:p>
            <a:pPr marL="0" lvl="2" indent="0" algn="just">
              <a:spcBef>
                <a:spcPts val="0"/>
              </a:spcBef>
              <a:buNone/>
            </a:pPr>
            <a:r>
              <a:rPr lang="ru-RU" sz="2000" dirty="0" smtClean="0">
                <a:latin typeface="Times New Roman" panose="02020603050405020304" pitchFamily="18" charset="0"/>
                <a:cs typeface="Times New Roman" panose="02020603050405020304" pitchFamily="18" charset="0"/>
              </a:rPr>
              <a:t>2</a:t>
            </a:r>
            <a:r>
              <a:rPr lang="ru-RU" sz="2000" dirty="0">
                <a:latin typeface="Times New Roman" panose="02020603050405020304" pitchFamily="18" charset="0"/>
                <a:cs typeface="Times New Roman" panose="02020603050405020304" pitchFamily="18" charset="0"/>
              </a:rPr>
              <a:t>. действително платеният корпоративен данък върху печалбата от образуванието или мястото на стопанска дейност е по-нисък от разликата между корпоративния данък, който би бил начислен на образуванието или мястото на стопанска дейност по реда на този закон, и действително платения корпоративен данък върху печалбата от образуванието или мястото на стопанска дейност. </a:t>
            </a:r>
            <a:endParaRPr lang="ru-RU" sz="2000" dirty="0" smtClean="0">
              <a:latin typeface="Times New Roman" panose="02020603050405020304" pitchFamily="18" charset="0"/>
              <a:cs typeface="Times New Roman" panose="02020603050405020304" pitchFamily="18" charset="0"/>
            </a:endParaRPr>
          </a:p>
          <a:p>
            <a:pPr marL="0" lvl="2" indent="0" algn="just">
              <a:spcBef>
                <a:spcPts val="0"/>
              </a:spcBef>
              <a:buNone/>
            </a:pPr>
            <a:endParaRPr lang="ru-RU" sz="2000" i="1" dirty="0" smtClean="0">
              <a:latin typeface="Times New Roman" panose="02020603050405020304" pitchFamily="18" charset="0"/>
              <a:cs typeface="Times New Roman" panose="02020603050405020304" pitchFamily="18" charset="0"/>
            </a:endParaRPr>
          </a:p>
          <a:p>
            <a:pPr marL="342900" lvl="2" indent="-342900" algn="just">
              <a:spcBef>
                <a:spcPts val="0"/>
              </a:spcBef>
            </a:pPr>
            <a:r>
              <a:rPr lang="ru-RU" sz="2000" b="1" i="1" dirty="0" err="1" smtClean="0">
                <a:latin typeface="Times New Roman" panose="02020603050405020304" pitchFamily="18" charset="0"/>
                <a:cs typeface="Times New Roman" panose="02020603050405020304" pitchFamily="18" charset="0"/>
              </a:rPr>
              <a:t>Какво</a:t>
            </a:r>
            <a:r>
              <a:rPr lang="ru-RU" sz="2000" b="1" i="1" dirty="0" smtClean="0">
                <a:latin typeface="Times New Roman" panose="02020603050405020304" pitchFamily="18" charset="0"/>
                <a:cs typeface="Times New Roman" panose="02020603050405020304" pitchFamily="18" charset="0"/>
              </a:rPr>
              <a:t> </a:t>
            </a:r>
            <a:r>
              <a:rPr lang="ru-RU" sz="2000" b="1" i="1" dirty="0" err="1">
                <a:latin typeface="Times New Roman" panose="02020603050405020304" pitchFamily="18" charset="0"/>
                <a:cs typeface="Times New Roman" panose="02020603050405020304" pitchFamily="18" charset="0"/>
              </a:rPr>
              <a:t>значи</a:t>
            </a:r>
            <a:r>
              <a:rPr lang="ru-RU" sz="2000" b="1" i="1" dirty="0">
                <a:latin typeface="Times New Roman" panose="02020603050405020304" pitchFamily="18" charset="0"/>
                <a:cs typeface="Times New Roman" panose="02020603050405020304" pitchFamily="18" charset="0"/>
              </a:rPr>
              <a:t> „</a:t>
            </a:r>
            <a:r>
              <a:rPr lang="ru-RU" sz="2000" b="1" i="1" dirty="0" err="1">
                <a:latin typeface="Times New Roman" panose="02020603050405020304" pitchFamily="18" charset="0"/>
                <a:cs typeface="Times New Roman" panose="02020603050405020304" pitchFamily="18" charset="0"/>
              </a:rPr>
              <a:t>образувание</a:t>
            </a:r>
            <a:r>
              <a:rPr lang="ru-RU" sz="2000" b="1" i="1" dirty="0">
                <a:latin typeface="Times New Roman" panose="02020603050405020304" pitchFamily="18" charset="0"/>
                <a:cs typeface="Times New Roman" panose="02020603050405020304" pitchFamily="18" charset="0"/>
              </a:rPr>
              <a:t>“  и „</a:t>
            </a:r>
            <a:r>
              <a:rPr lang="ru-RU" sz="2000" b="1" i="1" dirty="0" err="1">
                <a:latin typeface="Times New Roman" panose="02020603050405020304" pitchFamily="18" charset="0"/>
                <a:cs typeface="Times New Roman" panose="02020603050405020304" pitchFamily="18" charset="0"/>
              </a:rPr>
              <a:t>свързано</a:t>
            </a:r>
            <a:r>
              <a:rPr lang="ru-RU" sz="2000" b="1" i="1" dirty="0">
                <a:latin typeface="Times New Roman" panose="02020603050405020304" pitchFamily="18" charset="0"/>
                <a:cs typeface="Times New Roman" panose="02020603050405020304" pitchFamily="18" charset="0"/>
              </a:rPr>
              <a:t> предприятие</a:t>
            </a:r>
            <a:r>
              <a:rPr lang="ru-RU" sz="2000" b="1" i="1" dirty="0" smtClean="0">
                <a:latin typeface="Times New Roman" panose="02020603050405020304" pitchFamily="18" charset="0"/>
                <a:cs typeface="Times New Roman" panose="02020603050405020304" pitchFamily="18" charset="0"/>
              </a:rPr>
              <a:t>“ за целите на чл. 47в? </a:t>
            </a:r>
          </a:p>
          <a:p>
            <a:pPr lvl="2" indent="-914400" algn="just">
              <a:spcBef>
                <a:spcPts val="0"/>
              </a:spcBef>
              <a:buNone/>
            </a:pPr>
            <a:r>
              <a:rPr lang="ru-RU" sz="2000" i="1" dirty="0" smtClean="0">
                <a:latin typeface="Times New Roman" panose="02020603050405020304" pitchFamily="18" charset="0"/>
                <a:cs typeface="Times New Roman" panose="02020603050405020304" pitchFamily="18" charset="0"/>
              </a:rPr>
              <a:t>	</a:t>
            </a:r>
            <a:endParaRPr lang="en-US" sz="2000" dirty="0" smtClean="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50B5C888-3C0A-457F-AA9B-D82A6007E643}" type="slidenum">
              <a:rPr lang="bg-BG" smtClean="0"/>
              <a:pPr/>
              <a:t>16</a:t>
            </a:fld>
            <a:endParaRPr lang="bg-BG"/>
          </a:p>
        </p:txBody>
      </p:sp>
      <p:sp>
        <p:nvSpPr>
          <p:cNvPr id="5" name="Title 4"/>
          <p:cNvSpPr>
            <a:spLocks noGrp="1"/>
          </p:cNvSpPr>
          <p:nvPr>
            <p:ph type="title"/>
          </p:nvPr>
        </p:nvSpPr>
        <p:spPr>
          <a:xfrm>
            <a:off x="597725" y="249382"/>
            <a:ext cx="10972800" cy="1033153"/>
          </a:xfrm>
        </p:spPr>
        <p:txBody>
          <a:bodyPr>
            <a:normAutofit/>
          </a:bodyPr>
          <a:lstStyle/>
          <a:p>
            <a:r>
              <a:rPr lang="ru-RU" sz="3200" b="1" kern="0" dirty="0">
                <a:solidFill>
                  <a:prstClr val="black"/>
                </a:solidFill>
                <a:latin typeface="Times New Roman" panose="02020603050405020304" pitchFamily="18" charset="0"/>
                <a:cs typeface="Times New Roman" panose="02020603050405020304" pitchFamily="18" charset="0"/>
              </a:rPr>
              <a:t>Директива 2016/1164 - </a:t>
            </a:r>
            <a:r>
              <a:rPr lang="bg-BG" sz="3200" b="1" kern="0" dirty="0">
                <a:solidFill>
                  <a:prstClr val="black"/>
                </a:solidFill>
                <a:latin typeface="Times New Roman" panose="02020603050405020304" pitchFamily="18" charset="0"/>
                <a:cs typeface="Times New Roman" panose="02020603050405020304" pitchFamily="18" charset="0"/>
              </a:rPr>
              <a:t>Правило за контролираните чуждестранни дружества</a:t>
            </a:r>
            <a:r>
              <a:rPr lang="en-US" sz="3200" b="1" kern="0" dirty="0">
                <a:solidFill>
                  <a:prstClr val="black"/>
                </a:solidFill>
                <a:latin typeface="Times New Roman" panose="02020603050405020304" pitchFamily="18" charset="0"/>
                <a:cs typeface="Times New Roman" panose="02020603050405020304" pitchFamily="18" charset="0"/>
              </a:rPr>
              <a:t> (CFC</a:t>
            </a:r>
            <a:r>
              <a:rPr lang="bg-BG" sz="3200" b="1" kern="0" dirty="0">
                <a:solidFill>
                  <a:prstClr val="black"/>
                </a:solidFill>
                <a:latin typeface="Times New Roman" panose="02020603050405020304" pitchFamily="18" charset="0"/>
                <a:cs typeface="Times New Roman" panose="02020603050405020304" pitchFamily="18" charset="0"/>
              </a:rPr>
              <a:t> </a:t>
            </a:r>
            <a:r>
              <a:rPr lang="en-US" sz="3200" b="1" kern="0" dirty="0">
                <a:solidFill>
                  <a:prstClr val="black"/>
                </a:solidFill>
                <a:latin typeface="Times New Roman" panose="02020603050405020304" pitchFamily="18" charset="0"/>
                <a:cs typeface="Times New Roman" panose="02020603050405020304" pitchFamily="18" charset="0"/>
              </a:rPr>
              <a:t>rule</a:t>
            </a:r>
            <a:r>
              <a:rPr lang="bg-BG" sz="3200" b="1" kern="0" dirty="0">
                <a:solidFill>
                  <a:prstClr val="black"/>
                </a:solidFill>
                <a:latin typeface="Times New Roman" panose="02020603050405020304" pitchFamily="18" charset="0"/>
                <a:cs typeface="Times New Roman" panose="02020603050405020304" pitchFamily="18" charset="0"/>
              </a:rPr>
              <a:t>)</a:t>
            </a:r>
            <a:endParaRPr lang="en-US" dirty="0"/>
          </a:p>
        </p:txBody>
      </p:sp>
      <p:graphicFrame>
        <p:nvGraphicFramePr>
          <p:cNvPr id="2" name="Object 1">
            <a:hlinkClick r:id="" action="ppaction://ole?verb=0"/>
          </p:cNvPr>
          <p:cNvGraphicFramePr>
            <a:graphicFrameLocks noChangeAspect="1"/>
          </p:cNvGraphicFramePr>
          <p:nvPr>
            <p:extLst>
              <p:ext uri="{D42A27DB-BD31-4B8C-83A1-F6EECF244321}">
                <p14:modId xmlns:p14="http://schemas.microsoft.com/office/powerpoint/2010/main" xmlns="" val="568087802"/>
              </p:ext>
            </p:extLst>
          </p:nvPr>
        </p:nvGraphicFramePr>
        <p:xfrm>
          <a:off x="9432544" y="5456810"/>
          <a:ext cx="914400" cy="771525"/>
        </p:xfrm>
        <a:graphic>
          <a:graphicData uri="http://schemas.openxmlformats.org/presentationml/2006/ole">
            <p:oleObj spid="_x0000_s2065" name="Presentation" showAsIcon="1" r:id="rId4" imgW="914400" imgH="771480" progId="PowerPoint.Show.12">
              <p:embed/>
            </p:oleObj>
          </a:graphicData>
        </a:graphic>
      </p:graphicFrame>
    </p:spTree>
    <p:extLst>
      <p:ext uri="{BB962C8B-B14F-4D97-AF65-F5344CB8AC3E}">
        <p14:creationId xmlns:p14="http://schemas.microsoft.com/office/powerpoint/2010/main" xmlns="" val="40135785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0010" y="1092530"/>
            <a:ext cx="11405591" cy="5555013"/>
          </a:xfrm>
        </p:spPr>
        <p:txBody>
          <a:bodyPr>
            <a:noAutofit/>
          </a:bodyPr>
          <a:lstStyle/>
          <a:p>
            <a:pPr marL="457200" lvl="2" indent="-457200" algn="just">
              <a:spcBef>
                <a:spcPts val="0"/>
              </a:spcBef>
            </a:pPr>
            <a:r>
              <a:rPr lang="bg-BG" sz="2400" b="1" dirty="0" smtClean="0">
                <a:latin typeface="Times New Roman" panose="02020603050405020304" pitchFamily="18" charset="0"/>
                <a:cs typeface="Times New Roman" panose="02020603050405020304" pitchFamily="18" charset="0"/>
              </a:rPr>
              <a:t>Определяне на косвеното участие</a:t>
            </a:r>
          </a:p>
          <a:p>
            <a:pPr marL="0" lvl="2" indent="0" algn="just">
              <a:spcBef>
                <a:spcPts val="0"/>
              </a:spcBef>
              <a:buNone/>
            </a:pPr>
            <a:endParaRPr lang="ru-RU" sz="2400" dirty="0">
              <a:latin typeface="Times New Roman" panose="02020603050405020304" pitchFamily="18" charset="0"/>
              <a:cs typeface="Times New Roman" panose="02020603050405020304" pitchFamily="18" charset="0"/>
            </a:endParaRPr>
          </a:p>
          <a:p>
            <a:pPr marL="0" lvl="2" indent="0" algn="just">
              <a:spcBef>
                <a:spcPts val="0"/>
              </a:spcBef>
              <a:buNone/>
            </a:pPr>
            <a:endParaRPr lang="ru-RU" sz="2400" dirty="0" smtClean="0">
              <a:latin typeface="Times New Roman" panose="02020603050405020304" pitchFamily="18" charset="0"/>
              <a:cs typeface="Times New Roman" panose="02020603050405020304" pitchFamily="18" charset="0"/>
            </a:endParaRPr>
          </a:p>
          <a:p>
            <a:pPr marL="0" lvl="2" indent="0" algn="just">
              <a:spcBef>
                <a:spcPts val="0"/>
              </a:spcBef>
              <a:buNone/>
            </a:pPr>
            <a:endParaRPr lang="ru-RU" sz="2400" dirty="0">
              <a:latin typeface="Times New Roman" panose="02020603050405020304" pitchFamily="18" charset="0"/>
              <a:cs typeface="Times New Roman" panose="02020603050405020304" pitchFamily="18" charset="0"/>
            </a:endParaRPr>
          </a:p>
          <a:p>
            <a:pPr marL="0" lvl="2" indent="0" algn="just">
              <a:spcBef>
                <a:spcPts val="0"/>
              </a:spcBef>
              <a:buNone/>
            </a:pPr>
            <a:endParaRPr lang="ru-RU" sz="2400" dirty="0" smtClean="0">
              <a:latin typeface="Times New Roman" panose="02020603050405020304" pitchFamily="18" charset="0"/>
              <a:cs typeface="Times New Roman" panose="02020603050405020304" pitchFamily="18" charset="0"/>
            </a:endParaRPr>
          </a:p>
          <a:p>
            <a:pPr marL="0" lvl="2" indent="0" algn="just">
              <a:spcBef>
                <a:spcPts val="0"/>
              </a:spcBef>
              <a:buNone/>
            </a:pPr>
            <a:endParaRPr lang="ru-RU" sz="2400" dirty="0">
              <a:latin typeface="Times New Roman" panose="02020603050405020304" pitchFamily="18" charset="0"/>
              <a:cs typeface="Times New Roman" panose="02020603050405020304" pitchFamily="18" charset="0"/>
            </a:endParaRPr>
          </a:p>
          <a:p>
            <a:pPr marL="0" lvl="2" indent="0" algn="just">
              <a:spcBef>
                <a:spcPts val="0"/>
              </a:spcBef>
              <a:buNone/>
            </a:pPr>
            <a:endParaRPr lang="ru-RU" sz="2400" dirty="0" smtClean="0">
              <a:latin typeface="Times New Roman" panose="02020603050405020304" pitchFamily="18" charset="0"/>
              <a:cs typeface="Times New Roman" panose="02020603050405020304" pitchFamily="18" charset="0"/>
            </a:endParaRPr>
          </a:p>
          <a:p>
            <a:pPr marL="0" lvl="2" indent="0" algn="just">
              <a:spcBef>
                <a:spcPts val="0"/>
              </a:spcBef>
              <a:buNone/>
            </a:pPr>
            <a:endParaRPr lang="ru-RU" sz="2400" dirty="0">
              <a:latin typeface="Times New Roman" panose="02020603050405020304" pitchFamily="18" charset="0"/>
              <a:cs typeface="Times New Roman" panose="02020603050405020304" pitchFamily="18" charset="0"/>
            </a:endParaRPr>
          </a:p>
          <a:p>
            <a:pPr marL="0" lvl="2" indent="0" algn="just">
              <a:spcBef>
                <a:spcPts val="0"/>
              </a:spcBef>
              <a:buNone/>
            </a:pPr>
            <a:endParaRPr lang="ru-RU" sz="2400" dirty="0" smtClean="0">
              <a:latin typeface="Times New Roman" panose="02020603050405020304" pitchFamily="18" charset="0"/>
              <a:cs typeface="Times New Roman" panose="02020603050405020304" pitchFamily="18" charset="0"/>
            </a:endParaRPr>
          </a:p>
          <a:p>
            <a:pPr marL="0" lvl="2" indent="0" algn="just">
              <a:spcBef>
                <a:spcPts val="0"/>
              </a:spcBef>
              <a:buNone/>
            </a:pPr>
            <a:r>
              <a:rPr lang="ru-RU" sz="2400" dirty="0">
                <a:latin typeface="Times New Roman" panose="02020603050405020304" pitchFamily="18" charset="0"/>
                <a:cs typeface="Times New Roman" panose="02020603050405020304" pitchFamily="18" charset="0"/>
              </a:rPr>
              <a:t>1) Свързани </a:t>
            </a:r>
            <a:r>
              <a:rPr lang="ru-RU" sz="2400" dirty="0" smtClean="0">
                <a:latin typeface="Times New Roman" panose="02020603050405020304" pitchFamily="18" charset="0"/>
                <a:cs typeface="Times New Roman" panose="02020603050405020304" pitchFamily="18" charset="0"/>
              </a:rPr>
              <a:t>предприятия:</a:t>
            </a:r>
          </a:p>
          <a:p>
            <a:pPr marL="342900" lvl="2" indent="-342900" algn="just">
              <a:spcBef>
                <a:spcPts val="0"/>
              </a:spcBef>
            </a:pPr>
            <a:r>
              <a:rPr lang="ru-RU" sz="2400" dirty="0" smtClean="0">
                <a:latin typeface="Times New Roman" panose="02020603050405020304" pitchFamily="18" charset="0"/>
                <a:cs typeface="Times New Roman" panose="02020603050405020304" pitchFamily="18" charset="0"/>
              </a:rPr>
              <a:t>A</a:t>
            </a:r>
            <a:r>
              <a:rPr lang="ru-RU" sz="2400" dirty="0">
                <a:latin typeface="Times New Roman" panose="02020603050405020304" pitchFamily="18" charset="0"/>
                <a:cs typeface="Times New Roman" panose="02020603050405020304" pitchFamily="18" charset="0"/>
              </a:rPr>
              <a:t>, B и C са свързани </a:t>
            </a:r>
            <a:r>
              <a:rPr lang="ru-RU" sz="2400" dirty="0" smtClean="0">
                <a:latin typeface="Times New Roman" panose="02020603050405020304" pitchFamily="18" charset="0"/>
                <a:cs typeface="Times New Roman" panose="02020603050405020304" pitchFamily="18" charset="0"/>
              </a:rPr>
              <a:t>предприятия – надвишен е 25 </a:t>
            </a:r>
            <a:r>
              <a:rPr lang="ru-RU" sz="2400" dirty="0">
                <a:latin typeface="Times New Roman" panose="02020603050405020304" pitchFamily="18" charset="0"/>
                <a:cs typeface="Times New Roman" panose="02020603050405020304" pitchFamily="18" charset="0"/>
              </a:rPr>
              <a:t>% </a:t>
            </a:r>
            <a:r>
              <a:rPr lang="ru-RU" sz="2400" dirty="0" smtClean="0">
                <a:latin typeface="Times New Roman" panose="02020603050405020304" pitchFamily="18" charset="0"/>
                <a:cs typeface="Times New Roman" panose="02020603050405020304" pitchFamily="18" charset="0"/>
              </a:rPr>
              <a:t>праг. </a:t>
            </a:r>
            <a:endParaRPr lang="ru-RU" sz="2400" dirty="0">
              <a:latin typeface="Times New Roman" panose="02020603050405020304" pitchFamily="18" charset="0"/>
              <a:cs typeface="Times New Roman" panose="02020603050405020304" pitchFamily="18" charset="0"/>
            </a:endParaRPr>
          </a:p>
          <a:p>
            <a:pPr marL="0" lvl="2" indent="0" algn="just">
              <a:spcBef>
                <a:spcPts val="0"/>
              </a:spcBef>
              <a:buNone/>
            </a:pPr>
            <a:r>
              <a:rPr lang="ru-RU" sz="2400" dirty="0">
                <a:latin typeface="Times New Roman" panose="02020603050405020304" pitchFamily="18" charset="0"/>
                <a:cs typeface="Times New Roman" panose="02020603050405020304" pitchFamily="18" charset="0"/>
              </a:rPr>
              <a:t>2) CFC </a:t>
            </a:r>
            <a:r>
              <a:rPr lang="ru-RU" sz="2400" dirty="0" smtClean="0">
                <a:latin typeface="Times New Roman" panose="02020603050405020304" pitchFamily="18" charset="0"/>
                <a:cs typeface="Times New Roman" panose="02020603050405020304" pitchFamily="18" charset="0"/>
              </a:rPr>
              <a:t>тест:  </a:t>
            </a:r>
            <a:endParaRPr lang="ru-RU" sz="2400" dirty="0">
              <a:latin typeface="Times New Roman" panose="02020603050405020304" pitchFamily="18" charset="0"/>
              <a:cs typeface="Times New Roman" panose="02020603050405020304" pitchFamily="18" charset="0"/>
            </a:endParaRPr>
          </a:p>
          <a:p>
            <a:pPr marL="342900" lvl="2" indent="-342900" algn="just">
              <a:spcBef>
                <a:spcPts val="0"/>
              </a:spcBef>
            </a:pPr>
            <a:r>
              <a:rPr lang="ru-RU" sz="2400" dirty="0">
                <a:latin typeface="Times New Roman" panose="02020603050405020304" pitchFamily="18" charset="0"/>
                <a:cs typeface="Times New Roman" panose="02020603050405020304" pitchFamily="18" charset="0"/>
              </a:rPr>
              <a:t>A и B държат заедно 100% (80 % + 20 %) от CFC </a:t>
            </a:r>
            <a:r>
              <a:rPr lang="ru-RU" sz="2400" dirty="0" smtClean="0">
                <a:latin typeface="Times New Roman" panose="02020603050405020304" pitchFamily="18" charset="0"/>
                <a:cs typeface="Times New Roman" panose="02020603050405020304" pitchFamily="18" charset="0"/>
              </a:rPr>
              <a:t>1 – надвишен е 50 </a:t>
            </a:r>
            <a:r>
              <a:rPr lang="ru-RU" sz="2400" dirty="0">
                <a:latin typeface="Times New Roman" panose="02020603050405020304" pitchFamily="18" charset="0"/>
                <a:cs typeface="Times New Roman" panose="02020603050405020304" pitchFamily="18" charset="0"/>
              </a:rPr>
              <a:t>% </a:t>
            </a:r>
            <a:r>
              <a:rPr lang="ru-RU" sz="2400" dirty="0" smtClean="0">
                <a:latin typeface="Times New Roman" panose="02020603050405020304" pitchFamily="18" charset="0"/>
                <a:cs typeface="Times New Roman" panose="02020603050405020304" pitchFamily="18" charset="0"/>
              </a:rPr>
              <a:t>праг. </a:t>
            </a:r>
            <a:endParaRPr lang="ru-RU" sz="2400" dirty="0">
              <a:latin typeface="Times New Roman" panose="02020603050405020304" pitchFamily="18" charset="0"/>
              <a:cs typeface="Times New Roman" panose="02020603050405020304" pitchFamily="18" charset="0"/>
            </a:endParaRPr>
          </a:p>
          <a:p>
            <a:pPr marL="342900" lvl="2" indent="-342900" algn="just">
              <a:spcBef>
                <a:spcPts val="0"/>
              </a:spcBef>
            </a:pPr>
            <a:r>
              <a:rPr lang="ru-RU" sz="2400" dirty="0">
                <a:latin typeface="Times New Roman" panose="02020603050405020304" pitchFamily="18" charset="0"/>
                <a:cs typeface="Times New Roman" panose="02020603050405020304" pitchFamily="18" charset="0"/>
              </a:rPr>
              <a:t>A и C държат заедно 60% от CFC </a:t>
            </a:r>
            <a:r>
              <a:rPr lang="ru-RU" sz="2400" dirty="0" smtClean="0">
                <a:latin typeface="Times New Roman" panose="02020603050405020304" pitchFamily="18" charset="0"/>
                <a:cs typeface="Times New Roman" panose="02020603050405020304" pitchFamily="18" charset="0"/>
              </a:rPr>
              <a:t>2 – надвишен е 50 </a:t>
            </a:r>
            <a:r>
              <a:rPr lang="ru-RU" sz="2400" dirty="0">
                <a:latin typeface="Times New Roman" panose="02020603050405020304" pitchFamily="18" charset="0"/>
                <a:cs typeface="Times New Roman" panose="02020603050405020304" pitchFamily="18" charset="0"/>
              </a:rPr>
              <a:t>% </a:t>
            </a:r>
            <a:r>
              <a:rPr lang="ru-RU" sz="2400" dirty="0" smtClean="0">
                <a:latin typeface="Times New Roman" panose="02020603050405020304" pitchFamily="18" charset="0"/>
                <a:cs typeface="Times New Roman" panose="02020603050405020304" pitchFamily="18" charset="0"/>
              </a:rPr>
              <a:t>праг.</a:t>
            </a:r>
            <a:endParaRPr lang="ru-RU" sz="2400" dirty="0">
              <a:latin typeface="Times New Roman" panose="02020603050405020304" pitchFamily="18" charset="0"/>
              <a:cs typeface="Times New Roman" panose="02020603050405020304" pitchFamily="18" charset="0"/>
            </a:endParaRPr>
          </a:p>
          <a:p>
            <a:pPr marL="0" lvl="2" indent="0" algn="just">
              <a:spcBef>
                <a:spcPts val="0"/>
              </a:spcBef>
              <a:buNone/>
            </a:pPr>
            <a:endParaRPr lang="bg-BG" sz="2400" dirty="0" smtClean="0">
              <a:latin typeface="Times New Roman" panose="02020603050405020304" pitchFamily="18" charset="0"/>
              <a:cs typeface="Times New Roman" panose="02020603050405020304" pitchFamily="18" charset="0"/>
            </a:endParaRPr>
          </a:p>
          <a:p>
            <a:pPr marL="0" lvl="2" indent="0" algn="just">
              <a:spcBef>
                <a:spcPts val="0"/>
              </a:spcBef>
              <a:buNone/>
            </a:pPr>
            <a:r>
              <a:rPr lang="ru-RU" sz="2000" dirty="0" smtClean="0">
                <a:latin typeface="Times New Roman" panose="02020603050405020304" pitchFamily="18" charset="0"/>
                <a:cs typeface="Times New Roman" panose="02020603050405020304" pitchFamily="18" charset="0"/>
              </a:rPr>
              <a:t>                    </a:t>
            </a:r>
            <a:endParaRPr lang="ru-RU" sz="20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50B5C888-3C0A-457F-AA9B-D82A6007E643}" type="slidenum">
              <a:rPr lang="bg-BG" smtClean="0"/>
              <a:pPr/>
              <a:t>17</a:t>
            </a:fld>
            <a:endParaRPr lang="bg-BG"/>
          </a:p>
        </p:txBody>
      </p:sp>
      <p:sp>
        <p:nvSpPr>
          <p:cNvPr id="5" name="Title 4"/>
          <p:cNvSpPr>
            <a:spLocks noGrp="1"/>
          </p:cNvSpPr>
          <p:nvPr>
            <p:ph type="title"/>
          </p:nvPr>
        </p:nvSpPr>
        <p:spPr>
          <a:xfrm>
            <a:off x="597725" y="166256"/>
            <a:ext cx="10972800" cy="878774"/>
          </a:xfrm>
        </p:spPr>
        <p:txBody>
          <a:bodyPr>
            <a:normAutofit fontScale="90000"/>
          </a:bodyPr>
          <a:lstStyle/>
          <a:p>
            <a:r>
              <a:rPr lang="ru-RU" sz="3200" b="1" kern="0" dirty="0">
                <a:solidFill>
                  <a:prstClr val="black"/>
                </a:solidFill>
                <a:latin typeface="Times New Roman" panose="02020603050405020304" pitchFamily="18" charset="0"/>
                <a:cs typeface="Times New Roman" panose="02020603050405020304" pitchFamily="18" charset="0"/>
              </a:rPr>
              <a:t>Директива 2016/1164 - </a:t>
            </a:r>
            <a:r>
              <a:rPr lang="bg-BG" sz="3200" b="1" kern="0" dirty="0">
                <a:solidFill>
                  <a:prstClr val="black"/>
                </a:solidFill>
                <a:latin typeface="Times New Roman" panose="02020603050405020304" pitchFamily="18" charset="0"/>
                <a:cs typeface="Times New Roman" panose="02020603050405020304" pitchFamily="18" charset="0"/>
              </a:rPr>
              <a:t>Правило за контролираните чуждестранни дружества</a:t>
            </a:r>
            <a:r>
              <a:rPr lang="en-US" sz="3200" b="1" kern="0" dirty="0">
                <a:solidFill>
                  <a:prstClr val="black"/>
                </a:solidFill>
                <a:latin typeface="Times New Roman" panose="02020603050405020304" pitchFamily="18" charset="0"/>
                <a:cs typeface="Times New Roman" panose="02020603050405020304" pitchFamily="18" charset="0"/>
              </a:rPr>
              <a:t> (CFC</a:t>
            </a:r>
            <a:r>
              <a:rPr lang="bg-BG" sz="3200" b="1" kern="0" dirty="0">
                <a:solidFill>
                  <a:prstClr val="black"/>
                </a:solidFill>
                <a:latin typeface="Times New Roman" panose="02020603050405020304" pitchFamily="18" charset="0"/>
                <a:cs typeface="Times New Roman" panose="02020603050405020304" pitchFamily="18" charset="0"/>
              </a:rPr>
              <a:t> </a:t>
            </a:r>
            <a:r>
              <a:rPr lang="en-US" sz="3200" b="1" kern="0" dirty="0">
                <a:solidFill>
                  <a:prstClr val="black"/>
                </a:solidFill>
                <a:latin typeface="Times New Roman" panose="02020603050405020304" pitchFamily="18" charset="0"/>
                <a:cs typeface="Times New Roman" panose="02020603050405020304" pitchFamily="18" charset="0"/>
              </a:rPr>
              <a:t>rule</a:t>
            </a:r>
            <a:r>
              <a:rPr lang="bg-BG" sz="3200" b="1" kern="0" dirty="0">
                <a:solidFill>
                  <a:prstClr val="black"/>
                </a:solidFill>
                <a:latin typeface="Times New Roman" panose="02020603050405020304" pitchFamily="18" charset="0"/>
                <a:cs typeface="Times New Roman" panose="02020603050405020304" pitchFamily="18" charset="0"/>
              </a:rPr>
              <a:t>)</a:t>
            </a:r>
            <a:endParaRPr lang="en-US" dirty="0"/>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959533" y="1917907"/>
            <a:ext cx="5943600" cy="2346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368156" y="2487155"/>
            <a:ext cx="1000140" cy="9647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947505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1269" y="1280161"/>
            <a:ext cx="11144332" cy="5367382"/>
          </a:xfrm>
        </p:spPr>
        <p:txBody>
          <a:bodyPr>
            <a:noAutofit/>
          </a:bodyPr>
          <a:lstStyle/>
          <a:p>
            <a:pPr marL="342900" lvl="2" indent="-342900" algn="just">
              <a:spcBef>
                <a:spcPts val="0"/>
              </a:spcBef>
            </a:pPr>
            <a:r>
              <a:rPr lang="bg-BG" sz="3600" b="1" dirty="0" smtClean="0">
                <a:latin typeface="Times New Roman" panose="02020603050405020304" pitchFamily="18" charset="0"/>
                <a:cs typeface="Times New Roman" panose="02020603050405020304" pitchFamily="18" charset="0"/>
              </a:rPr>
              <a:t>Изключение:</a:t>
            </a:r>
          </a:p>
          <a:p>
            <a:pPr marL="0" lvl="2" indent="0" algn="just">
              <a:spcBef>
                <a:spcPts val="0"/>
              </a:spcBef>
              <a:buNone/>
            </a:pPr>
            <a:r>
              <a:rPr lang="ru-RU" sz="3200" dirty="0" smtClean="0"/>
              <a:t>Не се счита за КЧД лице, което </a:t>
            </a:r>
            <a:r>
              <a:rPr lang="ru-RU" sz="3200" dirty="0"/>
              <a:t>не подлежи на облагане с корпоративен данък върху печалбата в държавата, в която </a:t>
            </a:r>
            <a:r>
              <a:rPr lang="ru-RU" sz="3200" dirty="0" smtClean="0"/>
              <a:t>КЧД е </a:t>
            </a:r>
            <a:r>
              <a:rPr lang="ru-RU" sz="3200" dirty="0"/>
              <a:t>местно лице за данъчни </a:t>
            </a:r>
            <a:r>
              <a:rPr lang="ru-RU" sz="3200" dirty="0" smtClean="0"/>
              <a:t>цели.</a:t>
            </a:r>
          </a:p>
          <a:p>
            <a:pPr marL="0" lvl="2" indent="0" algn="just">
              <a:spcBef>
                <a:spcPts val="0"/>
              </a:spcBef>
              <a:buNone/>
            </a:pPr>
            <a:r>
              <a:rPr lang="bg-BG" sz="3200" dirty="0" smtClean="0"/>
              <a:t>	</a:t>
            </a:r>
            <a:r>
              <a:rPr lang="bg-BG" sz="3200" dirty="0" smtClean="0">
                <a:solidFill>
                  <a:srgbClr val="FF0000"/>
                </a:solidFill>
              </a:rPr>
              <a:t>Дружество, което </a:t>
            </a:r>
            <a:r>
              <a:rPr lang="bg-BG" sz="3200" dirty="0">
                <a:solidFill>
                  <a:srgbClr val="FF0000"/>
                </a:solidFill>
              </a:rPr>
              <a:t>в </a:t>
            </a:r>
            <a:r>
              <a:rPr lang="bg-BG" sz="3200" dirty="0" smtClean="0">
                <a:solidFill>
                  <a:srgbClr val="FF0000"/>
                </a:solidFill>
              </a:rPr>
              <a:t>държавата</a:t>
            </a:r>
            <a:r>
              <a:rPr lang="bg-BG" sz="3200" dirty="0">
                <a:solidFill>
                  <a:srgbClr val="FF0000"/>
                </a:solidFill>
              </a:rPr>
              <a:t>, в която е местно </a:t>
            </a:r>
            <a:r>
              <a:rPr lang="bg-BG" sz="3200" dirty="0" smtClean="0">
                <a:solidFill>
                  <a:srgbClr val="FF0000"/>
                </a:solidFill>
              </a:rPr>
              <a:t>лице, 	подлежи на облагане с алтернативен данък – например 	данък върху хазартната дейност или върху дейността от 	опериране на кораби. </a:t>
            </a:r>
            <a:r>
              <a:rPr lang="ru-RU" sz="3200" dirty="0" smtClean="0">
                <a:solidFill>
                  <a:srgbClr val="FF0000"/>
                </a:solidFill>
              </a:rPr>
              <a:t>    </a:t>
            </a:r>
          </a:p>
          <a:p>
            <a:pPr marL="0" lvl="2" indent="0" algn="just">
              <a:spcBef>
                <a:spcPts val="0"/>
              </a:spcBef>
              <a:buNone/>
            </a:pPr>
            <a:endParaRPr lang="bg-BG" sz="3200" dirty="0"/>
          </a:p>
        </p:txBody>
      </p:sp>
      <p:sp>
        <p:nvSpPr>
          <p:cNvPr id="4" name="Slide Number Placeholder 3"/>
          <p:cNvSpPr>
            <a:spLocks noGrp="1"/>
          </p:cNvSpPr>
          <p:nvPr>
            <p:ph type="sldNum" sz="quarter" idx="12"/>
          </p:nvPr>
        </p:nvSpPr>
        <p:spPr/>
        <p:txBody>
          <a:bodyPr/>
          <a:lstStyle/>
          <a:p>
            <a:fld id="{50B5C888-3C0A-457F-AA9B-D82A6007E643}" type="slidenum">
              <a:rPr lang="bg-BG" smtClean="0"/>
              <a:pPr/>
              <a:t>18</a:t>
            </a:fld>
            <a:endParaRPr lang="bg-BG"/>
          </a:p>
        </p:txBody>
      </p:sp>
      <p:sp>
        <p:nvSpPr>
          <p:cNvPr id="5" name="Title 4"/>
          <p:cNvSpPr>
            <a:spLocks noGrp="1"/>
          </p:cNvSpPr>
          <p:nvPr>
            <p:ph type="title"/>
          </p:nvPr>
        </p:nvSpPr>
        <p:spPr>
          <a:xfrm>
            <a:off x="597725" y="142504"/>
            <a:ext cx="10972800" cy="973777"/>
          </a:xfrm>
        </p:spPr>
        <p:txBody>
          <a:bodyPr>
            <a:normAutofit fontScale="90000"/>
          </a:bodyPr>
          <a:lstStyle/>
          <a:p>
            <a:r>
              <a:rPr lang="ru-RU" sz="3200" b="1" kern="0" dirty="0">
                <a:solidFill>
                  <a:prstClr val="black"/>
                </a:solidFill>
                <a:latin typeface="Times New Roman" panose="02020603050405020304" pitchFamily="18" charset="0"/>
                <a:cs typeface="Times New Roman" panose="02020603050405020304" pitchFamily="18" charset="0"/>
              </a:rPr>
              <a:t>Директива 2016/1164 - </a:t>
            </a:r>
            <a:r>
              <a:rPr lang="bg-BG" sz="3200" b="1" kern="0" dirty="0">
                <a:solidFill>
                  <a:prstClr val="black"/>
                </a:solidFill>
                <a:latin typeface="Times New Roman" panose="02020603050405020304" pitchFamily="18" charset="0"/>
                <a:cs typeface="Times New Roman" panose="02020603050405020304" pitchFamily="18" charset="0"/>
              </a:rPr>
              <a:t>Правило за контролираните чуждестранни дружества</a:t>
            </a:r>
            <a:r>
              <a:rPr lang="en-US" sz="3200" b="1" kern="0" dirty="0">
                <a:solidFill>
                  <a:prstClr val="black"/>
                </a:solidFill>
                <a:latin typeface="Times New Roman" panose="02020603050405020304" pitchFamily="18" charset="0"/>
                <a:cs typeface="Times New Roman" panose="02020603050405020304" pitchFamily="18" charset="0"/>
              </a:rPr>
              <a:t> (CFC</a:t>
            </a:r>
            <a:r>
              <a:rPr lang="bg-BG" sz="3200" b="1" kern="0" dirty="0">
                <a:solidFill>
                  <a:prstClr val="black"/>
                </a:solidFill>
                <a:latin typeface="Times New Roman" panose="02020603050405020304" pitchFamily="18" charset="0"/>
                <a:cs typeface="Times New Roman" panose="02020603050405020304" pitchFamily="18" charset="0"/>
              </a:rPr>
              <a:t> </a:t>
            </a:r>
            <a:r>
              <a:rPr lang="en-US" sz="3200" b="1" kern="0" dirty="0">
                <a:solidFill>
                  <a:prstClr val="black"/>
                </a:solidFill>
                <a:latin typeface="Times New Roman" panose="02020603050405020304" pitchFamily="18" charset="0"/>
                <a:cs typeface="Times New Roman" panose="02020603050405020304" pitchFamily="18" charset="0"/>
              </a:rPr>
              <a:t>rule</a:t>
            </a:r>
            <a:r>
              <a:rPr lang="bg-BG" sz="3200" b="1" kern="0" dirty="0">
                <a:solidFill>
                  <a:prstClr val="black"/>
                </a:solidFill>
                <a:latin typeface="Times New Roman" panose="02020603050405020304" pitchFamily="18" charset="0"/>
                <a:cs typeface="Times New Roman" panose="02020603050405020304" pitchFamily="18" charset="0"/>
              </a:rPr>
              <a:t>)</a:t>
            </a:r>
            <a:endParaRPr lang="en-US" dirty="0"/>
          </a:p>
        </p:txBody>
      </p:sp>
      <p:pic>
        <p:nvPicPr>
          <p:cNvPr id="2053" name="Picture 5"/>
          <p:cNvPicPr>
            <a:picLocks noChangeAspect="1" noChangeArrowheads="1"/>
          </p:cNvPicPr>
          <p:nvPr/>
        </p:nvPicPr>
        <p:blipFill>
          <a:blip r:embed="rId3" cstate="print">
            <a:extLst>
              <a:ext uri="{BEBA8EAE-BF5A-486C-A8C5-ECC9F3942E4B}">
                <a14:imgProps xmlns:a14="http://schemas.microsoft.com/office/drawing/2010/main" xmlns="">
                  <a14:imgLayer r:embed="rId4">
                    <a14:imgEffect>
                      <a14:artisticCement/>
                    </a14:imgEffect>
                  </a14:imgLayer>
                </a14:imgProps>
              </a:ext>
              <a:ext uri="{28A0092B-C50C-407E-A947-70E740481C1C}">
                <a14:useLocalDpi xmlns:a14="http://schemas.microsoft.com/office/drawing/2010/main" xmlns="" val="0"/>
              </a:ext>
            </a:extLst>
          </a:blip>
          <a:srcRect/>
          <a:stretch>
            <a:fillRect/>
          </a:stretch>
        </p:blipFill>
        <p:spPr bwMode="auto">
          <a:xfrm>
            <a:off x="0" y="3571337"/>
            <a:ext cx="1540558" cy="15706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1385334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1269" y="1280161"/>
            <a:ext cx="11144332" cy="5367382"/>
          </a:xfrm>
        </p:spPr>
        <p:txBody>
          <a:bodyPr>
            <a:noAutofit/>
          </a:bodyPr>
          <a:lstStyle/>
          <a:p>
            <a:pPr marL="0" lvl="2" indent="0" algn="just">
              <a:spcBef>
                <a:spcPct val="0"/>
              </a:spcBef>
              <a:buNone/>
            </a:pPr>
            <a:r>
              <a:rPr lang="bg-BG" sz="2400" b="1" dirty="0" smtClean="0">
                <a:latin typeface="Times New Roman" panose="02020603050405020304" pitchFamily="18" charset="0"/>
                <a:cs typeface="Times New Roman" panose="02020603050405020304" pitchFamily="18" charset="0"/>
              </a:rPr>
              <a:t>Определяне на ДФР в случаите на КЧД:</a:t>
            </a:r>
          </a:p>
          <a:p>
            <a:pPr marL="0" lvl="2" indent="0" algn="just">
              <a:spcBef>
                <a:spcPct val="0"/>
              </a:spcBef>
              <a:buNone/>
            </a:pPr>
            <a:endParaRPr lang="bg-BG" sz="2400" b="1" dirty="0" smtClean="0">
              <a:latin typeface="Times New Roman" panose="02020603050405020304" pitchFamily="18" charset="0"/>
              <a:cs typeface="Times New Roman" panose="02020603050405020304" pitchFamily="18" charset="0"/>
            </a:endParaRPr>
          </a:p>
          <a:p>
            <a:pPr marL="342900" lvl="2" indent="-342900" algn="just">
              <a:spcBef>
                <a:spcPct val="0"/>
              </a:spcBef>
            </a:pPr>
            <a:r>
              <a:rPr lang="bg-BG" sz="2000" b="1" dirty="0" smtClean="0">
                <a:latin typeface="Times New Roman" panose="02020603050405020304" pitchFamily="18" charset="0"/>
                <a:cs typeface="Times New Roman" panose="02020603050405020304" pitchFamily="18" charset="0"/>
              </a:rPr>
              <a:t>Неразпределената печалба от текущата година на чуждестранно образувание и печалбата, </a:t>
            </a:r>
            <a:r>
              <a:rPr lang="ru-RU" sz="2000" b="1" dirty="0">
                <a:latin typeface="Times New Roman" panose="02020603050405020304" pitchFamily="18" charset="0"/>
                <a:cs typeface="Times New Roman" panose="02020603050405020304" pitchFamily="18" charset="0"/>
              </a:rPr>
              <a:t>реализирана от място на стопанска дейност </a:t>
            </a:r>
            <a:r>
              <a:rPr lang="ru-RU" sz="2000" b="1" dirty="0" smtClean="0">
                <a:latin typeface="Times New Roman" panose="02020603050405020304" pitchFamily="18" charset="0"/>
                <a:cs typeface="Times New Roman" panose="02020603050405020304" pitchFamily="18" charset="0"/>
              </a:rPr>
              <a:t>в чужбина за същата година</a:t>
            </a:r>
            <a:r>
              <a:rPr lang="bg-BG" sz="2000" b="1" dirty="0" smtClean="0">
                <a:latin typeface="Times New Roman" panose="02020603050405020304" pitchFamily="18" charset="0"/>
                <a:cs typeface="Times New Roman" panose="02020603050405020304" pitchFamily="18" charset="0"/>
              </a:rPr>
              <a:t>, се включват в данъчния финасов резултат на местното ДЗЛ за тази година.</a:t>
            </a:r>
          </a:p>
          <a:p>
            <a:pPr marL="0" lvl="2" indent="0" algn="just">
              <a:spcBef>
                <a:spcPct val="0"/>
              </a:spcBef>
              <a:buNone/>
            </a:pPr>
            <a:endParaRPr lang="en-US" sz="1900" b="1" dirty="0" smtClean="0">
              <a:latin typeface="Times New Roman" panose="02020603050405020304" pitchFamily="18" charset="0"/>
              <a:cs typeface="Times New Roman" panose="02020603050405020304" pitchFamily="18" charset="0"/>
            </a:endParaRPr>
          </a:p>
          <a:p>
            <a:pPr marL="0" lvl="2" indent="0" algn="just">
              <a:spcBef>
                <a:spcPct val="0"/>
              </a:spcBef>
              <a:buNone/>
            </a:pPr>
            <a:r>
              <a:rPr lang="bg-BG" sz="1900" b="1" u="sng" dirty="0" smtClean="0">
                <a:latin typeface="Times New Roman" panose="02020603050405020304" pitchFamily="18" charset="0"/>
                <a:cs typeface="Times New Roman" panose="02020603050405020304" pitchFamily="18" charset="0"/>
              </a:rPr>
              <a:t>ИЗКЛЮЧЕНИЕ:</a:t>
            </a:r>
          </a:p>
          <a:p>
            <a:pPr marL="344488" lvl="2" indent="-285750"/>
            <a:r>
              <a:rPr lang="ru-RU" dirty="0" smtClean="0"/>
              <a:t>Правилата </a:t>
            </a:r>
            <a:r>
              <a:rPr lang="ru-RU" dirty="0"/>
              <a:t>за облагане на CFC </a:t>
            </a:r>
            <a:r>
              <a:rPr lang="ru-RU" b="1" u="sng" dirty="0"/>
              <a:t>не се прилагат </a:t>
            </a:r>
            <a:r>
              <a:rPr lang="ru-RU" dirty="0"/>
              <a:t>в случаите, когато КЧД извършва </a:t>
            </a:r>
            <a:r>
              <a:rPr lang="ru-RU" b="1" dirty="0"/>
              <a:t>съществена стопанска </a:t>
            </a:r>
            <a:r>
              <a:rPr lang="ru-RU" b="1" dirty="0" smtClean="0"/>
              <a:t>дейност</a:t>
            </a:r>
            <a:r>
              <a:rPr lang="ru-RU" dirty="0" smtClean="0"/>
              <a:t> с </a:t>
            </a:r>
            <a:r>
              <a:rPr lang="ru-RU" dirty="0"/>
              <a:t>помощта на персонал, оборудване, активи и помещения, което се доказва от данъчно задълженото лице чрез съответните факти и </a:t>
            </a:r>
            <a:r>
              <a:rPr lang="ru-RU" dirty="0" smtClean="0"/>
              <a:t>обстоятелства </a:t>
            </a:r>
          </a:p>
          <a:p>
            <a:pPr marL="58738" lvl="2" indent="0">
              <a:buNone/>
            </a:pPr>
            <a:r>
              <a:rPr lang="ru-RU" dirty="0" smtClean="0"/>
              <a:t>		</a:t>
            </a:r>
          </a:p>
          <a:p>
            <a:pPr marL="58738" lvl="2" indent="0">
              <a:buNone/>
            </a:pPr>
            <a:r>
              <a:rPr lang="ru-RU" dirty="0"/>
              <a:t>	</a:t>
            </a:r>
            <a:r>
              <a:rPr lang="ru-RU" dirty="0" smtClean="0"/>
              <a:t>	</a:t>
            </a:r>
            <a:r>
              <a:rPr lang="ru-RU" b="1" i="1" dirty="0" smtClean="0"/>
              <a:t>Обичайно това условие не е изпълнимо за КЧД, които са местни 			лица за данъчни цели на юрисдикции с преференциален 				данъчен режим.</a:t>
            </a:r>
            <a:endParaRPr lang="ru-RU" b="1" i="1" dirty="0"/>
          </a:p>
          <a:p>
            <a:pPr lvl="2"/>
            <a:endParaRPr lang="bg-BG" dirty="0"/>
          </a:p>
        </p:txBody>
      </p:sp>
      <p:sp>
        <p:nvSpPr>
          <p:cNvPr id="4" name="Slide Number Placeholder 3"/>
          <p:cNvSpPr>
            <a:spLocks noGrp="1"/>
          </p:cNvSpPr>
          <p:nvPr>
            <p:ph type="sldNum" sz="quarter" idx="12"/>
          </p:nvPr>
        </p:nvSpPr>
        <p:spPr/>
        <p:txBody>
          <a:bodyPr/>
          <a:lstStyle/>
          <a:p>
            <a:fld id="{50B5C888-3C0A-457F-AA9B-D82A6007E643}" type="slidenum">
              <a:rPr lang="bg-BG" smtClean="0"/>
              <a:pPr/>
              <a:t>19</a:t>
            </a:fld>
            <a:endParaRPr lang="bg-BG"/>
          </a:p>
        </p:txBody>
      </p:sp>
      <p:sp>
        <p:nvSpPr>
          <p:cNvPr id="5" name="Title 4"/>
          <p:cNvSpPr>
            <a:spLocks noGrp="1"/>
          </p:cNvSpPr>
          <p:nvPr>
            <p:ph type="title"/>
          </p:nvPr>
        </p:nvSpPr>
        <p:spPr>
          <a:xfrm>
            <a:off x="597725" y="142504"/>
            <a:ext cx="10972800" cy="973777"/>
          </a:xfrm>
        </p:spPr>
        <p:txBody>
          <a:bodyPr>
            <a:normAutofit fontScale="90000"/>
          </a:bodyPr>
          <a:lstStyle/>
          <a:p>
            <a:r>
              <a:rPr lang="ru-RU" sz="3200" b="1" kern="0" dirty="0">
                <a:solidFill>
                  <a:prstClr val="black"/>
                </a:solidFill>
                <a:latin typeface="Times New Roman" panose="02020603050405020304" pitchFamily="18" charset="0"/>
                <a:cs typeface="Times New Roman" panose="02020603050405020304" pitchFamily="18" charset="0"/>
              </a:rPr>
              <a:t>Директива 2016/1164 - </a:t>
            </a:r>
            <a:r>
              <a:rPr lang="bg-BG" sz="3200" b="1" kern="0" dirty="0">
                <a:solidFill>
                  <a:prstClr val="black"/>
                </a:solidFill>
                <a:latin typeface="Times New Roman" panose="02020603050405020304" pitchFamily="18" charset="0"/>
                <a:cs typeface="Times New Roman" panose="02020603050405020304" pitchFamily="18" charset="0"/>
              </a:rPr>
              <a:t>Правило за контролираните чуждестранни дружества</a:t>
            </a:r>
            <a:r>
              <a:rPr lang="en-US" sz="3200" b="1" kern="0" dirty="0">
                <a:solidFill>
                  <a:prstClr val="black"/>
                </a:solidFill>
                <a:latin typeface="Times New Roman" panose="02020603050405020304" pitchFamily="18" charset="0"/>
                <a:cs typeface="Times New Roman" panose="02020603050405020304" pitchFamily="18" charset="0"/>
              </a:rPr>
              <a:t> (CFC</a:t>
            </a:r>
            <a:r>
              <a:rPr lang="bg-BG" sz="3200" b="1" kern="0" dirty="0">
                <a:solidFill>
                  <a:prstClr val="black"/>
                </a:solidFill>
                <a:latin typeface="Times New Roman" panose="02020603050405020304" pitchFamily="18" charset="0"/>
                <a:cs typeface="Times New Roman" panose="02020603050405020304" pitchFamily="18" charset="0"/>
              </a:rPr>
              <a:t> </a:t>
            </a:r>
            <a:r>
              <a:rPr lang="en-US" sz="3200" b="1" kern="0" dirty="0">
                <a:solidFill>
                  <a:prstClr val="black"/>
                </a:solidFill>
                <a:latin typeface="Times New Roman" panose="02020603050405020304" pitchFamily="18" charset="0"/>
                <a:cs typeface="Times New Roman" panose="02020603050405020304" pitchFamily="18" charset="0"/>
              </a:rPr>
              <a:t>rule</a:t>
            </a:r>
            <a:r>
              <a:rPr lang="bg-BG" sz="3200" b="1" kern="0" dirty="0">
                <a:solidFill>
                  <a:prstClr val="black"/>
                </a:solidFill>
                <a:latin typeface="Times New Roman" panose="02020603050405020304" pitchFamily="18" charset="0"/>
                <a:cs typeface="Times New Roman" panose="02020603050405020304" pitchFamily="18" charset="0"/>
              </a:rPr>
              <a:t>)</a:t>
            </a:r>
            <a:endParaRPr lang="en-US" dirty="0"/>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41592" y="4764335"/>
            <a:ext cx="1423863" cy="14238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9582391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a:xfrm>
            <a:off x="463139" y="356260"/>
            <a:ext cx="11615528" cy="688769"/>
          </a:xfrm>
        </p:spPr>
        <p:txBody>
          <a:bodyPr>
            <a:noAutofit/>
          </a:bodyPr>
          <a:lstStyle/>
          <a:p>
            <a:pPr eaLnBrk="1" hangingPunct="1"/>
            <a:r>
              <a:rPr lang="ru-RU" altLang="bg-BG" sz="4000" b="1" dirty="0" smtClean="0"/>
              <a:t/>
            </a:r>
            <a:br>
              <a:rPr lang="ru-RU" altLang="bg-BG" sz="4000" b="1" dirty="0" smtClean="0"/>
            </a:br>
            <a:r>
              <a:rPr lang="ru-RU" altLang="bg-BG" sz="4000" b="1" dirty="0"/>
              <a:t/>
            </a:r>
            <a:br>
              <a:rPr lang="ru-RU" altLang="bg-BG" sz="4000" b="1" dirty="0"/>
            </a:br>
            <a:r>
              <a:rPr lang="ru-RU" altLang="bg-BG" sz="4000" b="1" dirty="0" smtClean="0"/>
              <a:t/>
            </a:r>
            <a:br>
              <a:rPr lang="ru-RU" altLang="bg-BG" sz="4000" b="1" dirty="0" smtClean="0"/>
            </a:br>
            <a:r>
              <a:rPr lang="ru-RU" altLang="bg-BG" sz="4000" b="1" dirty="0"/>
              <a:t/>
            </a:r>
            <a:br>
              <a:rPr lang="ru-RU" altLang="bg-BG" sz="4000" b="1" dirty="0"/>
            </a:br>
            <a:r>
              <a:rPr lang="ru-RU" altLang="bg-BG" sz="4000" b="1" dirty="0" smtClean="0">
                <a:solidFill>
                  <a:schemeClr val="tx1"/>
                </a:solidFill>
              </a:rPr>
              <a:t>Групи промени в ЗКПО за 2019 г.</a:t>
            </a:r>
          </a:p>
        </p:txBody>
      </p:sp>
      <p:sp>
        <p:nvSpPr>
          <p:cNvPr id="77827" name="Content Placeholder 2"/>
          <p:cNvSpPr>
            <a:spLocks noGrp="1"/>
          </p:cNvSpPr>
          <p:nvPr>
            <p:ph idx="1"/>
          </p:nvPr>
        </p:nvSpPr>
        <p:spPr>
          <a:xfrm>
            <a:off x="510640" y="1223158"/>
            <a:ext cx="11276872" cy="5089151"/>
          </a:xfrm>
        </p:spPr>
        <p:txBody>
          <a:bodyPr>
            <a:normAutofit fontScale="92500" lnSpcReduction="20000"/>
          </a:bodyPr>
          <a:lstStyle/>
          <a:p>
            <a:pPr>
              <a:spcBef>
                <a:spcPct val="0"/>
              </a:spcBef>
            </a:pPr>
            <a:r>
              <a:rPr lang="ru-RU" altLang="bg-BG" sz="3200" dirty="0"/>
              <a:t>Данъчно третиране на оперативен лизинг при лизингополучатели, прилагащи </a:t>
            </a:r>
            <a:r>
              <a:rPr lang="ru-RU" altLang="bg-BG" sz="3200" dirty="0" smtClean="0"/>
              <a:t>МСС;</a:t>
            </a:r>
            <a:endParaRPr lang="ru-RU" altLang="bg-BG" sz="3200" dirty="0"/>
          </a:p>
          <a:p>
            <a:pPr>
              <a:spcBef>
                <a:spcPct val="0"/>
              </a:spcBef>
            </a:pPr>
            <a:r>
              <a:rPr lang="ru-RU" altLang="bg-BG" sz="3200" dirty="0" smtClean="0"/>
              <a:t>Промени</a:t>
            </a:r>
            <a:r>
              <a:rPr lang="ru-RU" altLang="bg-BG" sz="3200" dirty="0"/>
              <a:t>, свързани с въвеждането на Директива 2016/1164 от 12 юли 2016 г. за установяване на правила срещу практиките за избягване на данъци, които пряко засягат функционирането на вътрешния </a:t>
            </a:r>
            <a:r>
              <a:rPr lang="ru-RU" altLang="bg-BG" sz="3200" dirty="0" smtClean="0"/>
              <a:t>пазар:</a:t>
            </a:r>
          </a:p>
          <a:p>
            <a:pPr lvl="1">
              <a:spcBef>
                <a:spcPct val="0"/>
              </a:spcBef>
              <a:buFont typeface="Wingdings" pitchFamily="2" charset="2"/>
              <a:buChar char="ü"/>
            </a:pPr>
            <a:r>
              <a:rPr lang="ru-RU" altLang="bg-BG" sz="3000" dirty="0" smtClean="0"/>
              <a:t>Промяна </a:t>
            </a:r>
            <a:r>
              <a:rPr lang="ru-RU" altLang="bg-BG" sz="3000" dirty="0"/>
              <a:t>в регулирането за данъчни цели на разходите за </a:t>
            </a:r>
            <a:r>
              <a:rPr lang="ru-RU" altLang="bg-BG" sz="3000" dirty="0" smtClean="0"/>
              <a:t>лихви;</a:t>
            </a:r>
            <a:endParaRPr lang="ru-RU" altLang="bg-BG" sz="3000" dirty="0"/>
          </a:p>
          <a:p>
            <a:pPr lvl="1">
              <a:spcBef>
                <a:spcPct val="0"/>
              </a:spcBef>
              <a:buFont typeface="Wingdings" pitchFamily="2" charset="2"/>
              <a:buChar char="ü"/>
            </a:pPr>
            <a:r>
              <a:rPr lang="ru-RU" altLang="bg-BG" sz="3000" dirty="0" smtClean="0"/>
              <a:t>Въвеждане </a:t>
            </a:r>
            <a:r>
              <a:rPr lang="ru-RU" altLang="bg-BG" sz="3000" dirty="0"/>
              <a:t>на данък върху печалбата на български дъщерни компании и места на стопанска дейност в чужбина при определени условия (CFC rules</a:t>
            </a:r>
            <a:r>
              <a:rPr lang="ru-RU" altLang="bg-BG" sz="3000" dirty="0" smtClean="0"/>
              <a:t>);</a:t>
            </a:r>
          </a:p>
          <a:p>
            <a:pPr marL="274320" lvl="1" indent="-274320">
              <a:spcBef>
                <a:spcPct val="0"/>
              </a:spcBef>
              <a:buClr>
                <a:schemeClr val="accent3"/>
              </a:buClr>
              <a:buSzPct val="95000"/>
            </a:pPr>
            <a:r>
              <a:rPr lang="ru-RU" altLang="bg-BG" sz="3200" dirty="0"/>
              <a:t>Промяна в облагането на предприятията в ликвидация и </a:t>
            </a:r>
            <a:r>
              <a:rPr lang="ru-RU" altLang="bg-BG" sz="3200" dirty="0" err="1" smtClean="0"/>
              <a:t>несъстоятелност</a:t>
            </a:r>
            <a:r>
              <a:rPr lang="ru-RU" altLang="bg-BG" sz="3200" dirty="0" smtClean="0"/>
              <a:t>;</a:t>
            </a:r>
          </a:p>
          <a:p>
            <a:pPr marL="274320" lvl="1" indent="-274320">
              <a:spcBef>
                <a:spcPct val="0"/>
              </a:spcBef>
              <a:buClr>
                <a:schemeClr val="accent3"/>
              </a:buClr>
              <a:buSzPct val="95000"/>
            </a:pPr>
            <a:r>
              <a:rPr lang="ru-RU" altLang="bg-BG" sz="3200" dirty="0" err="1" smtClean="0"/>
              <a:t>Други</a:t>
            </a:r>
            <a:r>
              <a:rPr lang="ru-RU" altLang="bg-BG" sz="3200" dirty="0" smtClean="0"/>
              <a:t> </a:t>
            </a:r>
            <a:r>
              <a:rPr lang="ru-RU" altLang="bg-BG" sz="3200" dirty="0" err="1" smtClean="0"/>
              <a:t>промени</a:t>
            </a:r>
            <a:r>
              <a:rPr lang="ru-RU" altLang="bg-BG" sz="3200" dirty="0" smtClean="0"/>
              <a:t>.</a:t>
            </a:r>
            <a:endParaRPr lang="ru-RU" altLang="bg-BG" sz="3200" dirty="0"/>
          </a:p>
          <a:p>
            <a:pPr>
              <a:spcBef>
                <a:spcPct val="0"/>
              </a:spcBef>
            </a:pPr>
            <a:endParaRPr lang="ru-RU" altLang="bg-BG" sz="3200" dirty="0" smtClean="0"/>
          </a:p>
          <a:p>
            <a:pPr>
              <a:spcBef>
                <a:spcPct val="0"/>
              </a:spcBef>
            </a:pPr>
            <a:endParaRPr lang="ru-RU" altLang="bg-BG" sz="3200" dirty="0"/>
          </a:p>
          <a:p>
            <a:pPr eaLnBrk="1" hangingPunct="1">
              <a:spcBef>
                <a:spcPct val="0"/>
              </a:spcBef>
            </a:pPr>
            <a:endParaRPr lang="ru-RU" altLang="bg-BG" sz="3200" dirty="0" smtClean="0"/>
          </a:p>
          <a:p>
            <a:pPr eaLnBrk="1" hangingPunct="1">
              <a:spcBef>
                <a:spcPct val="0"/>
              </a:spcBef>
              <a:buNone/>
            </a:pPr>
            <a:endParaRPr lang="ru-RU" altLang="bg-BG" sz="3200" dirty="0" smtClean="0"/>
          </a:p>
        </p:txBody>
      </p:sp>
      <p:sp>
        <p:nvSpPr>
          <p:cNvPr id="2" name="Slide Number Placeholder 1"/>
          <p:cNvSpPr>
            <a:spLocks noGrp="1"/>
          </p:cNvSpPr>
          <p:nvPr>
            <p:ph type="sldNum" sz="quarter" idx="12"/>
          </p:nvPr>
        </p:nvSpPr>
        <p:spPr/>
        <p:txBody>
          <a:bodyPr/>
          <a:lstStyle/>
          <a:p>
            <a:fld id="{50B5C888-3C0A-457F-AA9B-D82A6007E643}" type="slidenum">
              <a:rPr lang="bg-BG" smtClean="0"/>
              <a:pPr/>
              <a:t>2</a:t>
            </a:fld>
            <a:endParaRPr lang="bg-BG"/>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1269" y="1280161"/>
            <a:ext cx="11144332" cy="5367382"/>
          </a:xfrm>
        </p:spPr>
        <p:txBody>
          <a:bodyPr>
            <a:noAutofit/>
          </a:bodyPr>
          <a:lstStyle/>
          <a:p>
            <a:pPr marL="0" lvl="2" indent="0" algn="just">
              <a:spcBef>
                <a:spcPct val="0"/>
              </a:spcBef>
              <a:buNone/>
            </a:pPr>
            <a:r>
              <a:rPr lang="bg-BG" sz="2000" b="1" dirty="0" smtClean="0">
                <a:latin typeface="Times New Roman" panose="02020603050405020304" pitchFamily="18" charset="0"/>
                <a:cs typeface="Times New Roman" panose="02020603050405020304" pitchFamily="18" charset="0"/>
              </a:rPr>
              <a:t>Как се определя данъчната печалба на КЧД и ред за включването ѝ в ДФР на местното ДЗЛ:</a:t>
            </a:r>
          </a:p>
          <a:p>
            <a:pPr marL="58738" lvl="2" indent="0"/>
            <a:r>
              <a:rPr lang="ru-RU" sz="2000" dirty="0" smtClean="0"/>
              <a:t> Данъчната печалба на КЧД се определя по </a:t>
            </a:r>
            <a:r>
              <a:rPr lang="ru-RU" sz="2000" dirty="0"/>
              <a:t>реда на </a:t>
            </a:r>
            <a:r>
              <a:rPr lang="ru-RU" sz="2000" dirty="0" smtClean="0"/>
              <a:t>ЗКПО, а </a:t>
            </a:r>
            <a:r>
              <a:rPr lang="ru-RU" sz="2000" dirty="0"/>
              <a:t>счетоводният финансов резултат на </a:t>
            </a:r>
            <a:r>
              <a:rPr lang="ru-RU" sz="2000" dirty="0" smtClean="0"/>
              <a:t>КЧД се </a:t>
            </a:r>
            <a:r>
              <a:rPr lang="ru-RU" sz="2000" dirty="0"/>
              <a:t>определя съгласно приложимите от </a:t>
            </a:r>
            <a:r>
              <a:rPr lang="ru-RU" sz="2000" dirty="0" smtClean="0"/>
              <a:t>местното ДЗЛ счетоводни </a:t>
            </a:r>
            <a:r>
              <a:rPr lang="ru-RU" sz="2000" dirty="0"/>
              <a:t>стандарти.</a:t>
            </a:r>
          </a:p>
          <a:p>
            <a:pPr marL="58738" lvl="2" indent="0"/>
            <a:r>
              <a:rPr lang="ru-RU" sz="2000" dirty="0" smtClean="0"/>
              <a:t> Увеличава </a:t>
            </a:r>
            <a:r>
              <a:rPr lang="ru-RU" sz="2000" dirty="0"/>
              <a:t>данъчния финансов резултат за данъчния период на </a:t>
            </a:r>
            <a:r>
              <a:rPr lang="ru-RU" sz="2000" dirty="0" smtClean="0"/>
              <a:t>ДЗЛ, </a:t>
            </a:r>
            <a:r>
              <a:rPr lang="ru-RU" sz="2000" dirty="0"/>
              <a:t>в който приключва данъчният период на чуждестранното образувание, в случаите, в които данъчните периоди са различни;</a:t>
            </a:r>
          </a:p>
          <a:p>
            <a:pPr marL="58738" lvl="2" indent="0"/>
            <a:r>
              <a:rPr lang="ru-RU" sz="2000" dirty="0" smtClean="0"/>
              <a:t> Увеличава </a:t>
            </a:r>
            <a:r>
              <a:rPr lang="ru-RU" sz="2000" dirty="0"/>
              <a:t>данъчния финансов резултат пропорционално на най-високото от участията в правата на глас, в капитала или в печалбата на чуждестранното образувание, както и пропорционално на периода от съответния данъчен период на чуждестранното образувание, през който са били изпълнения условията чуждестранното образувание да е </a:t>
            </a:r>
            <a:r>
              <a:rPr lang="ru-RU" sz="2000" dirty="0" smtClean="0"/>
              <a:t>КЧД.</a:t>
            </a:r>
          </a:p>
          <a:p>
            <a:pPr marL="58738" lvl="2" indent="0"/>
            <a:endParaRPr lang="ru-RU" sz="2000" dirty="0" smtClean="0"/>
          </a:p>
          <a:p>
            <a:pPr marL="58738" lvl="2" indent="0"/>
            <a:r>
              <a:rPr lang="ru-RU" sz="1800" b="1" i="1" dirty="0" err="1" smtClean="0"/>
              <a:t>Данъчната</a:t>
            </a:r>
            <a:r>
              <a:rPr lang="ru-RU" sz="1800" b="1" i="1" dirty="0" smtClean="0"/>
              <a:t> </a:t>
            </a:r>
            <a:r>
              <a:rPr lang="ru-RU" sz="1800" b="1" i="1" dirty="0"/>
              <a:t>загуба на </a:t>
            </a:r>
            <a:r>
              <a:rPr lang="ru-RU" sz="1800" b="1" i="1" dirty="0" smtClean="0"/>
              <a:t>КЧД от </a:t>
            </a:r>
            <a:r>
              <a:rPr lang="ru-RU" sz="1800" b="1" i="1" dirty="0"/>
              <a:t>текущия данъчен период, определена по реда на </a:t>
            </a:r>
            <a:r>
              <a:rPr lang="ru-RU" sz="1800" b="1" i="1" dirty="0" smtClean="0"/>
              <a:t>ЗКПО, </a:t>
            </a:r>
            <a:r>
              <a:rPr lang="ru-RU" sz="1800" b="1" i="1" dirty="0"/>
              <a:t>не се приспада от данъчните печалби на </a:t>
            </a:r>
            <a:r>
              <a:rPr lang="ru-RU" sz="1800" b="1" i="1" dirty="0" smtClean="0"/>
              <a:t>ДЗЛ от </a:t>
            </a:r>
            <a:r>
              <a:rPr lang="ru-RU" sz="1800" b="1" i="1" dirty="0"/>
              <a:t>източник в страната или други държави през текущата или следващи години. </a:t>
            </a:r>
            <a:endParaRPr lang="ru-RU" sz="1800" b="1" i="1" dirty="0" smtClean="0"/>
          </a:p>
          <a:p>
            <a:pPr marL="58738" lvl="2" indent="0"/>
            <a:r>
              <a:rPr lang="ru-RU" sz="1800" b="1" i="1" dirty="0" err="1" smtClean="0"/>
              <a:t>Данъчната</a:t>
            </a:r>
            <a:r>
              <a:rPr lang="ru-RU" sz="1800" b="1" i="1" dirty="0" smtClean="0"/>
              <a:t> </a:t>
            </a:r>
            <a:r>
              <a:rPr lang="ru-RU" sz="1800" b="1" i="1" dirty="0"/>
              <a:t>загуба </a:t>
            </a:r>
            <a:r>
              <a:rPr lang="ru-RU" sz="1800" b="1" i="1" dirty="0" smtClean="0"/>
              <a:t>се </a:t>
            </a:r>
            <a:r>
              <a:rPr lang="ru-RU" sz="1800" b="1" i="1" dirty="0"/>
              <a:t>приспада последователно само от данъчните печалби на същото </a:t>
            </a:r>
            <a:r>
              <a:rPr lang="ru-RU" sz="1800" b="1" i="1" dirty="0" smtClean="0"/>
              <a:t>КЧД </a:t>
            </a:r>
            <a:r>
              <a:rPr lang="ru-RU" sz="1800" b="1" i="1" dirty="0"/>
              <a:t>или от данъчната печалба на друго </a:t>
            </a:r>
            <a:r>
              <a:rPr lang="ru-RU" sz="1800" b="1" i="1" dirty="0" smtClean="0"/>
              <a:t>КЧД в </a:t>
            </a:r>
            <a:r>
              <a:rPr lang="ru-RU" sz="1800" b="1" i="1" dirty="0"/>
              <a:t>същата чужда държава, от която е възникнала, през следващите 5 години. </a:t>
            </a:r>
            <a:endParaRPr lang="bg-BG" sz="1800" b="1" i="1" dirty="0"/>
          </a:p>
        </p:txBody>
      </p:sp>
      <p:sp>
        <p:nvSpPr>
          <p:cNvPr id="4" name="Slide Number Placeholder 3"/>
          <p:cNvSpPr>
            <a:spLocks noGrp="1"/>
          </p:cNvSpPr>
          <p:nvPr>
            <p:ph type="sldNum" sz="quarter" idx="12"/>
          </p:nvPr>
        </p:nvSpPr>
        <p:spPr/>
        <p:txBody>
          <a:bodyPr/>
          <a:lstStyle/>
          <a:p>
            <a:fld id="{50B5C888-3C0A-457F-AA9B-D82A6007E643}" type="slidenum">
              <a:rPr lang="bg-BG" smtClean="0"/>
              <a:pPr/>
              <a:t>20</a:t>
            </a:fld>
            <a:endParaRPr lang="bg-BG"/>
          </a:p>
        </p:txBody>
      </p:sp>
      <p:sp>
        <p:nvSpPr>
          <p:cNvPr id="5" name="Title 4"/>
          <p:cNvSpPr>
            <a:spLocks noGrp="1"/>
          </p:cNvSpPr>
          <p:nvPr>
            <p:ph type="title"/>
          </p:nvPr>
        </p:nvSpPr>
        <p:spPr>
          <a:xfrm>
            <a:off x="597725" y="142504"/>
            <a:ext cx="10972800" cy="973777"/>
          </a:xfrm>
        </p:spPr>
        <p:txBody>
          <a:bodyPr>
            <a:normAutofit fontScale="90000"/>
          </a:bodyPr>
          <a:lstStyle/>
          <a:p>
            <a:r>
              <a:rPr lang="ru-RU" sz="3200" b="1" kern="0" dirty="0">
                <a:solidFill>
                  <a:prstClr val="black"/>
                </a:solidFill>
                <a:latin typeface="Times New Roman" panose="02020603050405020304" pitchFamily="18" charset="0"/>
                <a:cs typeface="Times New Roman" panose="02020603050405020304" pitchFamily="18" charset="0"/>
              </a:rPr>
              <a:t>Директива 2016/1164 - </a:t>
            </a:r>
            <a:r>
              <a:rPr lang="bg-BG" sz="3200" b="1" kern="0" dirty="0">
                <a:solidFill>
                  <a:prstClr val="black"/>
                </a:solidFill>
                <a:latin typeface="Times New Roman" panose="02020603050405020304" pitchFamily="18" charset="0"/>
                <a:cs typeface="Times New Roman" panose="02020603050405020304" pitchFamily="18" charset="0"/>
              </a:rPr>
              <a:t>Правило за контролираните чуждестранни дружества</a:t>
            </a:r>
            <a:r>
              <a:rPr lang="en-US" sz="3200" b="1" kern="0" dirty="0">
                <a:solidFill>
                  <a:prstClr val="black"/>
                </a:solidFill>
                <a:latin typeface="Times New Roman" panose="02020603050405020304" pitchFamily="18" charset="0"/>
                <a:cs typeface="Times New Roman" panose="02020603050405020304" pitchFamily="18" charset="0"/>
              </a:rPr>
              <a:t> (CFC</a:t>
            </a:r>
            <a:r>
              <a:rPr lang="bg-BG" sz="3200" b="1" kern="0" dirty="0">
                <a:solidFill>
                  <a:prstClr val="black"/>
                </a:solidFill>
                <a:latin typeface="Times New Roman" panose="02020603050405020304" pitchFamily="18" charset="0"/>
                <a:cs typeface="Times New Roman" panose="02020603050405020304" pitchFamily="18" charset="0"/>
              </a:rPr>
              <a:t> </a:t>
            </a:r>
            <a:r>
              <a:rPr lang="en-US" sz="3200" b="1" kern="0" dirty="0">
                <a:solidFill>
                  <a:prstClr val="black"/>
                </a:solidFill>
                <a:latin typeface="Times New Roman" panose="02020603050405020304" pitchFamily="18" charset="0"/>
                <a:cs typeface="Times New Roman" panose="02020603050405020304" pitchFamily="18" charset="0"/>
              </a:rPr>
              <a:t>rule</a:t>
            </a:r>
            <a:r>
              <a:rPr lang="bg-BG" sz="3200" b="1" kern="0" dirty="0">
                <a:solidFill>
                  <a:prstClr val="black"/>
                </a:solidFill>
                <a:latin typeface="Times New Roman" panose="02020603050405020304" pitchFamily="18" charset="0"/>
                <a:cs typeface="Times New Roman" panose="02020603050405020304" pitchFamily="18" charset="0"/>
              </a:rPr>
              <a:t>)</a:t>
            </a:r>
            <a:endParaRPr lang="en-US" dirty="0"/>
          </a:p>
        </p:txBody>
      </p:sp>
      <p:pic>
        <p:nvPicPr>
          <p:cNvPr id="6" name="Picture 5"/>
          <p:cNvPicPr>
            <a:picLocks noChangeAspect="1"/>
          </p:cNvPicPr>
          <p:nvPr/>
        </p:nvPicPr>
        <p:blipFill>
          <a:blip r:embed="rId4" cstate="print"/>
          <a:stretch>
            <a:fillRect/>
          </a:stretch>
        </p:blipFill>
        <p:spPr>
          <a:xfrm>
            <a:off x="8038338" y="3963852"/>
            <a:ext cx="859228" cy="602742"/>
          </a:xfrm>
          <a:prstGeom prst="rect">
            <a:avLst/>
          </a:prstGeom>
        </p:spPr>
      </p:pic>
      <p:graphicFrame>
        <p:nvGraphicFramePr>
          <p:cNvPr id="7" name="Object 6">
            <a:hlinkClick r:id="" action="ppaction://ole?verb=0"/>
          </p:cNvPr>
          <p:cNvGraphicFramePr>
            <a:graphicFrameLocks noChangeAspect="1"/>
          </p:cNvGraphicFramePr>
          <p:nvPr>
            <p:extLst>
              <p:ext uri="{D42A27DB-BD31-4B8C-83A1-F6EECF244321}">
                <p14:modId xmlns:p14="http://schemas.microsoft.com/office/powerpoint/2010/main" xmlns="" val="3786587385"/>
              </p:ext>
            </p:extLst>
          </p:nvPr>
        </p:nvGraphicFramePr>
        <p:xfrm>
          <a:off x="9177528" y="4038219"/>
          <a:ext cx="914400" cy="771525"/>
        </p:xfrm>
        <a:graphic>
          <a:graphicData uri="http://schemas.openxmlformats.org/presentationml/2006/ole">
            <p:oleObj spid="_x0000_s3089" name="Presentation" showAsIcon="1" r:id="rId5" imgW="914400" imgH="771480" progId="PowerPoint.Show.12">
              <p:embed/>
            </p:oleObj>
          </a:graphicData>
        </a:graphic>
      </p:graphicFrame>
    </p:spTree>
    <p:extLst>
      <p:ext uri="{BB962C8B-B14F-4D97-AF65-F5344CB8AC3E}">
        <p14:creationId xmlns:p14="http://schemas.microsoft.com/office/powerpoint/2010/main" xmlns="" val="5665254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1269" y="1235034"/>
            <a:ext cx="11144332" cy="5412509"/>
          </a:xfrm>
        </p:spPr>
        <p:txBody>
          <a:bodyPr>
            <a:noAutofit/>
          </a:bodyPr>
          <a:lstStyle/>
          <a:p>
            <a:pPr marL="0" lvl="2" indent="0" algn="just">
              <a:spcBef>
                <a:spcPct val="0"/>
              </a:spcBef>
              <a:buNone/>
            </a:pPr>
            <a:r>
              <a:rPr lang="bg-BG" sz="3200" b="1" dirty="0" smtClean="0">
                <a:latin typeface="Times New Roman" panose="02020603050405020304" pitchFamily="18" charset="0"/>
                <a:cs typeface="Times New Roman" panose="02020603050405020304" pitchFamily="18" charset="0"/>
              </a:rPr>
              <a:t>Авансови вноски в случаите на КЧД:</a:t>
            </a:r>
          </a:p>
          <a:p>
            <a:pPr marL="58738" lvl="2" indent="0"/>
            <a:r>
              <a:rPr lang="ru-RU" sz="2800" dirty="0"/>
              <a:t> Разпоредбите на </a:t>
            </a:r>
            <a:r>
              <a:rPr lang="ru-RU" sz="2800" dirty="0" smtClean="0"/>
              <a:t>глава «Авансови вноски» не </a:t>
            </a:r>
            <a:r>
              <a:rPr lang="ru-RU" sz="2800" dirty="0"/>
              <a:t>се прилагат по отношение на данъчна печалба, произтичаща от </a:t>
            </a:r>
            <a:r>
              <a:rPr lang="ru-RU" sz="2800" dirty="0" smtClean="0"/>
              <a:t>КЧД.</a:t>
            </a:r>
          </a:p>
          <a:p>
            <a:pPr marL="58738" lvl="2" indent="0">
              <a:buNone/>
            </a:pPr>
            <a:r>
              <a:rPr lang="ru-RU" sz="2800" b="1" i="1" dirty="0" smtClean="0"/>
              <a:t>Това означава, че:</a:t>
            </a:r>
          </a:p>
          <a:p>
            <a:pPr marL="401638" lvl="2" indent="-342900"/>
            <a:r>
              <a:rPr lang="ru-RU" sz="2800" dirty="0" smtClean="0"/>
              <a:t>При определяне на </a:t>
            </a:r>
            <a:r>
              <a:rPr lang="ru-RU" sz="2800" b="1" dirty="0" smtClean="0"/>
              <a:t>прогнозната данъчна печалба </a:t>
            </a:r>
            <a:r>
              <a:rPr lang="ru-RU" sz="2800" dirty="0" smtClean="0"/>
              <a:t>за целите на авансовото облагане в нея </a:t>
            </a:r>
            <a:r>
              <a:rPr lang="ru-RU" sz="2800" b="1" u="sng" dirty="0" smtClean="0"/>
              <a:t>не се включва</a:t>
            </a:r>
            <a:r>
              <a:rPr lang="ru-RU" sz="2800" b="1" dirty="0" smtClean="0"/>
              <a:t> прогнозната данъчна печалба на КЧД</a:t>
            </a:r>
            <a:r>
              <a:rPr lang="ru-RU" sz="2800" dirty="0" smtClean="0"/>
              <a:t>;</a:t>
            </a:r>
          </a:p>
          <a:p>
            <a:pPr marL="401638" lvl="2" indent="-342900"/>
            <a:r>
              <a:rPr lang="ru-RU" sz="2800" dirty="0" smtClean="0"/>
              <a:t>За целите на определяне на лихвата по чл. 89 трябва да се изключи частта от годишния корпоративен данък, произтичаща включената в данъчния финансов резултат печалба на КЧД.</a:t>
            </a:r>
          </a:p>
          <a:p>
            <a:pPr marL="58738" lvl="2" indent="0">
              <a:buNone/>
            </a:pPr>
            <a:endParaRPr lang="ru-RU" sz="2800" dirty="0" smtClean="0"/>
          </a:p>
          <a:p>
            <a:pPr marL="401638" lvl="2" indent="-342900"/>
            <a:endParaRPr lang="bg-BG" sz="2800" b="1" i="1" dirty="0"/>
          </a:p>
        </p:txBody>
      </p:sp>
      <p:sp>
        <p:nvSpPr>
          <p:cNvPr id="4" name="Slide Number Placeholder 3"/>
          <p:cNvSpPr>
            <a:spLocks noGrp="1"/>
          </p:cNvSpPr>
          <p:nvPr>
            <p:ph type="sldNum" sz="quarter" idx="12"/>
          </p:nvPr>
        </p:nvSpPr>
        <p:spPr/>
        <p:txBody>
          <a:bodyPr/>
          <a:lstStyle/>
          <a:p>
            <a:fld id="{50B5C888-3C0A-457F-AA9B-D82A6007E643}" type="slidenum">
              <a:rPr lang="bg-BG" smtClean="0"/>
              <a:pPr/>
              <a:t>21</a:t>
            </a:fld>
            <a:endParaRPr lang="bg-BG"/>
          </a:p>
        </p:txBody>
      </p:sp>
      <p:sp>
        <p:nvSpPr>
          <p:cNvPr id="5" name="Title 4"/>
          <p:cNvSpPr>
            <a:spLocks noGrp="1"/>
          </p:cNvSpPr>
          <p:nvPr>
            <p:ph type="title"/>
          </p:nvPr>
        </p:nvSpPr>
        <p:spPr>
          <a:xfrm>
            <a:off x="597725" y="142504"/>
            <a:ext cx="10972800" cy="973777"/>
          </a:xfrm>
        </p:spPr>
        <p:txBody>
          <a:bodyPr>
            <a:normAutofit fontScale="90000"/>
          </a:bodyPr>
          <a:lstStyle/>
          <a:p>
            <a:r>
              <a:rPr lang="ru-RU" sz="3200" b="1" kern="0" dirty="0">
                <a:solidFill>
                  <a:prstClr val="black"/>
                </a:solidFill>
                <a:latin typeface="Times New Roman" panose="02020603050405020304" pitchFamily="18" charset="0"/>
                <a:cs typeface="Times New Roman" panose="02020603050405020304" pitchFamily="18" charset="0"/>
              </a:rPr>
              <a:t>Директива 2016/1164 - </a:t>
            </a:r>
            <a:r>
              <a:rPr lang="bg-BG" sz="3200" b="1" kern="0" dirty="0">
                <a:solidFill>
                  <a:prstClr val="black"/>
                </a:solidFill>
                <a:latin typeface="Times New Roman" panose="02020603050405020304" pitchFamily="18" charset="0"/>
                <a:cs typeface="Times New Roman" panose="02020603050405020304" pitchFamily="18" charset="0"/>
              </a:rPr>
              <a:t>Правило за контролираните чуждестранни дружества</a:t>
            </a:r>
            <a:r>
              <a:rPr lang="en-US" sz="3200" b="1" kern="0" dirty="0">
                <a:solidFill>
                  <a:prstClr val="black"/>
                </a:solidFill>
                <a:latin typeface="Times New Roman" panose="02020603050405020304" pitchFamily="18" charset="0"/>
                <a:cs typeface="Times New Roman" panose="02020603050405020304" pitchFamily="18" charset="0"/>
              </a:rPr>
              <a:t> (CFC</a:t>
            </a:r>
            <a:r>
              <a:rPr lang="bg-BG" sz="3200" b="1" kern="0" dirty="0">
                <a:solidFill>
                  <a:prstClr val="black"/>
                </a:solidFill>
                <a:latin typeface="Times New Roman" panose="02020603050405020304" pitchFamily="18" charset="0"/>
                <a:cs typeface="Times New Roman" panose="02020603050405020304" pitchFamily="18" charset="0"/>
              </a:rPr>
              <a:t> </a:t>
            </a:r>
            <a:r>
              <a:rPr lang="en-US" sz="3200" b="1" kern="0" dirty="0">
                <a:solidFill>
                  <a:prstClr val="black"/>
                </a:solidFill>
                <a:latin typeface="Times New Roman" panose="02020603050405020304" pitchFamily="18" charset="0"/>
                <a:cs typeface="Times New Roman" panose="02020603050405020304" pitchFamily="18" charset="0"/>
              </a:rPr>
              <a:t>rule</a:t>
            </a:r>
            <a:r>
              <a:rPr lang="bg-BG" sz="3200" b="1" kern="0" dirty="0">
                <a:solidFill>
                  <a:prstClr val="black"/>
                </a:solidFill>
                <a:latin typeface="Times New Roman" panose="02020603050405020304" pitchFamily="18" charset="0"/>
                <a:cs typeface="Times New Roman" panose="02020603050405020304" pitchFamily="18" charset="0"/>
              </a:rPr>
              <a:t>)</a:t>
            </a:r>
            <a:endParaRPr lang="en-US" dirty="0"/>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831718" y="434438"/>
            <a:ext cx="2028825" cy="1524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1648795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70659" y="1151906"/>
            <a:ext cx="10675917" cy="5483761"/>
          </a:xfrm>
        </p:spPr>
        <p:txBody>
          <a:bodyPr>
            <a:noAutofit/>
          </a:bodyPr>
          <a:lstStyle/>
          <a:p>
            <a:pPr marL="342900" lvl="2" indent="-342900" algn="just">
              <a:spcBef>
                <a:spcPct val="0"/>
              </a:spcBef>
            </a:pPr>
            <a:r>
              <a:rPr lang="bg-BG" sz="2800" b="1" dirty="0" smtClean="0">
                <a:latin typeface="Times New Roman" panose="02020603050405020304" pitchFamily="18" charset="0"/>
                <a:cs typeface="Times New Roman" panose="02020603050405020304" pitchFamily="18" charset="0"/>
              </a:rPr>
              <a:t>Недопускане </a:t>
            </a:r>
            <a:r>
              <a:rPr lang="bg-BG" sz="2800" b="1" dirty="0">
                <a:latin typeface="Times New Roman" panose="02020603050405020304" pitchFamily="18" charset="0"/>
                <a:cs typeface="Times New Roman" panose="02020603050405020304" pitchFamily="18" charset="0"/>
              </a:rPr>
              <a:t>на двойно данъчно облагане чрез разпоредби за намаляване на данъчната основа </a:t>
            </a:r>
            <a:r>
              <a:rPr lang="bg-BG" sz="2800" b="1" dirty="0" smtClean="0">
                <a:latin typeface="Times New Roman" panose="02020603050405020304" pitchFamily="18" charset="0"/>
                <a:cs typeface="Times New Roman" panose="02020603050405020304" pitchFamily="18" charset="0"/>
              </a:rPr>
              <a:t>с </a:t>
            </a:r>
            <a:r>
              <a:rPr lang="bg-BG" sz="2800" b="1" dirty="0">
                <a:latin typeface="Times New Roman" panose="02020603050405020304" pitchFamily="18" charset="0"/>
                <a:cs typeface="Times New Roman" panose="02020603050405020304" pitchFamily="18" charset="0"/>
              </a:rPr>
              <a:t>размера на включената преди това печалба от </a:t>
            </a:r>
            <a:r>
              <a:rPr lang="bg-BG" sz="2800" b="1" dirty="0" smtClean="0">
                <a:latin typeface="Times New Roman" panose="02020603050405020304" pitchFamily="18" charset="0"/>
                <a:cs typeface="Times New Roman" panose="02020603050405020304" pitchFamily="18" charset="0"/>
              </a:rPr>
              <a:t>КЧД, </a:t>
            </a:r>
            <a:r>
              <a:rPr lang="bg-BG" sz="2800" b="1" dirty="0">
                <a:latin typeface="Times New Roman" panose="02020603050405020304" pitchFamily="18" charset="0"/>
                <a:cs typeface="Times New Roman" panose="02020603050405020304" pitchFamily="18" charset="0"/>
              </a:rPr>
              <a:t>в случаите на получено разпределение на печалба от </a:t>
            </a:r>
            <a:r>
              <a:rPr lang="bg-BG" sz="2800" b="1" dirty="0" smtClean="0">
                <a:latin typeface="Times New Roman" panose="02020603050405020304" pitchFamily="18" charset="0"/>
                <a:cs typeface="Times New Roman" panose="02020603050405020304" pitchFamily="18" charset="0"/>
              </a:rPr>
              <a:t>КЧД: </a:t>
            </a:r>
            <a:endParaRPr lang="en-US" sz="2800" b="1" dirty="0" smtClean="0">
              <a:latin typeface="Times New Roman" panose="02020603050405020304" pitchFamily="18" charset="0"/>
              <a:cs typeface="Times New Roman" panose="02020603050405020304" pitchFamily="18" charset="0"/>
            </a:endParaRPr>
          </a:p>
          <a:p>
            <a:pPr marL="0" lvl="2" indent="0" algn="just">
              <a:spcBef>
                <a:spcPct val="0"/>
              </a:spcBef>
              <a:buNone/>
            </a:pPr>
            <a:r>
              <a:rPr lang="ru-RU" sz="2800" dirty="0" smtClean="0">
                <a:latin typeface="Times New Roman" panose="02020603050405020304" pitchFamily="18" charset="0"/>
                <a:cs typeface="Times New Roman" panose="02020603050405020304" pitchFamily="18" charset="0"/>
              </a:rPr>
              <a:t>1. Когато </a:t>
            </a:r>
            <a:r>
              <a:rPr lang="ru-RU" sz="2800" dirty="0">
                <a:latin typeface="Times New Roman" panose="02020603050405020304" pitchFamily="18" charset="0"/>
                <a:cs typeface="Times New Roman" panose="02020603050405020304" pitchFamily="18" charset="0"/>
              </a:rPr>
              <a:t>чуждестранно образувание разпредели </a:t>
            </a:r>
            <a:r>
              <a:rPr lang="ru-RU" sz="2800" b="1" dirty="0">
                <a:latin typeface="Times New Roman" panose="02020603050405020304" pitchFamily="18" charset="0"/>
                <a:cs typeface="Times New Roman" panose="02020603050405020304" pitchFamily="18" charset="0"/>
              </a:rPr>
              <a:t>печалба, която подлежи на облагане при </a:t>
            </a:r>
            <a:r>
              <a:rPr lang="ru-RU" sz="2800" b="1" dirty="0" smtClean="0">
                <a:latin typeface="Times New Roman" panose="02020603050405020304" pitchFamily="18" charset="0"/>
                <a:cs typeface="Times New Roman" panose="02020603050405020304" pitchFamily="18" charset="0"/>
              </a:rPr>
              <a:t>ДЗЛ</a:t>
            </a:r>
            <a:r>
              <a:rPr lang="ru-RU" sz="2800" dirty="0" smtClean="0">
                <a:latin typeface="Times New Roman" panose="02020603050405020304" pitchFamily="18" charset="0"/>
                <a:cs typeface="Times New Roman" panose="02020603050405020304" pitchFamily="18" charset="0"/>
              </a:rPr>
              <a:t>, </a:t>
            </a:r>
            <a:r>
              <a:rPr lang="ru-RU" sz="2800" dirty="0">
                <a:latin typeface="Times New Roman" panose="02020603050405020304" pitchFamily="18" charset="0"/>
                <a:cs typeface="Times New Roman" panose="02020603050405020304" pitchFamily="18" charset="0"/>
              </a:rPr>
              <a:t>данъчният финансов резултат на </a:t>
            </a:r>
            <a:r>
              <a:rPr lang="ru-RU" sz="2800" dirty="0" smtClean="0">
                <a:latin typeface="Times New Roman" panose="02020603050405020304" pitchFamily="18" charset="0"/>
                <a:cs typeface="Times New Roman" panose="02020603050405020304" pitchFamily="18" charset="0"/>
              </a:rPr>
              <a:t>последното </a:t>
            </a:r>
            <a:r>
              <a:rPr lang="ru-RU" sz="2800" dirty="0">
                <a:latin typeface="Times New Roman" panose="02020603050405020304" pitchFamily="18" charset="0"/>
                <a:cs typeface="Times New Roman" panose="02020603050405020304" pitchFamily="18" charset="0"/>
              </a:rPr>
              <a:t>се </a:t>
            </a:r>
            <a:r>
              <a:rPr lang="ru-RU"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намаляв</a:t>
            </a:r>
            <a:r>
              <a:rPr lang="ru-RU" sz="2800" b="1" dirty="0">
                <a:latin typeface="Times New Roman" panose="02020603050405020304" pitchFamily="18" charset="0"/>
                <a:cs typeface="Times New Roman" panose="02020603050405020304" pitchFamily="18" charset="0"/>
              </a:rPr>
              <a:t>а</a:t>
            </a:r>
            <a:r>
              <a:rPr lang="ru-RU" sz="2800" dirty="0">
                <a:latin typeface="Times New Roman" panose="02020603050405020304" pitchFamily="18" charset="0"/>
                <a:cs typeface="Times New Roman" panose="02020603050405020304" pitchFamily="18" charset="0"/>
              </a:rPr>
              <a:t> с печалбата, която </a:t>
            </a:r>
            <a:r>
              <a:rPr lang="ru-RU" sz="2800" dirty="0" smtClean="0">
                <a:latin typeface="Times New Roman" panose="02020603050405020304" pitchFamily="18" charset="0"/>
                <a:cs typeface="Times New Roman" panose="02020603050405020304" pitchFamily="18" charset="0"/>
              </a:rPr>
              <a:t>вече е </a:t>
            </a:r>
            <a:r>
              <a:rPr lang="ru-RU" sz="2800" dirty="0">
                <a:latin typeface="Times New Roman" panose="02020603050405020304" pitchFamily="18" charset="0"/>
                <a:cs typeface="Times New Roman" panose="02020603050405020304" pitchFamily="18" charset="0"/>
              </a:rPr>
              <a:t>увеличила данъчния </a:t>
            </a:r>
            <a:r>
              <a:rPr lang="ru-RU" sz="2800" dirty="0" smtClean="0">
                <a:latin typeface="Times New Roman" panose="02020603050405020304" pitchFamily="18" charset="0"/>
                <a:cs typeface="Times New Roman" panose="02020603050405020304" pitchFamily="18" charset="0"/>
              </a:rPr>
              <a:t>му финансов </a:t>
            </a:r>
            <a:r>
              <a:rPr lang="ru-RU" sz="2800" dirty="0">
                <a:latin typeface="Times New Roman" panose="02020603050405020304" pitchFamily="18" charset="0"/>
                <a:cs typeface="Times New Roman" panose="02020603050405020304" pitchFamily="18" charset="0"/>
              </a:rPr>
              <a:t>резултат </a:t>
            </a:r>
            <a:r>
              <a:rPr lang="ru-RU" sz="2800" dirty="0" smtClean="0">
                <a:latin typeface="Times New Roman" panose="02020603050405020304" pitchFamily="18" charset="0"/>
                <a:cs typeface="Times New Roman" panose="02020603050405020304" pitchFamily="18" charset="0"/>
              </a:rPr>
              <a:t>за </a:t>
            </a:r>
            <a:r>
              <a:rPr lang="ru-RU" sz="2800" dirty="0">
                <a:latin typeface="Times New Roman" panose="02020603050405020304" pitchFamily="18" charset="0"/>
                <a:cs typeface="Times New Roman" panose="02020603050405020304" pitchFamily="18" charset="0"/>
              </a:rPr>
              <a:t>минала година. Намалението е до размера на разпределената печалба, но не повече от размера на печалбата, която </a:t>
            </a:r>
            <a:r>
              <a:rPr lang="ru-RU" sz="2800" dirty="0" smtClean="0">
                <a:latin typeface="Times New Roman" panose="02020603050405020304" pitchFamily="18" charset="0"/>
                <a:cs typeface="Times New Roman" panose="02020603050405020304" pitchFamily="18" charset="0"/>
              </a:rPr>
              <a:t>вече е </a:t>
            </a:r>
            <a:r>
              <a:rPr lang="ru-RU" sz="2800" dirty="0">
                <a:latin typeface="Times New Roman" panose="02020603050405020304" pitchFamily="18" charset="0"/>
                <a:cs typeface="Times New Roman" panose="02020603050405020304" pitchFamily="18" charset="0"/>
              </a:rPr>
              <a:t>увеличила данъчния финансов резултат за минала година. </a:t>
            </a:r>
            <a:endParaRPr lang="ru-RU" sz="2800" dirty="0" smtClean="0">
              <a:latin typeface="Times New Roman" panose="02020603050405020304" pitchFamily="18" charset="0"/>
              <a:cs typeface="Times New Roman" panose="02020603050405020304" pitchFamily="18" charset="0"/>
            </a:endParaRPr>
          </a:p>
          <a:p>
            <a:pPr marL="0" lvl="2" indent="0" algn="just">
              <a:spcBef>
                <a:spcPct val="0"/>
              </a:spcBef>
              <a:buNone/>
            </a:pPr>
            <a:endParaRPr lang="ru-RU" sz="2800" dirty="0" smtClean="0">
              <a:latin typeface="Times New Roman" panose="02020603050405020304" pitchFamily="18" charset="0"/>
              <a:cs typeface="Times New Roman" panose="02020603050405020304" pitchFamily="18" charset="0"/>
            </a:endParaRPr>
          </a:p>
          <a:p>
            <a:pPr marL="0" lvl="2" indent="0" algn="just">
              <a:spcBef>
                <a:spcPct val="0"/>
              </a:spcBef>
              <a:buNone/>
            </a:pPr>
            <a:endParaRPr lang="ru-RU" sz="2800" dirty="0">
              <a:latin typeface="Times New Roman" panose="02020603050405020304" pitchFamily="18" charset="0"/>
              <a:cs typeface="Times New Roman" panose="02020603050405020304" pitchFamily="18" charset="0"/>
            </a:endParaRPr>
          </a:p>
          <a:p>
            <a:pPr marL="0" lvl="2" indent="0" algn="just">
              <a:spcBef>
                <a:spcPct val="0"/>
              </a:spcBef>
              <a:buNone/>
            </a:pPr>
            <a:endParaRPr lang="ru-RU" sz="2800" dirty="0">
              <a:latin typeface="Times New Roman" panose="02020603050405020304" pitchFamily="18" charset="0"/>
              <a:cs typeface="Times New Roman" panose="02020603050405020304" pitchFamily="18" charset="0"/>
            </a:endParaRPr>
          </a:p>
          <a:p>
            <a:pPr marL="342900" lvl="2" indent="-342900" algn="just">
              <a:spcBef>
                <a:spcPct val="0"/>
              </a:spcBef>
            </a:pPr>
            <a:endParaRPr lang="bg-BG" sz="2800" dirty="0" smtClean="0">
              <a:latin typeface="Times New Roman" panose="02020603050405020304" pitchFamily="18" charset="0"/>
              <a:cs typeface="Times New Roman" panose="02020603050405020304" pitchFamily="18" charset="0"/>
            </a:endParaRPr>
          </a:p>
          <a:p>
            <a:pPr marL="0" lvl="2" indent="0" algn="just">
              <a:spcBef>
                <a:spcPct val="0"/>
              </a:spcBef>
              <a:buNone/>
            </a:pPr>
            <a:endParaRPr lang="bg-BG" sz="2800" dirty="0">
              <a:latin typeface="Times New Roman" panose="02020603050405020304" pitchFamily="18" charset="0"/>
              <a:cs typeface="Times New Roman" panose="02020603050405020304" pitchFamily="18" charset="0"/>
            </a:endParaRPr>
          </a:p>
          <a:p>
            <a:pPr marL="0" lvl="2" indent="0" algn="just">
              <a:spcBef>
                <a:spcPct val="0"/>
              </a:spcBef>
              <a:buNone/>
            </a:pPr>
            <a:endParaRPr lang="bg-BG" sz="2800" dirty="0" smtClean="0">
              <a:latin typeface="Times New Roman" panose="02020603050405020304" pitchFamily="18" charset="0"/>
              <a:cs typeface="Times New Roman" panose="02020603050405020304" pitchFamily="18" charset="0"/>
            </a:endParaRPr>
          </a:p>
          <a:p>
            <a:pPr marL="0" lvl="2" indent="0" algn="just">
              <a:spcBef>
                <a:spcPct val="0"/>
              </a:spcBef>
              <a:buNone/>
            </a:pPr>
            <a:endParaRPr lang="bg-BG" sz="2800" dirty="0">
              <a:latin typeface="Times New Roman" panose="02020603050405020304" pitchFamily="18" charset="0"/>
              <a:cs typeface="Times New Roman" panose="02020603050405020304" pitchFamily="18" charset="0"/>
            </a:endParaRPr>
          </a:p>
          <a:p>
            <a:pPr marL="0" lvl="2" indent="0" algn="just">
              <a:spcBef>
                <a:spcPct val="0"/>
              </a:spcBef>
              <a:buNone/>
            </a:pPr>
            <a:endParaRPr lang="bg-BG" sz="2800" dirty="0" smtClean="0">
              <a:latin typeface="Times New Roman" panose="02020603050405020304" pitchFamily="18" charset="0"/>
              <a:cs typeface="Times New Roman" panose="02020603050405020304" pitchFamily="18" charset="0"/>
            </a:endParaRPr>
          </a:p>
          <a:p>
            <a:pPr marL="0" lvl="2" indent="0" algn="just">
              <a:spcBef>
                <a:spcPct val="0"/>
              </a:spcBef>
              <a:buNone/>
            </a:pPr>
            <a:endParaRPr lang="bg-BG" sz="2800" dirty="0">
              <a:latin typeface="Times New Roman" panose="02020603050405020304" pitchFamily="18" charset="0"/>
              <a:cs typeface="Times New Roman" panose="02020603050405020304" pitchFamily="18" charset="0"/>
            </a:endParaRPr>
          </a:p>
          <a:p>
            <a:pPr marL="0" lvl="2" indent="0" algn="just">
              <a:spcBef>
                <a:spcPct val="0"/>
              </a:spcBef>
              <a:buNone/>
            </a:pPr>
            <a:endParaRPr lang="bg-BG" sz="2800" dirty="0" smtClean="0">
              <a:latin typeface="Times New Roman" panose="02020603050405020304" pitchFamily="18" charset="0"/>
              <a:cs typeface="Times New Roman" panose="02020603050405020304" pitchFamily="18" charset="0"/>
            </a:endParaRPr>
          </a:p>
          <a:p>
            <a:pPr lvl="2"/>
            <a:endParaRPr lang="bg-BG" sz="3200" dirty="0"/>
          </a:p>
        </p:txBody>
      </p:sp>
      <p:sp>
        <p:nvSpPr>
          <p:cNvPr id="4" name="Slide Number Placeholder 3"/>
          <p:cNvSpPr>
            <a:spLocks noGrp="1"/>
          </p:cNvSpPr>
          <p:nvPr>
            <p:ph type="sldNum" sz="quarter" idx="12"/>
          </p:nvPr>
        </p:nvSpPr>
        <p:spPr/>
        <p:txBody>
          <a:bodyPr/>
          <a:lstStyle/>
          <a:p>
            <a:fld id="{50B5C888-3C0A-457F-AA9B-D82A6007E643}" type="slidenum">
              <a:rPr lang="bg-BG" smtClean="0"/>
              <a:pPr/>
              <a:t>22</a:t>
            </a:fld>
            <a:endParaRPr lang="bg-BG"/>
          </a:p>
        </p:txBody>
      </p:sp>
      <p:sp>
        <p:nvSpPr>
          <p:cNvPr id="5" name="Title 4"/>
          <p:cNvSpPr>
            <a:spLocks noGrp="1"/>
          </p:cNvSpPr>
          <p:nvPr>
            <p:ph type="title"/>
          </p:nvPr>
        </p:nvSpPr>
        <p:spPr>
          <a:xfrm>
            <a:off x="597725" y="142504"/>
            <a:ext cx="10972800" cy="973777"/>
          </a:xfrm>
        </p:spPr>
        <p:txBody>
          <a:bodyPr>
            <a:normAutofit fontScale="90000"/>
          </a:bodyPr>
          <a:lstStyle/>
          <a:p>
            <a:r>
              <a:rPr lang="ru-RU" sz="3200" b="1" kern="0" dirty="0">
                <a:solidFill>
                  <a:prstClr val="black"/>
                </a:solidFill>
                <a:latin typeface="Times New Roman" panose="02020603050405020304" pitchFamily="18" charset="0"/>
                <a:cs typeface="Times New Roman" panose="02020603050405020304" pitchFamily="18" charset="0"/>
              </a:rPr>
              <a:t>Директива 2016/1164 - </a:t>
            </a:r>
            <a:r>
              <a:rPr lang="bg-BG" sz="3200" b="1" kern="0" dirty="0">
                <a:solidFill>
                  <a:prstClr val="black"/>
                </a:solidFill>
                <a:latin typeface="Times New Roman" panose="02020603050405020304" pitchFamily="18" charset="0"/>
                <a:cs typeface="Times New Roman" panose="02020603050405020304" pitchFamily="18" charset="0"/>
              </a:rPr>
              <a:t>Правило за контролираните чуждестранни дружества</a:t>
            </a:r>
            <a:r>
              <a:rPr lang="en-US" sz="3200" b="1" kern="0" dirty="0">
                <a:solidFill>
                  <a:prstClr val="black"/>
                </a:solidFill>
                <a:latin typeface="Times New Roman" panose="02020603050405020304" pitchFamily="18" charset="0"/>
                <a:cs typeface="Times New Roman" panose="02020603050405020304" pitchFamily="18" charset="0"/>
              </a:rPr>
              <a:t> (CFC</a:t>
            </a:r>
            <a:r>
              <a:rPr lang="bg-BG" sz="3200" b="1" kern="0" dirty="0">
                <a:solidFill>
                  <a:prstClr val="black"/>
                </a:solidFill>
                <a:latin typeface="Times New Roman" panose="02020603050405020304" pitchFamily="18" charset="0"/>
                <a:cs typeface="Times New Roman" panose="02020603050405020304" pitchFamily="18" charset="0"/>
              </a:rPr>
              <a:t> </a:t>
            </a:r>
            <a:r>
              <a:rPr lang="en-US" sz="3200" b="1" kern="0" dirty="0">
                <a:solidFill>
                  <a:prstClr val="black"/>
                </a:solidFill>
                <a:latin typeface="Times New Roman" panose="02020603050405020304" pitchFamily="18" charset="0"/>
                <a:cs typeface="Times New Roman" panose="02020603050405020304" pitchFamily="18" charset="0"/>
              </a:rPr>
              <a:t>rule</a:t>
            </a:r>
            <a:r>
              <a:rPr lang="bg-BG" sz="3200" b="1" kern="0" dirty="0">
                <a:solidFill>
                  <a:prstClr val="black"/>
                </a:solidFill>
                <a:latin typeface="Times New Roman" panose="02020603050405020304" pitchFamily="18" charset="0"/>
                <a:cs typeface="Times New Roman" panose="02020603050405020304" pitchFamily="18" charset="0"/>
              </a:rPr>
              <a:t>)</a:t>
            </a:r>
            <a:endParaRPr lang="en-US" dirty="0"/>
          </a:p>
        </p:txBody>
      </p:sp>
      <p:pic>
        <p:nvPicPr>
          <p:cNvPr id="7171"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5463" y="2801353"/>
            <a:ext cx="1286122" cy="13979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 name="Picture 1"/>
          <p:cNvPicPr>
            <a:picLocks noChangeAspect="1"/>
          </p:cNvPicPr>
          <p:nvPr/>
        </p:nvPicPr>
        <p:blipFill>
          <a:blip r:embed="rId5" cstate="print"/>
          <a:stretch>
            <a:fillRect/>
          </a:stretch>
        </p:blipFill>
        <p:spPr>
          <a:xfrm>
            <a:off x="4308614" y="5610448"/>
            <a:ext cx="1176909" cy="1025219"/>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xmlns="" val="3515326663"/>
              </p:ext>
            </p:extLst>
          </p:nvPr>
        </p:nvGraphicFramePr>
        <p:xfrm>
          <a:off x="5785104" y="5737294"/>
          <a:ext cx="914400" cy="771525"/>
        </p:xfrm>
        <a:graphic>
          <a:graphicData uri="http://schemas.openxmlformats.org/presentationml/2006/ole">
            <p:oleObj spid="_x0000_s4108" name="Document" showAsIcon="1" r:id="rId6" imgW="914400" imgH="771480" progId="Word.Document.12">
              <p:embed/>
            </p:oleObj>
          </a:graphicData>
        </a:graphic>
      </p:graphicFrame>
    </p:spTree>
    <p:extLst>
      <p:ext uri="{BB962C8B-B14F-4D97-AF65-F5344CB8AC3E}">
        <p14:creationId xmlns:p14="http://schemas.microsoft.com/office/powerpoint/2010/main" xmlns="" val="2496382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0705" y="1151906"/>
            <a:ext cx="10885872" cy="5483761"/>
          </a:xfrm>
        </p:spPr>
        <p:txBody>
          <a:bodyPr>
            <a:noAutofit/>
          </a:bodyPr>
          <a:lstStyle/>
          <a:p>
            <a:pPr marL="0" lvl="2" indent="0" algn="just">
              <a:spcBef>
                <a:spcPct val="0"/>
              </a:spcBef>
              <a:buClr>
                <a:srgbClr val="009DD9"/>
              </a:buClr>
              <a:buNone/>
            </a:pPr>
            <a:r>
              <a:rPr lang="bg-BG" sz="2400" b="1" dirty="0">
                <a:solidFill>
                  <a:prstClr val="black"/>
                </a:solidFill>
                <a:latin typeface="Times New Roman" panose="02020603050405020304" pitchFamily="18" charset="0"/>
                <a:cs typeface="Times New Roman" panose="02020603050405020304" pitchFamily="18" charset="0"/>
              </a:rPr>
              <a:t>Недопускане на двойно данъчно облагане чрез </a:t>
            </a:r>
            <a:r>
              <a:rPr lang="bg-BG" sz="2400" b="1" dirty="0" smtClean="0">
                <a:solidFill>
                  <a:prstClr val="black"/>
                </a:solidFill>
                <a:latin typeface="Times New Roman" panose="02020603050405020304" pitchFamily="18" charset="0"/>
                <a:cs typeface="Times New Roman" panose="02020603050405020304" pitchFamily="18" charset="0"/>
              </a:rPr>
              <a:t>намаляване </a:t>
            </a:r>
            <a:r>
              <a:rPr lang="bg-BG" sz="2400" b="1" dirty="0">
                <a:solidFill>
                  <a:prstClr val="black"/>
                </a:solidFill>
                <a:latin typeface="Times New Roman" panose="02020603050405020304" pitchFamily="18" charset="0"/>
                <a:cs typeface="Times New Roman" panose="02020603050405020304" pitchFamily="18" charset="0"/>
              </a:rPr>
              <a:t>на данъчната основа с размера на включената преди това печалба от КЧД, в случаите на </a:t>
            </a:r>
            <a:r>
              <a:rPr lang="bg-BG" sz="2400" b="1" dirty="0" smtClean="0">
                <a:solidFill>
                  <a:prstClr val="black"/>
                </a:solidFill>
                <a:latin typeface="Times New Roman" panose="02020603050405020304" pitchFamily="18" charset="0"/>
                <a:cs typeface="Times New Roman" panose="02020603050405020304" pitchFamily="18" charset="0"/>
              </a:rPr>
              <a:t>разпореждане </a:t>
            </a:r>
            <a:r>
              <a:rPr lang="bg-BG" sz="2400" b="1" dirty="0">
                <a:solidFill>
                  <a:prstClr val="black"/>
                </a:solidFill>
                <a:latin typeface="Times New Roman" panose="02020603050405020304" pitchFamily="18" charset="0"/>
                <a:cs typeface="Times New Roman" panose="02020603050405020304" pitchFamily="18" charset="0"/>
              </a:rPr>
              <a:t>от страна на ДЗЛ с участието си в него: </a:t>
            </a:r>
            <a:endParaRPr lang="en-US" sz="2400" b="1" dirty="0">
              <a:solidFill>
                <a:prstClr val="black"/>
              </a:solidFill>
              <a:latin typeface="Times New Roman" panose="02020603050405020304" pitchFamily="18" charset="0"/>
              <a:cs typeface="Times New Roman" panose="02020603050405020304" pitchFamily="18" charset="0"/>
            </a:endParaRPr>
          </a:p>
          <a:p>
            <a:pPr marL="0" lvl="2" indent="0" algn="just">
              <a:spcBef>
                <a:spcPct val="0"/>
              </a:spcBef>
              <a:buNone/>
            </a:pPr>
            <a:endParaRPr lang="ru-RU" sz="2400" dirty="0" smtClean="0">
              <a:latin typeface="Times New Roman" panose="02020603050405020304" pitchFamily="18" charset="0"/>
              <a:cs typeface="Times New Roman" panose="02020603050405020304" pitchFamily="18" charset="0"/>
            </a:endParaRPr>
          </a:p>
          <a:p>
            <a:pPr marL="285750" lvl="2" indent="-285750" algn="just">
              <a:spcBef>
                <a:spcPct val="0"/>
              </a:spcBef>
            </a:pPr>
            <a:r>
              <a:rPr lang="ru-RU" sz="2400" dirty="0" err="1" smtClean="0">
                <a:latin typeface="Times New Roman" panose="02020603050405020304" pitchFamily="18" charset="0"/>
                <a:cs typeface="Times New Roman" panose="02020603050405020304" pitchFamily="18" charset="0"/>
              </a:rPr>
              <a:t>Когато</a:t>
            </a:r>
            <a:r>
              <a:rPr lang="ru-RU" sz="2400" dirty="0" smtClean="0">
                <a:latin typeface="Times New Roman" panose="02020603050405020304" pitchFamily="18" charset="0"/>
                <a:cs typeface="Times New Roman" panose="02020603050405020304" pitchFamily="18" charset="0"/>
              </a:rPr>
              <a:t> ДЗЛ реализира </a:t>
            </a:r>
            <a:r>
              <a:rPr lang="ru-RU" sz="2400" b="1" dirty="0">
                <a:latin typeface="Times New Roman" panose="02020603050405020304" pitchFamily="18" charset="0"/>
                <a:cs typeface="Times New Roman" panose="02020603050405020304" pitchFamily="18" charset="0"/>
              </a:rPr>
              <a:t>приход, който подлежи на облагане</a:t>
            </a:r>
            <a:r>
              <a:rPr lang="ru-RU" sz="2400" dirty="0">
                <a:latin typeface="Times New Roman" panose="02020603050405020304" pitchFamily="18" charset="0"/>
                <a:cs typeface="Times New Roman" panose="02020603050405020304" pitchFamily="18" charset="0"/>
              </a:rPr>
              <a:t>, от разпореждане с участието си в чуждестранно образувание или със стопанска дейност, извършвана чрез </a:t>
            </a:r>
            <a:r>
              <a:rPr lang="ru-RU" sz="2400" dirty="0" smtClean="0">
                <a:latin typeface="Times New Roman" panose="02020603050405020304" pitchFamily="18" charset="0"/>
                <a:cs typeface="Times New Roman" panose="02020603050405020304" pitchFamily="18" charset="0"/>
              </a:rPr>
              <a:t>МСД в </a:t>
            </a:r>
            <a:r>
              <a:rPr lang="ru-RU" sz="2400" dirty="0">
                <a:latin typeface="Times New Roman" panose="02020603050405020304" pitchFamily="18" charset="0"/>
                <a:cs typeface="Times New Roman" panose="02020603050405020304" pitchFamily="18" charset="0"/>
              </a:rPr>
              <a:t>чужбина, данъчният финансов резултат на </a:t>
            </a:r>
            <a:r>
              <a:rPr lang="ru-RU" sz="2400" dirty="0" smtClean="0">
                <a:latin typeface="Times New Roman" panose="02020603050405020304" pitchFamily="18" charset="0"/>
                <a:cs typeface="Times New Roman" panose="02020603050405020304" pitchFamily="18" charset="0"/>
              </a:rPr>
              <a:t>ДЗЛ за </a:t>
            </a:r>
            <a:r>
              <a:rPr lang="ru-RU" sz="2400" dirty="0">
                <a:latin typeface="Times New Roman" panose="02020603050405020304" pitchFamily="18" charset="0"/>
                <a:cs typeface="Times New Roman" panose="02020603050405020304" pitchFamily="18" charset="0"/>
              </a:rPr>
              <a:t>текущата година се </a:t>
            </a:r>
            <a:r>
              <a:rPr lang="ru-RU"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намалява</a:t>
            </a:r>
            <a:r>
              <a:rPr lang="ru-RU" sz="2400" dirty="0">
                <a:latin typeface="Times New Roman" panose="02020603050405020304" pitchFamily="18" charset="0"/>
                <a:cs typeface="Times New Roman" panose="02020603050405020304" pitchFamily="18" charset="0"/>
              </a:rPr>
              <a:t> с размера на печалбата от чуждестранното образувание, която </a:t>
            </a:r>
            <a:r>
              <a:rPr lang="ru-RU" sz="2400" dirty="0" smtClean="0">
                <a:latin typeface="Times New Roman" panose="02020603050405020304" pitchFamily="18" charset="0"/>
                <a:cs typeface="Times New Roman" panose="02020603050405020304" pitchFamily="18" charset="0"/>
              </a:rPr>
              <a:t>вече е </a:t>
            </a:r>
            <a:r>
              <a:rPr lang="ru-RU" sz="2400" dirty="0">
                <a:latin typeface="Times New Roman" panose="02020603050405020304" pitchFamily="18" charset="0"/>
                <a:cs typeface="Times New Roman" panose="02020603050405020304" pitchFamily="18" charset="0"/>
              </a:rPr>
              <a:t>увеличила данъчния </a:t>
            </a:r>
            <a:r>
              <a:rPr lang="ru-RU" sz="2400" dirty="0" smtClean="0">
                <a:latin typeface="Times New Roman" panose="02020603050405020304" pitchFamily="18" charset="0"/>
                <a:cs typeface="Times New Roman" panose="02020603050405020304" pitchFamily="18" charset="0"/>
              </a:rPr>
              <a:t>му финансов </a:t>
            </a:r>
            <a:r>
              <a:rPr lang="ru-RU" sz="2400" dirty="0">
                <a:latin typeface="Times New Roman" panose="02020603050405020304" pitchFamily="18" charset="0"/>
                <a:cs typeface="Times New Roman" panose="02020603050405020304" pitchFamily="18" charset="0"/>
              </a:rPr>
              <a:t>резултат </a:t>
            </a:r>
            <a:r>
              <a:rPr lang="ru-RU" sz="2400" dirty="0" smtClean="0">
                <a:latin typeface="Times New Roman" panose="02020603050405020304" pitchFamily="18" charset="0"/>
                <a:cs typeface="Times New Roman" panose="02020603050405020304" pitchFamily="18" charset="0"/>
              </a:rPr>
              <a:t>за </a:t>
            </a:r>
            <a:r>
              <a:rPr lang="ru-RU" sz="2400" dirty="0">
                <a:latin typeface="Times New Roman" panose="02020603050405020304" pitchFamily="18" charset="0"/>
                <a:cs typeface="Times New Roman" panose="02020603050405020304" pitchFamily="18" charset="0"/>
              </a:rPr>
              <a:t>минала година и за която не е приложена </a:t>
            </a:r>
            <a:r>
              <a:rPr lang="ru-RU" sz="2400" dirty="0" smtClean="0">
                <a:latin typeface="Times New Roman" panose="02020603050405020304" pitchFamily="18" charset="0"/>
                <a:cs typeface="Times New Roman" panose="02020603050405020304" pitchFamily="18" charset="0"/>
              </a:rPr>
              <a:t>т. 1, </a:t>
            </a:r>
            <a:r>
              <a:rPr lang="ru-RU" sz="2400" dirty="0">
                <a:latin typeface="Times New Roman" panose="02020603050405020304" pitchFamily="18" charset="0"/>
                <a:cs typeface="Times New Roman" panose="02020603050405020304" pitchFamily="18" charset="0"/>
              </a:rPr>
              <a:t>до размера на прихода от разпореждането. </a:t>
            </a:r>
            <a:endParaRPr lang="ru-RU" sz="2400" dirty="0" smtClean="0">
              <a:latin typeface="Times New Roman" panose="02020603050405020304" pitchFamily="18" charset="0"/>
              <a:cs typeface="Times New Roman" panose="02020603050405020304" pitchFamily="18" charset="0"/>
            </a:endParaRPr>
          </a:p>
          <a:p>
            <a:pPr marL="0" lvl="2" indent="0" algn="just">
              <a:spcBef>
                <a:spcPct val="0"/>
              </a:spcBef>
              <a:buNone/>
            </a:pPr>
            <a:endParaRPr lang="ru-RU" sz="2400" dirty="0">
              <a:latin typeface="Times New Roman" panose="02020603050405020304" pitchFamily="18" charset="0"/>
              <a:cs typeface="Times New Roman" panose="02020603050405020304" pitchFamily="18" charset="0"/>
            </a:endParaRPr>
          </a:p>
          <a:p>
            <a:pPr marL="0" lvl="2" indent="0" algn="just">
              <a:spcBef>
                <a:spcPct val="0"/>
              </a:spcBef>
              <a:buNone/>
            </a:pPr>
            <a:r>
              <a:rPr lang="ru-RU" sz="2400" b="1" dirty="0">
                <a:latin typeface="Times New Roman" panose="02020603050405020304" pitchFamily="18" charset="0"/>
                <a:cs typeface="Times New Roman" panose="02020603050405020304" pitchFamily="18" charset="0"/>
              </a:rPr>
              <a:t>Право на </a:t>
            </a:r>
            <a:r>
              <a:rPr lang="ru-RU" sz="2400" b="1" dirty="0" err="1">
                <a:latin typeface="Times New Roman" panose="02020603050405020304" pitchFamily="18" charset="0"/>
                <a:cs typeface="Times New Roman" panose="02020603050405020304" pitchFamily="18" charset="0"/>
              </a:rPr>
              <a:t>данъчен</a:t>
            </a:r>
            <a:r>
              <a:rPr lang="ru-RU" sz="2400" b="1" dirty="0">
                <a:latin typeface="Times New Roman" panose="02020603050405020304" pitchFamily="18" charset="0"/>
                <a:cs typeface="Times New Roman" panose="02020603050405020304" pitchFamily="18" charset="0"/>
              </a:rPr>
              <a:t> кредит за </a:t>
            </a:r>
            <a:r>
              <a:rPr lang="ru-RU" sz="2400" b="1" dirty="0" err="1">
                <a:latin typeface="Times New Roman" panose="02020603050405020304" pitchFamily="18" charset="0"/>
                <a:cs typeface="Times New Roman" panose="02020603050405020304" pitchFamily="18" charset="0"/>
              </a:rPr>
              <a:t>платения</a:t>
            </a:r>
            <a:r>
              <a:rPr lang="ru-RU" sz="2400" b="1" dirty="0">
                <a:latin typeface="Times New Roman" panose="02020603050405020304" pitchFamily="18" charset="0"/>
                <a:cs typeface="Times New Roman" panose="02020603050405020304" pitchFamily="18" charset="0"/>
              </a:rPr>
              <a:t> от КЧД </a:t>
            </a:r>
            <a:r>
              <a:rPr lang="ru-RU" sz="2400" b="1" dirty="0" err="1">
                <a:latin typeface="Times New Roman" panose="02020603050405020304" pitchFamily="18" charset="0"/>
                <a:cs typeface="Times New Roman" panose="02020603050405020304" pitchFamily="18" charset="0"/>
              </a:rPr>
              <a:t>данък</a:t>
            </a:r>
            <a:r>
              <a:rPr lang="ru-RU" sz="2400" b="1" dirty="0">
                <a:latin typeface="Times New Roman" panose="02020603050405020304" pitchFamily="18" charset="0"/>
                <a:cs typeface="Times New Roman" panose="02020603050405020304" pitchFamily="18" charset="0"/>
              </a:rPr>
              <a:t>:</a:t>
            </a:r>
          </a:p>
          <a:p>
            <a:pPr marL="342900" lvl="2" indent="-342900" algn="just">
              <a:spcBef>
                <a:spcPct val="0"/>
              </a:spcBef>
            </a:pPr>
            <a:r>
              <a:rPr lang="ru-RU" sz="2400" dirty="0">
                <a:latin typeface="Times New Roman" panose="02020603050405020304" pitchFamily="18" charset="0"/>
                <a:cs typeface="Times New Roman" panose="02020603050405020304" pitchFamily="18" charset="0"/>
              </a:rPr>
              <a:t>ДЗЛ </a:t>
            </a:r>
            <a:r>
              <a:rPr lang="ru-RU" sz="2400" dirty="0" err="1">
                <a:latin typeface="Times New Roman" panose="02020603050405020304" pitchFamily="18" charset="0"/>
                <a:cs typeface="Times New Roman" panose="02020603050405020304" pitchFamily="18" charset="0"/>
              </a:rPr>
              <a:t>ползва</a:t>
            </a:r>
            <a:r>
              <a:rPr lang="ru-RU" sz="2400" dirty="0">
                <a:latin typeface="Times New Roman" panose="02020603050405020304" pitchFamily="18" charset="0"/>
                <a:cs typeface="Times New Roman" panose="02020603050405020304" pitchFamily="18" charset="0"/>
              </a:rPr>
              <a:t> на </a:t>
            </a:r>
            <a:r>
              <a:rPr lang="ru-RU" sz="2400" dirty="0" err="1">
                <a:latin typeface="Times New Roman" panose="02020603050405020304" pitchFamily="18" charset="0"/>
                <a:cs typeface="Times New Roman" panose="02020603050405020304" pitchFamily="18" charset="0"/>
              </a:rPr>
              <a:t>данъчен</a:t>
            </a:r>
            <a:r>
              <a:rPr lang="ru-RU" sz="2400" dirty="0">
                <a:latin typeface="Times New Roman" panose="02020603050405020304" pitchFamily="18" charset="0"/>
                <a:cs typeface="Times New Roman" panose="02020603050405020304" pitchFamily="18" charset="0"/>
              </a:rPr>
              <a:t> кредит по чл. 14, ал. 4 от ЗКПО за </a:t>
            </a:r>
            <a:r>
              <a:rPr lang="ru-RU" sz="2400" dirty="0" err="1">
                <a:latin typeface="Times New Roman" panose="02020603050405020304" pitchFamily="18" charset="0"/>
                <a:cs typeface="Times New Roman" panose="02020603050405020304" pitchFamily="18" charset="0"/>
              </a:rPr>
              <a:t>данъка</a:t>
            </a:r>
            <a:r>
              <a:rPr lang="ru-RU" sz="2400" dirty="0">
                <a:latin typeface="Times New Roman" panose="02020603050405020304" pitchFamily="18" charset="0"/>
                <a:cs typeface="Times New Roman" panose="02020603050405020304" pitchFamily="18" charset="0"/>
              </a:rPr>
              <a:t>, платен от КЧД за </a:t>
            </a:r>
            <a:r>
              <a:rPr lang="ru-RU" sz="2400" dirty="0" err="1">
                <a:latin typeface="Times New Roman" panose="02020603050405020304" pitchFamily="18" charset="0"/>
                <a:cs typeface="Times New Roman" panose="02020603050405020304" pitchFamily="18" charset="0"/>
              </a:rPr>
              <a:t>печалби</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които</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са</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включени</a:t>
            </a:r>
            <a:r>
              <a:rPr lang="ru-RU" sz="2400" dirty="0">
                <a:latin typeface="Times New Roman" panose="02020603050405020304" pitchFamily="18" charset="0"/>
                <a:cs typeface="Times New Roman" panose="02020603050405020304" pitchFamily="18" charset="0"/>
              </a:rPr>
              <a:t> в </a:t>
            </a:r>
            <a:r>
              <a:rPr lang="ru-RU" sz="2400" dirty="0" err="1">
                <a:latin typeface="Times New Roman" panose="02020603050405020304" pitchFamily="18" charset="0"/>
                <a:cs typeface="Times New Roman" panose="02020603050405020304" pitchFamily="18" charset="0"/>
              </a:rPr>
              <a:t>данъчния</a:t>
            </a:r>
            <a:r>
              <a:rPr lang="ru-RU" sz="2400" dirty="0">
                <a:latin typeface="Times New Roman" panose="02020603050405020304" pitchFamily="18" charset="0"/>
                <a:cs typeface="Times New Roman" panose="02020603050405020304" pitchFamily="18" charset="0"/>
              </a:rPr>
              <a:t> финансов </a:t>
            </a:r>
            <a:r>
              <a:rPr lang="ru-RU" sz="2400" dirty="0" err="1">
                <a:latin typeface="Times New Roman" panose="02020603050405020304" pitchFamily="18" charset="0"/>
                <a:cs typeface="Times New Roman" panose="02020603050405020304" pitchFamily="18" charset="0"/>
              </a:rPr>
              <a:t>резултат</a:t>
            </a:r>
            <a:r>
              <a:rPr lang="ru-RU" sz="2400" dirty="0">
                <a:latin typeface="Times New Roman" panose="02020603050405020304" pitchFamily="18" charset="0"/>
                <a:cs typeface="Times New Roman" panose="02020603050405020304" pitchFamily="18" charset="0"/>
              </a:rPr>
              <a:t> на ДЗЛ.</a:t>
            </a:r>
          </a:p>
          <a:p>
            <a:pPr marL="0" lvl="2" indent="0" algn="just">
              <a:spcBef>
                <a:spcPct val="0"/>
              </a:spcBef>
              <a:buNone/>
            </a:pPr>
            <a:endParaRPr lang="ru-RU" sz="2400" dirty="0">
              <a:latin typeface="Times New Roman" panose="02020603050405020304" pitchFamily="18" charset="0"/>
              <a:cs typeface="Times New Roman" panose="02020603050405020304" pitchFamily="18" charset="0"/>
            </a:endParaRPr>
          </a:p>
          <a:p>
            <a:pPr marL="342900" lvl="2" indent="-342900" algn="just">
              <a:spcBef>
                <a:spcPct val="0"/>
              </a:spcBef>
            </a:pPr>
            <a:endParaRPr lang="bg-BG" sz="2400" dirty="0" smtClean="0">
              <a:latin typeface="Times New Roman" panose="02020603050405020304" pitchFamily="18" charset="0"/>
              <a:cs typeface="Times New Roman" panose="02020603050405020304" pitchFamily="18" charset="0"/>
            </a:endParaRPr>
          </a:p>
          <a:p>
            <a:pPr marL="0" lvl="2" indent="0" algn="just">
              <a:spcBef>
                <a:spcPct val="0"/>
              </a:spcBef>
              <a:buNone/>
            </a:pPr>
            <a:endParaRPr lang="bg-BG" sz="2400" dirty="0">
              <a:latin typeface="Times New Roman" panose="02020603050405020304" pitchFamily="18" charset="0"/>
              <a:cs typeface="Times New Roman" panose="02020603050405020304" pitchFamily="18" charset="0"/>
            </a:endParaRPr>
          </a:p>
          <a:p>
            <a:pPr marL="0" lvl="2" indent="0" algn="just">
              <a:spcBef>
                <a:spcPct val="0"/>
              </a:spcBef>
              <a:buNone/>
            </a:pPr>
            <a:endParaRPr lang="bg-BG" sz="2400" dirty="0" smtClean="0">
              <a:latin typeface="Times New Roman" panose="02020603050405020304" pitchFamily="18" charset="0"/>
              <a:cs typeface="Times New Roman" panose="02020603050405020304" pitchFamily="18" charset="0"/>
            </a:endParaRPr>
          </a:p>
          <a:p>
            <a:pPr marL="0" lvl="2" indent="0" algn="just">
              <a:spcBef>
                <a:spcPct val="0"/>
              </a:spcBef>
              <a:buNone/>
            </a:pPr>
            <a:endParaRPr lang="bg-BG" sz="2400" dirty="0">
              <a:latin typeface="Times New Roman" panose="02020603050405020304" pitchFamily="18" charset="0"/>
              <a:cs typeface="Times New Roman" panose="02020603050405020304" pitchFamily="18" charset="0"/>
            </a:endParaRPr>
          </a:p>
          <a:p>
            <a:pPr marL="0" lvl="2" indent="0" algn="just">
              <a:spcBef>
                <a:spcPct val="0"/>
              </a:spcBef>
              <a:buNone/>
            </a:pPr>
            <a:endParaRPr lang="bg-BG" sz="2400" dirty="0" smtClean="0">
              <a:latin typeface="Times New Roman" panose="02020603050405020304" pitchFamily="18" charset="0"/>
              <a:cs typeface="Times New Roman" panose="02020603050405020304" pitchFamily="18" charset="0"/>
            </a:endParaRPr>
          </a:p>
          <a:p>
            <a:pPr marL="0" lvl="2" indent="0" algn="just">
              <a:spcBef>
                <a:spcPct val="0"/>
              </a:spcBef>
              <a:buNone/>
            </a:pPr>
            <a:endParaRPr lang="bg-BG" sz="2400" dirty="0">
              <a:latin typeface="Times New Roman" panose="02020603050405020304" pitchFamily="18" charset="0"/>
              <a:cs typeface="Times New Roman" panose="02020603050405020304" pitchFamily="18" charset="0"/>
            </a:endParaRPr>
          </a:p>
          <a:p>
            <a:pPr marL="0" lvl="2" indent="0" algn="just">
              <a:spcBef>
                <a:spcPct val="0"/>
              </a:spcBef>
              <a:buNone/>
            </a:pPr>
            <a:endParaRPr lang="bg-BG" sz="2400" dirty="0" smtClean="0">
              <a:latin typeface="Times New Roman" panose="02020603050405020304" pitchFamily="18" charset="0"/>
              <a:cs typeface="Times New Roman" panose="02020603050405020304" pitchFamily="18" charset="0"/>
            </a:endParaRPr>
          </a:p>
          <a:p>
            <a:pPr lvl="2"/>
            <a:endParaRPr lang="bg-BG" sz="2800" dirty="0"/>
          </a:p>
        </p:txBody>
      </p:sp>
      <p:sp>
        <p:nvSpPr>
          <p:cNvPr id="4" name="Slide Number Placeholder 3"/>
          <p:cNvSpPr>
            <a:spLocks noGrp="1"/>
          </p:cNvSpPr>
          <p:nvPr>
            <p:ph type="sldNum" sz="quarter" idx="12"/>
          </p:nvPr>
        </p:nvSpPr>
        <p:spPr/>
        <p:txBody>
          <a:bodyPr/>
          <a:lstStyle/>
          <a:p>
            <a:fld id="{50B5C888-3C0A-457F-AA9B-D82A6007E643}" type="slidenum">
              <a:rPr lang="bg-BG" smtClean="0"/>
              <a:pPr/>
              <a:t>23</a:t>
            </a:fld>
            <a:endParaRPr lang="bg-BG"/>
          </a:p>
        </p:txBody>
      </p:sp>
      <p:sp>
        <p:nvSpPr>
          <p:cNvPr id="5" name="Title 4"/>
          <p:cNvSpPr>
            <a:spLocks noGrp="1"/>
          </p:cNvSpPr>
          <p:nvPr>
            <p:ph type="title"/>
          </p:nvPr>
        </p:nvSpPr>
        <p:spPr>
          <a:xfrm>
            <a:off x="597725" y="142504"/>
            <a:ext cx="10972800" cy="973777"/>
          </a:xfrm>
        </p:spPr>
        <p:txBody>
          <a:bodyPr>
            <a:normAutofit fontScale="90000"/>
          </a:bodyPr>
          <a:lstStyle/>
          <a:p>
            <a:r>
              <a:rPr lang="ru-RU" sz="3200" b="1" kern="0" dirty="0">
                <a:solidFill>
                  <a:prstClr val="black"/>
                </a:solidFill>
                <a:latin typeface="Times New Roman" panose="02020603050405020304" pitchFamily="18" charset="0"/>
                <a:cs typeface="Times New Roman" panose="02020603050405020304" pitchFamily="18" charset="0"/>
              </a:rPr>
              <a:t>Директива 2016/1164 - </a:t>
            </a:r>
            <a:r>
              <a:rPr lang="bg-BG" sz="3200" b="1" kern="0" dirty="0">
                <a:solidFill>
                  <a:prstClr val="black"/>
                </a:solidFill>
                <a:latin typeface="Times New Roman" panose="02020603050405020304" pitchFamily="18" charset="0"/>
                <a:cs typeface="Times New Roman" panose="02020603050405020304" pitchFamily="18" charset="0"/>
              </a:rPr>
              <a:t>Правило за контролираните чуждестранни дружества</a:t>
            </a:r>
            <a:r>
              <a:rPr lang="en-US" sz="3200" b="1" kern="0" dirty="0">
                <a:solidFill>
                  <a:prstClr val="black"/>
                </a:solidFill>
                <a:latin typeface="Times New Roman" panose="02020603050405020304" pitchFamily="18" charset="0"/>
                <a:cs typeface="Times New Roman" panose="02020603050405020304" pitchFamily="18" charset="0"/>
              </a:rPr>
              <a:t> (CFC</a:t>
            </a:r>
            <a:r>
              <a:rPr lang="bg-BG" sz="3200" b="1" kern="0" dirty="0">
                <a:solidFill>
                  <a:prstClr val="black"/>
                </a:solidFill>
                <a:latin typeface="Times New Roman" panose="02020603050405020304" pitchFamily="18" charset="0"/>
                <a:cs typeface="Times New Roman" panose="02020603050405020304" pitchFamily="18" charset="0"/>
              </a:rPr>
              <a:t> </a:t>
            </a:r>
            <a:r>
              <a:rPr lang="en-US" sz="3200" b="1" kern="0" dirty="0">
                <a:solidFill>
                  <a:prstClr val="black"/>
                </a:solidFill>
                <a:latin typeface="Times New Roman" panose="02020603050405020304" pitchFamily="18" charset="0"/>
                <a:cs typeface="Times New Roman" panose="02020603050405020304" pitchFamily="18" charset="0"/>
              </a:rPr>
              <a:t>rule</a:t>
            </a:r>
            <a:r>
              <a:rPr lang="bg-BG" sz="3200" b="1" kern="0" dirty="0">
                <a:solidFill>
                  <a:prstClr val="black"/>
                </a:solidFill>
                <a:latin typeface="Times New Roman" panose="02020603050405020304" pitchFamily="18" charset="0"/>
                <a:cs typeface="Times New Roman" panose="02020603050405020304" pitchFamily="18" charset="0"/>
              </a:rPr>
              <a:t>)</a:t>
            </a:r>
            <a:endParaRPr lang="en-US" dirty="0"/>
          </a:p>
        </p:txBody>
      </p:sp>
      <p:pic>
        <p:nvPicPr>
          <p:cNvPr id="7171"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2472169"/>
            <a:ext cx="1060704" cy="11529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 name="Picture 1"/>
          <p:cNvPicPr>
            <a:picLocks noChangeAspect="1"/>
          </p:cNvPicPr>
          <p:nvPr/>
        </p:nvPicPr>
        <p:blipFill>
          <a:blip r:embed="rId4" cstate="print"/>
          <a:stretch>
            <a:fillRect/>
          </a:stretch>
        </p:blipFill>
        <p:spPr>
          <a:xfrm>
            <a:off x="10437313" y="5314322"/>
            <a:ext cx="1274174" cy="682811"/>
          </a:xfrm>
          <a:prstGeom prst="rect">
            <a:avLst/>
          </a:prstGeom>
        </p:spPr>
      </p:pic>
    </p:spTree>
    <p:extLst>
      <p:ext uri="{BB962C8B-B14F-4D97-AF65-F5344CB8AC3E}">
        <p14:creationId xmlns:p14="http://schemas.microsoft.com/office/powerpoint/2010/main" xmlns="" val="23140997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6261" y="1270660"/>
            <a:ext cx="11590316" cy="5365007"/>
          </a:xfrm>
        </p:spPr>
        <p:txBody>
          <a:bodyPr>
            <a:noAutofit/>
          </a:bodyPr>
          <a:lstStyle/>
          <a:p>
            <a:pPr marL="0" lvl="2" indent="0" algn="just">
              <a:spcBef>
                <a:spcPct val="0"/>
              </a:spcBef>
              <a:buNone/>
            </a:pPr>
            <a:r>
              <a:rPr lang="ru-RU" sz="1800" b="1" dirty="0" smtClean="0">
                <a:latin typeface="Times New Roman" panose="02020603050405020304" pitchFamily="18" charset="0"/>
                <a:cs typeface="Times New Roman" panose="02020603050405020304" pitchFamily="18" charset="0"/>
              </a:rPr>
              <a:t>ЗАДЪЛЖЕНИЕ ЗА ВОДЕНЕ НА РЕГИСТЪР НА КЧД</a:t>
            </a:r>
            <a:endParaRPr lang="ru-RU" sz="1800" b="1" dirty="0">
              <a:latin typeface="Times New Roman" panose="02020603050405020304" pitchFamily="18" charset="0"/>
              <a:cs typeface="Times New Roman" panose="02020603050405020304" pitchFamily="18" charset="0"/>
            </a:endParaRPr>
          </a:p>
          <a:p>
            <a:pPr marL="0" lvl="2" indent="0" algn="just">
              <a:spcBef>
                <a:spcPct val="0"/>
              </a:spcBef>
              <a:buNone/>
            </a:pPr>
            <a:endParaRPr lang="ru-RU" sz="1800" b="1" dirty="0" smtClean="0">
              <a:latin typeface="Times New Roman" panose="02020603050405020304" pitchFamily="18" charset="0"/>
              <a:cs typeface="Times New Roman" panose="02020603050405020304" pitchFamily="18" charset="0"/>
            </a:endParaRPr>
          </a:p>
          <a:p>
            <a:pPr marL="0" lvl="2" indent="0" algn="just">
              <a:spcBef>
                <a:spcPct val="0"/>
              </a:spcBef>
              <a:buNone/>
            </a:pPr>
            <a:r>
              <a:rPr lang="ru-RU" sz="1800" b="1" dirty="0" smtClean="0">
                <a:latin typeface="Times New Roman" panose="02020603050405020304" pitchFamily="18" charset="0"/>
                <a:cs typeface="Times New Roman" panose="02020603050405020304" pitchFamily="18" charset="0"/>
              </a:rPr>
              <a:t>Регистърът трябва да съдържа данни </a:t>
            </a:r>
            <a:r>
              <a:rPr lang="ru-RU" sz="1800" b="1" dirty="0">
                <a:latin typeface="Times New Roman" panose="02020603050405020304" pitchFamily="18" charset="0"/>
                <a:cs typeface="Times New Roman" panose="02020603050405020304" pitchFamily="18" charset="0"/>
              </a:rPr>
              <a:t>най-малко за:</a:t>
            </a:r>
          </a:p>
          <a:p>
            <a:pPr marL="0" lvl="2" indent="0" algn="just">
              <a:spcBef>
                <a:spcPct val="0"/>
              </a:spcBef>
              <a:buNone/>
            </a:pPr>
            <a:r>
              <a:rPr lang="ru-RU" sz="1800" dirty="0">
                <a:latin typeface="Times New Roman" panose="02020603050405020304" pitchFamily="18" charset="0"/>
                <a:cs typeface="Times New Roman" panose="02020603050405020304" pitchFamily="18" charset="0"/>
              </a:rPr>
              <a:t>1. размера на </a:t>
            </a:r>
            <a:r>
              <a:rPr lang="ru-RU" sz="1800" dirty="0" smtClean="0">
                <a:latin typeface="Times New Roman" panose="02020603050405020304" pitchFamily="18" charset="0"/>
                <a:cs typeface="Times New Roman" panose="02020603050405020304" pitchFamily="18" charset="0"/>
              </a:rPr>
              <a:t>участията, </a:t>
            </a:r>
            <a:r>
              <a:rPr lang="ru-RU" sz="1800" dirty="0">
                <a:latin typeface="Times New Roman" panose="02020603050405020304" pitchFamily="18" charset="0"/>
                <a:cs typeface="Times New Roman" panose="02020603050405020304" pitchFamily="18" charset="0"/>
              </a:rPr>
              <a:t>в </a:t>
            </a:r>
            <a:r>
              <a:rPr lang="ru-RU" sz="1800" dirty="0" smtClean="0">
                <a:latin typeface="Times New Roman" panose="02020603050405020304" pitchFamily="18" charset="0"/>
                <a:cs typeface="Times New Roman" panose="02020603050405020304" pitchFamily="18" charset="0"/>
              </a:rPr>
              <a:t>т.ч. </a:t>
            </a:r>
            <a:r>
              <a:rPr lang="ru-RU" sz="1800" dirty="0">
                <a:latin typeface="Times New Roman" panose="02020603050405020304" pitchFamily="18" charset="0"/>
                <a:cs typeface="Times New Roman" panose="02020603050405020304" pitchFamily="18" charset="0"/>
              </a:rPr>
              <a:t>промяната им в рамките на данъчния период;</a:t>
            </a:r>
          </a:p>
          <a:p>
            <a:pPr marL="0" lvl="2" indent="0" algn="just">
              <a:spcBef>
                <a:spcPct val="0"/>
              </a:spcBef>
              <a:buNone/>
            </a:pPr>
            <a:r>
              <a:rPr lang="ru-RU" sz="1800" dirty="0">
                <a:latin typeface="Times New Roman" panose="02020603050405020304" pitchFamily="18" charset="0"/>
                <a:cs typeface="Times New Roman" panose="02020603050405020304" pitchFamily="18" charset="0"/>
              </a:rPr>
              <a:t>2. размера на печалбата на чуждестранно образувание, която не е разпределена, съответно печалбата на място на стопанска дейност, определени по реда на този закон и които </a:t>
            </a:r>
            <a:r>
              <a:rPr lang="ru-RU" sz="1800" dirty="0" smtClean="0">
                <a:latin typeface="Times New Roman" panose="02020603050405020304" pitchFamily="18" charset="0"/>
                <a:cs typeface="Times New Roman" panose="02020603050405020304" pitchFamily="18" charset="0"/>
              </a:rPr>
              <a:t>са </a:t>
            </a:r>
            <a:r>
              <a:rPr lang="ru-RU" sz="1800" dirty="0">
                <a:latin typeface="Times New Roman" panose="02020603050405020304" pitchFamily="18" charset="0"/>
                <a:cs typeface="Times New Roman" panose="02020603050405020304" pitchFamily="18" charset="0"/>
              </a:rPr>
              <a:t>увеличили данъчния финансов резултат на </a:t>
            </a:r>
            <a:r>
              <a:rPr lang="ru-RU" sz="1800" dirty="0" smtClean="0">
                <a:latin typeface="Times New Roman" panose="02020603050405020304" pitchFamily="18" charset="0"/>
                <a:cs typeface="Times New Roman" panose="02020603050405020304" pitchFamily="18" charset="0"/>
              </a:rPr>
              <a:t>ДЗЛ </a:t>
            </a:r>
            <a:r>
              <a:rPr lang="ru-RU" sz="1800" dirty="0">
                <a:latin typeface="Times New Roman" panose="02020603050405020304" pitchFamily="18" charset="0"/>
                <a:cs typeface="Times New Roman" panose="02020603050405020304" pitchFamily="18" charset="0"/>
              </a:rPr>
              <a:t>за всеки данъчен период;</a:t>
            </a:r>
          </a:p>
          <a:p>
            <a:pPr marL="0" lvl="2" indent="0" algn="just">
              <a:spcBef>
                <a:spcPct val="0"/>
              </a:spcBef>
              <a:buNone/>
            </a:pPr>
            <a:r>
              <a:rPr lang="ru-RU" sz="1800" dirty="0">
                <a:latin typeface="Times New Roman" panose="02020603050405020304" pitchFamily="18" charset="0"/>
                <a:cs typeface="Times New Roman" panose="02020603050405020304" pitchFamily="18" charset="0"/>
              </a:rPr>
              <a:t>3. размера на загубата, определена по реда на </a:t>
            </a:r>
            <a:r>
              <a:rPr lang="ru-RU" sz="1800" dirty="0" smtClean="0">
                <a:latin typeface="Times New Roman" panose="02020603050405020304" pitchFamily="18" charset="0"/>
                <a:cs typeface="Times New Roman" panose="02020603050405020304" pitchFamily="18" charset="0"/>
              </a:rPr>
              <a:t>ЗКПО за </a:t>
            </a:r>
            <a:r>
              <a:rPr lang="ru-RU" sz="1800" dirty="0">
                <a:latin typeface="Times New Roman" panose="02020603050405020304" pitchFamily="18" charset="0"/>
                <a:cs typeface="Times New Roman" panose="02020603050405020304" pitchFamily="18" charset="0"/>
              </a:rPr>
              <a:t>текущата и минали години </a:t>
            </a:r>
            <a:r>
              <a:rPr lang="ru-RU" sz="1800" dirty="0" err="1">
                <a:latin typeface="Times New Roman" panose="02020603050405020304" pitchFamily="18" charset="0"/>
                <a:cs typeface="Times New Roman" panose="02020603050405020304" pitchFamily="18" charset="0"/>
              </a:rPr>
              <a:t>във</a:t>
            </a:r>
            <a:r>
              <a:rPr lang="ru-RU" sz="1800" dirty="0">
                <a:latin typeface="Times New Roman" panose="02020603050405020304" pitchFamily="18" charset="0"/>
                <a:cs typeface="Times New Roman" panose="02020603050405020304" pitchFamily="18" charset="0"/>
              </a:rPr>
              <a:t> връзка с прилагане на </a:t>
            </a:r>
            <a:r>
              <a:rPr lang="ru-RU" sz="1800" dirty="0" smtClean="0">
                <a:latin typeface="Times New Roman" panose="02020603050405020304" pitchFamily="18" charset="0"/>
                <a:cs typeface="Times New Roman" panose="02020603050405020304" pitchFamily="18" charset="0"/>
              </a:rPr>
              <a:t>ограничението за пренасяне на загуби на КЧД;</a:t>
            </a:r>
            <a:endParaRPr lang="ru-RU" sz="1800" dirty="0">
              <a:latin typeface="Times New Roman" panose="02020603050405020304" pitchFamily="18" charset="0"/>
              <a:cs typeface="Times New Roman" panose="02020603050405020304" pitchFamily="18" charset="0"/>
            </a:endParaRPr>
          </a:p>
          <a:p>
            <a:pPr marL="0" lvl="2" indent="0" algn="just">
              <a:spcBef>
                <a:spcPct val="0"/>
              </a:spcBef>
              <a:buNone/>
            </a:pPr>
            <a:r>
              <a:rPr lang="ru-RU" sz="1800" dirty="0">
                <a:latin typeface="Times New Roman" panose="02020603050405020304" pitchFamily="18" charset="0"/>
                <a:cs typeface="Times New Roman" panose="02020603050405020304" pitchFamily="18" charset="0"/>
              </a:rPr>
              <a:t>4. размера на данъчния финансов резултат за съответния данъчен период, определен по реда на </a:t>
            </a:r>
            <a:r>
              <a:rPr lang="ru-RU" sz="1800" dirty="0" smtClean="0">
                <a:latin typeface="Times New Roman" panose="02020603050405020304" pitchFamily="18" charset="0"/>
                <a:cs typeface="Times New Roman" panose="02020603050405020304" pitchFamily="18" charset="0"/>
              </a:rPr>
              <a:t>ЗКПО, </a:t>
            </a:r>
            <a:r>
              <a:rPr lang="ru-RU" sz="1800" dirty="0">
                <a:latin typeface="Times New Roman" panose="02020603050405020304" pitchFamily="18" charset="0"/>
                <a:cs typeface="Times New Roman" panose="02020603050405020304" pitchFamily="18" charset="0"/>
              </a:rPr>
              <a:t>както и на действително платения корпоративен данък върху печалбата от </a:t>
            </a:r>
            <a:r>
              <a:rPr lang="ru-RU" sz="1800" dirty="0" smtClean="0">
                <a:latin typeface="Times New Roman" panose="02020603050405020304" pitchFamily="18" charset="0"/>
                <a:cs typeface="Times New Roman" panose="02020603050405020304" pitchFamily="18" charset="0"/>
              </a:rPr>
              <a:t>КЧД в </a:t>
            </a:r>
            <a:r>
              <a:rPr lang="ru-RU" sz="1800" dirty="0">
                <a:latin typeface="Times New Roman" panose="02020603050405020304" pitchFamily="18" charset="0"/>
                <a:cs typeface="Times New Roman" panose="02020603050405020304" pitchFamily="18" charset="0"/>
              </a:rPr>
              <a:t>държавата, в която чуждестранното образувание е местно лице за данъчни цели или в която е разположено мястото на стопанска дейност;</a:t>
            </a:r>
          </a:p>
          <a:p>
            <a:pPr marL="0" lvl="2" indent="0" algn="just">
              <a:spcBef>
                <a:spcPct val="0"/>
              </a:spcBef>
              <a:buNone/>
            </a:pPr>
            <a:r>
              <a:rPr lang="ru-RU" sz="1800" dirty="0">
                <a:latin typeface="Times New Roman" panose="02020603050405020304" pitchFamily="18" charset="0"/>
                <a:cs typeface="Times New Roman" panose="02020603050405020304" pitchFamily="18" charset="0"/>
              </a:rPr>
              <a:t>5. датата на разпределяне на печалба от </a:t>
            </a:r>
            <a:r>
              <a:rPr lang="ru-RU" sz="1800" dirty="0" smtClean="0">
                <a:latin typeface="Times New Roman" panose="02020603050405020304" pitchFamily="18" charset="0"/>
                <a:cs typeface="Times New Roman" panose="02020603050405020304" pitchFamily="18" charset="0"/>
              </a:rPr>
              <a:t>КЧД, </a:t>
            </a:r>
            <a:r>
              <a:rPr lang="ru-RU" sz="1800" dirty="0">
                <a:latin typeface="Times New Roman" panose="02020603050405020304" pitchFamily="18" charset="0"/>
                <a:cs typeface="Times New Roman" panose="02020603050405020304" pitchFamily="18" charset="0"/>
              </a:rPr>
              <a:t>дата на разпореждане с участие или със стопанска дейност, както и размер на разпределена печалба, съответно размер на прихода от разпореждане;</a:t>
            </a:r>
          </a:p>
          <a:p>
            <a:pPr marL="0" lvl="2" indent="0" algn="just">
              <a:spcBef>
                <a:spcPct val="0"/>
              </a:spcBef>
              <a:buNone/>
            </a:pPr>
            <a:r>
              <a:rPr lang="ru-RU" sz="1800" dirty="0">
                <a:latin typeface="Times New Roman" panose="02020603050405020304" pitchFamily="18" charset="0"/>
                <a:cs typeface="Times New Roman" panose="02020603050405020304" pitchFamily="18" charset="0"/>
              </a:rPr>
              <a:t>6. друга информация, необходима за определяне на данъчния финансов резултат на </a:t>
            </a:r>
            <a:r>
              <a:rPr lang="ru-RU" sz="1800" dirty="0" smtClean="0">
                <a:latin typeface="Times New Roman" panose="02020603050405020304" pitchFamily="18" charset="0"/>
                <a:cs typeface="Times New Roman" panose="02020603050405020304" pitchFamily="18" charset="0"/>
              </a:rPr>
              <a:t>ДЗЛ, </a:t>
            </a:r>
            <a:r>
              <a:rPr lang="ru-RU" sz="1800" dirty="0">
                <a:latin typeface="Times New Roman" panose="02020603050405020304" pitchFamily="18" charset="0"/>
                <a:cs typeface="Times New Roman" panose="02020603050405020304" pitchFamily="18" charset="0"/>
              </a:rPr>
              <a:t>в случаите на </a:t>
            </a:r>
            <a:r>
              <a:rPr lang="ru-RU" sz="1800" dirty="0" smtClean="0">
                <a:latin typeface="Times New Roman" panose="02020603050405020304" pitchFamily="18" charset="0"/>
                <a:cs typeface="Times New Roman" panose="02020603050405020304" pitchFamily="18" charset="0"/>
              </a:rPr>
              <a:t>КЧД.</a:t>
            </a:r>
            <a:endParaRPr lang="ru-RU" sz="1800" dirty="0">
              <a:latin typeface="Times New Roman" panose="02020603050405020304" pitchFamily="18" charset="0"/>
              <a:cs typeface="Times New Roman" panose="02020603050405020304" pitchFamily="18" charset="0"/>
            </a:endParaRPr>
          </a:p>
          <a:p>
            <a:pPr marL="0" lvl="2" indent="0" algn="just">
              <a:spcBef>
                <a:spcPct val="0"/>
              </a:spcBef>
              <a:buNone/>
            </a:pPr>
            <a:endParaRPr lang="ru-RU" sz="1800" dirty="0" smtClean="0">
              <a:latin typeface="Times New Roman" panose="02020603050405020304" pitchFamily="18" charset="0"/>
              <a:cs typeface="Times New Roman" panose="02020603050405020304" pitchFamily="18" charset="0"/>
            </a:endParaRPr>
          </a:p>
          <a:p>
            <a:pPr marL="822960" lvl="5" indent="0" algn="just">
              <a:spcBef>
                <a:spcPct val="0"/>
              </a:spcBef>
              <a:buNone/>
            </a:pPr>
            <a:endParaRPr lang="ru-RU" sz="2000" b="1" dirty="0" smtClean="0">
              <a:latin typeface="Times New Roman" panose="02020603050405020304" pitchFamily="18" charset="0"/>
              <a:cs typeface="Times New Roman" panose="02020603050405020304" pitchFamily="18" charset="0"/>
            </a:endParaRPr>
          </a:p>
          <a:p>
            <a:pPr marL="822960" lvl="5" indent="0" algn="just">
              <a:spcBef>
                <a:spcPct val="0"/>
              </a:spcBef>
              <a:buNone/>
            </a:pPr>
            <a:r>
              <a:rPr lang="ru-RU" sz="2000" b="1" dirty="0" smtClean="0">
                <a:latin typeface="Times New Roman" panose="02020603050405020304" pitchFamily="18" charset="0"/>
                <a:cs typeface="Times New Roman" panose="02020603050405020304" pitchFamily="18" charset="0"/>
              </a:rPr>
              <a:t>ДЗЛ представя </a:t>
            </a:r>
            <a:r>
              <a:rPr lang="ru-RU" sz="2000" b="1" dirty="0">
                <a:latin typeface="Times New Roman" panose="02020603050405020304" pitchFamily="18" charset="0"/>
                <a:cs typeface="Times New Roman" panose="02020603050405020304" pitchFamily="18" charset="0"/>
              </a:rPr>
              <a:t>регистъра </a:t>
            </a:r>
            <a:r>
              <a:rPr lang="ru-RU" sz="2000" b="1" dirty="0" smtClean="0">
                <a:latin typeface="Times New Roman" panose="02020603050405020304" pitchFamily="18" charset="0"/>
                <a:cs typeface="Times New Roman" panose="02020603050405020304" pitchFamily="18" charset="0"/>
              </a:rPr>
              <a:t>при </a:t>
            </a:r>
            <a:r>
              <a:rPr lang="ru-RU" sz="2000" b="1" dirty="0">
                <a:latin typeface="Times New Roman" panose="02020603050405020304" pitchFamily="18" charset="0"/>
                <a:cs typeface="Times New Roman" panose="02020603050405020304" pitchFamily="18" charset="0"/>
              </a:rPr>
              <a:t>поискване от органите по </a:t>
            </a:r>
            <a:r>
              <a:rPr lang="ru-RU" sz="2000" b="1" dirty="0" smtClean="0">
                <a:latin typeface="Times New Roman" panose="02020603050405020304" pitchFamily="18" charset="0"/>
                <a:cs typeface="Times New Roman" panose="02020603050405020304" pitchFamily="18" charset="0"/>
              </a:rPr>
              <a:t>приходите</a:t>
            </a:r>
            <a:r>
              <a:rPr lang="ru-RU" dirty="0" smtClean="0">
                <a:latin typeface="Times New Roman" panose="02020603050405020304" pitchFamily="18" charset="0"/>
                <a:cs typeface="Times New Roman" panose="02020603050405020304" pitchFamily="18" charset="0"/>
              </a:rPr>
              <a:t>.</a:t>
            </a:r>
            <a:endParaRPr lang="ru-RU" dirty="0">
              <a:latin typeface="Times New Roman" panose="02020603050405020304" pitchFamily="18" charset="0"/>
              <a:cs typeface="Times New Roman" panose="02020603050405020304" pitchFamily="18" charset="0"/>
            </a:endParaRPr>
          </a:p>
          <a:p>
            <a:pPr marL="342900" lvl="2" indent="-342900" algn="just">
              <a:spcBef>
                <a:spcPct val="0"/>
              </a:spcBef>
            </a:pPr>
            <a:endParaRPr lang="bg-BG" sz="1800" dirty="0" smtClean="0">
              <a:latin typeface="Times New Roman" panose="02020603050405020304" pitchFamily="18" charset="0"/>
              <a:cs typeface="Times New Roman" panose="02020603050405020304" pitchFamily="18" charset="0"/>
            </a:endParaRPr>
          </a:p>
          <a:p>
            <a:pPr marL="0" lvl="2" indent="0" algn="just">
              <a:spcBef>
                <a:spcPct val="0"/>
              </a:spcBef>
              <a:buNone/>
            </a:pPr>
            <a:endParaRPr lang="bg-BG" sz="1800" dirty="0">
              <a:latin typeface="Times New Roman" panose="02020603050405020304" pitchFamily="18" charset="0"/>
              <a:cs typeface="Times New Roman" panose="02020603050405020304" pitchFamily="18" charset="0"/>
            </a:endParaRPr>
          </a:p>
          <a:p>
            <a:pPr marL="0" lvl="2" indent="0" algn="just">
              <a:spcBef>
                <a:spcPct val="0"/>
              </a:spcBef>
              <a:buNone/>
            </a:pPr>
            <a:endParaRPr lang="bg-BG" sz="1800" dirty="0" smtClean="0">
              <a:latin typeface="Times New Roman" panose="02020603050405020304" pitchFamily="18" charset="0"/>
              <a:cs typeface="Times New Roman" panose="02020603050405020304" pitchFamily="18" charset="0"/>
            </a:endParaRPr>
          </a:p>
          <a:p>
            <a:pPr marL="0" lvl="2" indent="0" algn="just">
              <a:spcBef>
                <a:spcPct val="0"/>
              </a:spcBef>
              <a:buNone/>
            </a:pPr>
            <a:endParaRPr lang="bg-BG" sz="1800" dirty="0">
              <a:latin typeface="Times New Roman" panose="02020603050405020304" pitchFamily="18" charset="0"/>
              <a:cs typeface="Times New Roman" panose="02020603050405020304" pitchFamily="18" charset="0"/>
            </a:endParaRPr>
          </a:p>
          <a:p>
            <a:pPr marL="0" lvl="2" indent="0" algn="just">
              <a:spcBef>
                <a:spcPct val="0"/>
              </a:spcBef>
              <a:buNone/>
            </a:pPr>
            <a:endParaRPr lang="bg-BG" sz="1800" dirty="0" smtClean="0">
              <a:latin typeface="Times New Roman" panose="02020603050405020304" pitchFamily="18" charset="0"/>
              <a:cs typeface="Times New Roman" panose="02020603050405020304" pitchFamily="18" charset="0"/>
            </a:endParaRPr>
          </a:p>
          <a:p>
            <a:pPr marL="0" lvl="2" indent="0" algn="just">
              <a:spcBef>
                <a:spcPct val="0"/>
              </a:spcBef>
              <a:buNone/>
            </a:pPr>
            <a:endParaRPr lang="bg-BG" sz="1800" dirty="0">
              <a:latin typeface="Times New Roman" panose="02020603050405020304" pitchFamily="18" charset="0"/>
              <a:cs typeface="Times New Roman" panose="02020603050405020304" pitchFamily="18" charset="0"/>
            </a:endParaRPr>
          </a:p>
          <a:p>
            <a:pPr marL="0" lvl="2" indent="0" algn="just">
              <a:spcBef>
                <a:spcPct val="0"/>
              </a:spcBef>
              <a:buNone/>
            </a:pPr>
            <a:endParaRPr lang="bg-BG" sz="1800" dirty="0" smtClean="0">
              <a:latin typeface="Times New Roman" panose="02020603050405020304" pitchFamily="18" charset="0"/>
              <a:cs typeface="Times New Roman" panose="02020603050405020304" pitchFamily="18" charset="0"/>
            </a:endParaRPr>
          </a:p>
          <a:p>
            <a:pPr lvl="2"/>
            <a:endParaRPr lang="bg-BG" sz="2000" dirty="0"/>
          </a:p>
        </p:txBody>
      </p:sp>
      <p:sp>
        <p:nvSpPr>
          <p:cNvPr id="4" name="Slide Number Placeholder 3"/>
          <p:cNvSpPr>
            <a:spLocks noGrp="1"/>
          </p:cNvSpPr>
          <p:nvPr>
            <p:ph type="sldNum" sz="quarter" idx="12"/>
          </p:nvPr>
        </p:nvSpPr>
        <p:spPr/>
        <p:txBody>
          <a:bodyPr/>
          <a:lstStyle/>
          <a:p>
            <a:fld id="{50B5C888-3C0A-457F-AA9B-D82A6007E643}" type="slidenum">
              <a:rPr lang="bg-BG" smtClean="0"/>
              <a:pPr/>
              <a:t>24</a:t>
            </a:fld>
            <a:endParaRPr lang="bg-BG"/>
          </a:p>
        </p:txBody>
      </p:sp>
      <p:sp>
        <p:nvSpPr>
          <p:cNvPr id="5" name="Title 4"/>
          <p:cNvSpPr>
            <a:spLocks noGrp="1"/>
          </p:cNvSpPr>
          <p:nvPr>
            <p:ph type="title"/>
          </p:nvPr>
        </p:nvSpPr>
        <p:spPr>
          <a:xfrm>
            <a:off x="597725" y="142504"/>
            <a:ext cx="10972800" cy="973777"/>
          </a:xfrm>
        </p:spPr>
        <p:txBody>
          <a:bodyPr>
            <a:normAutofit fontScale="90000"/>
          </a:bodyPr>
          <a:lstStyle/>
          <a:p>
            <a:r>
              <a:rPr lang="ru-RU" sz="3200" b="1" kern="0" dirty="0">
                <a:solidFill>
                  <a:prstClr val="black"/>
                </a:solidFill>
                <a:latin typeface="Times New Roman" panose="02020603050405020304" pitchFamily="18" charset="0"/>
                <a:cs typeface="Times New Roman" panose="02020603050405020304" pitchFamily="18" charset="0"/>
              </a:rPr>
              <a:t>Директива 2016/1164 - </a:t>
            </a:r>
            <a:r>
              <a:rPr lang="bg-BG" sz="3200" b="1" kern="0" dirty="0">
                <a:solidFill>
                  <a:prstClr val="black"/>
                </a:solidFill>
                <a:latin typeface="Times New Roman" panose="02020603050405020304" pitchFamily="18" charset="0"/>
                <a:cs typeface="Times New Roman" panose="02020603050405020304" pitchFamily="18" charset="0"/>
              </a:rPr>
              <a:t>Правило за контролираните чуждестранни дружества</a:t>
            </a:r>
            <a:r>
              <a:rPr lang="en-US" sz="3200" b="1" kern="0" dirty="0">
                <a:solidFill>
                  <a:prstClr val="black"/>
                </a:solidFill>
                <a:latin typeface="Times New Roman" panose="02020603050405020304" pitchFamily="18" charset="0"/>
                <a:cs typeface="Times New Roman" panose="02020603050405020304" pitchFamily="18" charset="0"/>
              </a:rPr>
              <a:t> (CFC</a:t>
            </a:r>
            <a:r>
              <a:rPr lang="bg-BG" sz="3200" b="1" kern="0" dirty="0">
                <a:solidFill>
                  <a:prstClr val="black"/>
                </a:solidFill>
                <a:latin typeface="Times New Roman" panose="02020603050405020304" pitchFamily="18" charset="0"/>
                <a:cs typeface="Times New Roman" panose="02020603050405020304" pitchFamily="18" charset="0"/>
              </a:rPr>
              <a:t> </a:t>
            </a:r>
            <a:r>
              <a:rPr lang="en-US" sz="3200" b="1" kern="0" dirty="0">
                <a:solidFill>
                  <a:prstClr val="black"/>
                </a:solidFill>
                <a:latin typeface="Times New Roman" panose="02020603050405020304" pitchFamily="18" charset="0"/>
                <a:cs typeface="Times New Roman" panose="02020603050405020304" pitchFamily="18" charset="0"/>
              </a:rPr>
              <a:t>rule</a:t>
            </a:r>
            <a:r>
              <a:rPr lang="bg-BG" sz="3200" b="1" kern="0" dirty="0">
                <a:solidFill>
                  <a:prstClr val="black"/>
                </a:solidFill>
                <a:latin typeface="Times New Roman" panose="02020603050405020304" pitchFamily="18" charset="0"/>
                <a:cs typeface="Times New Roman" panose="02020603050405020304" pitchFamily="18" charset="0"/>
              </a:rPr>
              <a:t>)</a:t>
            </a:r>
            <a:endParaRPr lang="en-US" dirty="0"/>
          </a:p>
        </p:txBody>
      </p:sp>
      <p:pic>
        <p:nvPicPr>
          <p:cNvPr id="12290"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623129" y="801772"/>
            <a:ext cx="2030681" cy="15281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90995" y="5634842"/>
            <a:ext cx="985652" cy="9856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2317071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p:cNvSpPr>
            <a:spLocks noGrp="1"/>
          </p:cNvSpPr>
          <p:nvPr>
            <p:ph type="title"/>
          </p:nvPr>
        </p:nvSpPr>
        <p:spPr>
          <a:xfrm>
            <a:off x="1965039" y="388274"/>
            <a:ext cx="8919149" cy="1325563"/>
          </a:xfrm>
        </p:spPr>
        <p:txBody>
          <a:bodyPr>
            <a:normAutofit fontScale="90000"/>
          </a:bodyPr>
          <a:lstStyle/>
          <a:p>
            <a:pPr algn="ctr"/>
            <a:r>
              <a:rPr lang="bg-BG" sz="2800" b="1" dirty="0">
                <a:solidFill>
                  <a:schemeClr val="tx1"/>
                </a:solidFill>
                <a:latin typeface="Times New Roman" panose="02020603050405020304" pitchFamily="18" charset="0"/>
                <a:cs typeface="Times New Roman" panose="02020603050405020304" pitchFamily="18" charset="0"/>
              </a:rPr>
              <a:t>Промяна в реда за деклариране и внасяне на дължимите данъци за последния данъчен период </a:t>
            </a:r>
            <a:br>
              <a:rPr lang="bg-BG" sz="2800" b="1" dirty="0">
                <a:solidFill>
                  <a:schemeClr val="tx1"/>
                </a:solidFill>
                <a:latin typeface="Times New Roman" panose="02020603050405020304" pitchFamily="18" charset="0"/>
                <a:cs typeface="Times New Roman" panose="02020603050405020304" pitchFamily="18" charset="0"/>
              </a:rPr>
            </a:br>
            <a:endParaRPr lang="bg-BG" sz="2800" b="1" dirty="0">
              <a:solidFill>
                <a:schemeClr val="tx1"/>
              </a:solidFill>
              <a:latin typeface="Times New Roman" panose="02020603050405020304" pitchFamily="18" charset="0"/>
              <a:cs typeface="Times New Roman" panose="02020603050405020304" pitchFamily="18" charset="0"/>
            </a:endParaRPr>
          </a:p>
        </p:txBody>
      </p:sp>
      <p:sp>
        <p:nvSpPr>
          <p:cNvPr id="3" name="Контейнер за съдържание 2"/>
          <p:cNvSpPr>
            <a:spLocks noGrp="1"/>
          </p:cNvSpPr>
          <p:nvPr>
            <p:ph idx="1"/>
          </p:nvPr>
        </p:nvSpPr>
        <p:spPr>
          <a:xfrm>
            <a:off x="1755648" y="1710381"/>
            <a:ext cx="10222992" cy="4351338"/>
          </a:xfrm>
        </p:spPr>
        <p:txBody>
          <a:bodyPr>
            <a:normAutofit lnSpcReduction="10000"/>
          </a:bodyPr>
          <a:lstStyle/>
          <a:p>
            <a:pPr marL="342900" lvl="2" indent="-342900" algn="just">
              <a:spcBef>
                <a:spcPts val="1000"/>
              </a:spcBef>
              <a:buFont typeface="Wingdings" panose="05000000000000000000" pitchFamily="2" charset="2"/>
              <a:buChar char="ü"/>
            </a:pPr>
            <a:r>
              <a:rPr lang="ru-RU" sz="2400" dirty="0">
                <a:latin typeface="Times New Roman" panose="02020603050405020304" pitchFamily="18" charset="0"/>
                <a:cs typeface="Times New Roman" panose="02020603050405020304" pitchFamily="18" charset="0"/>
              </a:rPr>
              <a:t>Отпада задължението за подаване на данъчна декларация към датата на прекратяване за случаите на ликвидация и несъстоятелност; </a:t>
            </a:r>
            <a:endParaRPr lang="ru-RU" sz="2400" dirty="0" smtClean="0">
              <a:latin typeface="Times New Roman" panose="02020603050405020304" pitchFamily="18" charset="0"/>
              <a:cs typeface="Times New Roman" panose="02020603050405020304" pitchFamily="18" charset="0"/>
            </a:endParaRPr>
          </a:p>
          <a:p>
            <a:pPr marL="342900" lvl="2" indent="-342900" algn="just">
              <a:spcBef>
                <a:spcPts val="1000"/>
              </a:spcBef>
              <a:buFont typeface="Wingdings" panose="05000000000000000000" pitchFamily="2" charset="2"/>
              <a:buChar char="ü"/>
            </a:pPr>
            <a:r>
              <a:rPr lang="bg-BG" sz="2400" dirty="0" smtClean="0">
                <a:latin typeface="Times New Roman" panose="02020603050405020304" pitchFamily="18" charset="0"/>
                <a:cs typeface="Times New Roman" panose="02020603050405020304" pitchFamily="18" charset="0"/>
              </a:rPr>
              <a:t>Последният </a:t>
            </a:r>
            <a:r>
              <a:rPr lang="bg-BG" sz="2400" dirty="0">
                <a:latin typeface="Times New Roman" panose="02020603050405020304" pitchFamily="18" charset="0"/>
                <a:cs typeface="Times New Roman" panose="02020603050405020304" pitchFamily="18" charset="0"/>
              </a:rPr>
              <a:t>данъчен период е от 1 януари до датата на заличаване</a:t>
            </a:r>
            <a:r>
              <a:rPr lang="bg-BG" sz="2400" dirty="0" smtClean="0">
                <a:latin typeface="Times New Roman" panose="02020603050405020304" pitchFamily="18" charset="0"/>
                <a:cs typeface="Times New Roman" panose="02020603050405020304" pitchFamily="18" charset="0"/>
              </a:rPr>
              <a:t>;</a:t>
            </a:r>
            <a:endParaRPr lang="bg-BG" sz="2400" dirty="0">
              <a:latin typeface="Times New Roman" panose="02020603050405020304" pitchFamily="18" charset="0"/>
              <a:cs typeface="Times New Roman" panose="02020603050405020304" pitchFamily="18" charset="0"/>
            </a:endParaRPr>
          </a:p>
          <a:p>
            <a:pPr marL="358775" lvl="2" indent="-358775" algn="just">
              <a:spcBef>
                <a:spcPts val="1000"/>
              </a:spcBef>
              <a:buFont typeface="Wingdings" panose="05000000000000000000" pitchFamily="2" charset="2"/>
              <a:buChar char="ü"/>
            </a:pPr>
            <a:r>
              <a:rPr lang="bg-BG" sz="2400" dirty="0" smtClean="0">
                <a:latin typeface="Times New Roman" panose="02020603050405020304" pitchFamily="18" charset="0"/>
                <a:cs typeface="Times New Roman" panose="02020603050405020304" pitchFamily="18" charset="0"/>
              </a:rPr>
              <a:t>Срокът </a:t>
            </a:r>
            <a:r>
              <a:rPr lang="bg-BG" sz="2400" dirty="0">
                <a:latin typeface="Times New Roman" panose="02020603050405020304" pitchFamily="18" charset="0"/>
                <a:cs typeface="Times New Roman" panose="02020603050405020304" pitchFamily="18" charset="0"/>
              </a:rPr>
              <a:t>за подаване на последната данъчна </a:t>
            </a:r>
            <a:r>
              <a:rPr lang="bg-BG" sz="2400" dirty="0" smtClean="0">
                <a:latin typeface="Times New Roman" panose="02020603050405020304" pitchFamily="18" charset="0"/>
                <a:cs typeface="Times New Roman" panose="02020603050405020304" pitchFamily="18" charset="0"/>
              </a:rPr>
              <a:t>декларация</a:t>
            </a:r>
            <a:r>
              <a:rPr lang="en-US" sz="2400" dirty="0" smtClean="0">
                <a:latin typeface="Times New Roman" panose="02020603050405020304" pitchFamily="18" charset="0"/>
                <a:cs typeface="Times New Roman" panose="02020603050405020304" pitchFamily="18" charset="0"/>
              </a:rPr>
              <a:t> e</a:t>
            </a:r>
            <a:r>
              <a:rPr lang="bg-BG" sz="2400" dirty="0" smtClean="0">
                <a:latin typeface="Times New Roman" panose="02020603050405020304" pitchFamily="18" charset="0"/>
                <a:cs typeface="Times New Roman" panose="02020603050405020304" pitchFamily="18" charset="0"/>
              </a:rPr>
              <a:t> </a:t>
            </a:r>
            <a:r>
              <a:rPr lang="bg-BG" sz="2400" b="1" dirty="0">
                <a:latin typeface="Times New Roman" panose="02020603050405020304" pitchFamily="18" charset="0"/>
                <a:cs typeface="Times New Roman" panose="02020603050405020304" pitchFamily="18" charset="0"/>
              </a:rPr>
              <a:t>30 дни от датата на </a:t>
            </a:r>
            <a:r>
              <a:rPr lang="bg-BG" sz="2400" b="1" dirty="0" smtClean="0">
                <a:latin typeface="Times New Roman" panose="02020603050405020304" pitchFamily="18" charset="0"/>
                <a:cs typeface="Times New Roman" panose="02020603050405020304" pitchFamily="18" charset="0"/>
              </a:rPr>
              <a:t>заличаване</a:t>
            </a:r>
            <a:r>
              <a:rPr lang="bg-BG" sz="2400" b="1" dirty="0">
                <a:latin typeface="Times New Roman" panose="02020603050405020304" pitchFamily="18" charset="0"/>
                <a:cs typeface="Times New Roman" panose="02020603050405020304" pitchFamily="18" charset="0"/>
              </a:rPr>
              <a:t>;</a:t>
            </a:r>
            <a:endParaRPr lang="bg-BG" sz="3200" b="1" dirty="0" smtClean="0">
              <a:latin typeface="Times New Roman" panose="02020603050405020304" pitchFamily="18" charset="0"/>
              <a:cs typeface="Times New Roman" panose="02020603050405020304" pitchFamily="18" charset="0"/>
            </a:endParaRPr>
          </a:p>
          <a:p>
            <a:pPr marL="342900" lvl="2" indent="-342900">
              <a:spcBef>
                <a:spcPts val="1000"/>
              </a:spcBef>
              <a:buFont typeface="Wingdings" panose="05000000000000000000" pitchFamily="2" charset="2"/>
              <a:buChar char="ü"/>
            </a:pPr>
            <a:r>
              <a:rPr lang="bg-BG" sz="2400" dirty="0">
                <a:latin typeface="Times New Roman" pitchFamily="18" charset="0"/>
                <a:cs typeface="Times New Roman" pitchFamily="18" charset="0"/>
              </a:rPr>
              <a:t>Внасянето на данъците е в срока на декларирането</a:t>
            </a:r>
            <a:r>
              <a:rPr lang="bg-BG" sz="3200" dirty="0">
                <a:latin typeface="Times New Roman" panose="02020603050405020304" pitchFamily="18" charset="0"/>
                <a:cs typeface="Times New Roman" panose="02020603050405020304" pitchFamily="18" charset="0"/>
              </a:rPr>
              <a:t>.</a:t>
            </a:r>
            <a:endParaRPr lang="en-US" sz="3200" dirty="0" smtClean="0">
              <a:latin typeface="Times New Roman" panose="02020603050405020304" pitchFamily="18" charset="0"/>
              <a:cs typeface="Times New Roman" panose="02020603050405020304" pitchFamily="18" charset="0"/>
            </a:endParaRPr>
          </a:p>
          <a:p>
            <a:pPr marL="342900" lvl="2" indent="-342900" algn="just">
              <a:spcBef>
                <a:spcPts val="1000"/>
              </a:spcBef>
              <a:buFont typeface="Wingdings" panose="05000000000000000000" pitchFamily="2" charset="2"/>
              <a:buChar char="ü"/>
            </a:pPr>
            <a:r>
              <a:rPr lang="ru-RU" sz="2400" dirty="0">
                <a:latin typeface="Times New Roman" panose="02020603050405020304" pitchFamily="18" charset="0"/>
                <a:cs typeface="Times New Roman" panose="02020603050405020304" pitchFamily="18" charset="0"/>
              </a:rPr>
              <a:t>Не се </a:t>
            </a:r>
            <a:r>
              <a:rPr lang="ru-RU" sz="2400" dirty="0" err="1">
                <a:latin typeface="Times New Roman" panose="02020603050405020304" pitchFamily="18" charset="0"/>
                <a:cs typeface="Times New Roman" panose="02020603050405020304" pitchFamily="18" charset="0"/>
              </a:rPr>
              <a:t>подава</a:t>
            </a:r>
            <a:r>
              <a:rPr lang="ru-RU" sz="2400" dirty="0">
                <a:latin typeface="Times New Roman" panose="02020603050405020304" pitchFamily="18" charset="0"/>
                <a:cs typeface="Times New Roman" panose="02020603050405020304" pitchFamily="18" charset="0"/>
              </a:rPr>
              <a:t> ГОД за </a:t>
            </a:r>
            <a:r>
              <a:rPr lang="ru-RU" sz="2400" dirty="0" err="1">
                <a:latin typeface="Times New Roman" panose="02020603050405020304" pitchFamily="18" charset="0"/>
                <a:cs typeface="Times New Roman" panose="02020603050405020304" pitchFamily="18" charset="0"/>
              </a:rPr>
              <a:t>последния</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данъчен</a:t>
            </a:r>
            <a:r>
              <a:rPr lang="ru-RU" sz="2400" dirty="0">
                <a:latin typeface="Times New Roman" panose="02020603050405020304" pitchFamily="18" charset="0"/>
                <a:cs typeface="Times New Roman" panose="02020603050405020304" pitchFamily="18" charset="0"/>
              </a:rPr>
              <a:t> период. ГОД се </a:t>
            </a:r>
            <a:r>
              <a:rPr lang="ru-RU" sz="2400" dirty="0" err="1">
                <a:latin typeface="Times New Roman" panose="02020603050405020304" pitchFamily="18" charset="0"/>
                <a:cs typeface="Times New Roman" panose="02020603050405020304" pitchFamily="18" charset="0"/>
              </a:rPr>
              <a:t>подава</a:t>
            </a:r>
            <a:r>
              <a:rPr lang="ru-RU" sz="2400" dirty="0">
                <a:latin typeface="Times New Roman" panose="02020603050405020304" pitchFamily="18" charset="0"/>
                <a:cs typeface="Times New Roman" panose="02020603050405020304" pitchFamily="18" charset="0"/>
              </a:rPr>
              <a:t> само </a:t>
            </a:r>
            <a:r>
              <a:rPr lang="ru-RU" sz="2400" dirty="0" err="1">
                <a:latin typeface="Times New Roman" panose="02020603050405020304" pitchFamily="18" charset="0"/>
                <a:cs typeface="Times New Roman" panose="02020603050405020304" pitchFamily="18" charset="0"/>
              </a:rPr>
              <a:t>заедно</a:t>
            </a:r>
            <a:r>
              <a:rPr lang="ru-RU" sz="2400" dirty="0">
                <a:latin typeface="Times New Roman" panose="02020603050405020304" pitchFamily="18" charset="0"/>
                <a:cs typeface="Times New Roman" panose="02020603050405020304" pitchFamily="18" charset="0"/>
              </a:rPr>
              <a:t> с ГДД</a:t>
            </a:r>
            <a:r>
              <a:rPr lang="ru-RU" sz="2400" dirty="0" smtClean="0">
                <a:latin typeface="Times New Roman" panose="02020603050405020304" pitchFamily="18" charset="0"/>
                <a:cs typeface="Times New Roman" panose="02020603050405020304" pitchFamily="18" charset="0"/>
              </a:rPr>
              <a:t>.</a:t>
            </a:r>
          </a:p>
          <a:p>
            <a:pPr marL="342900" lvl="2" indent="-342900" algn="just">
              <a:spcBef>
                <a:spcPts val="1000"/>
              </a:spcBef>
              <a:buFont typeface="Wingdings" panose="05000000000000000000" pitchFamily="2" charset="2"/>
              <a:buChar char="ü"/>
            </a:pPr>
            <a:r>
              <a:rPr lang="ru-RU" sz="2400" b="1" dirty="0" err="1" smtClean="0">
                <a:latin typeface="Times New Roman" panose="02020603050405020304" pitchFamily="18" charset="0"/>
                <a:cs typeface="Times New Roman" panose="02020603050405020304" pitchFamily="18" charset="0"/>
              </a:rPr>
              <a:t>Преходен</a:t>
            </a:r>
            <a:r>
              <a:rPr lang="ru-RU" sz="2400" b="1" dirty="0" smtClean="0">
                <a:latin typeface="Times New Roman" panose="02020603050405020304" pitchFamily="18" charset="0"/>
                <a:cs typeface="Times New Roman" panose="02020603050405020304" pitchFamily="18" charset="0"/>
              </a:rPr>
              <a:t> </a:t>
            </a:r>
            <a:r>
              <a:rPr lang="ru-RU" sz="2400" b="1" dirty="0">
                <a:latin typeface="Times New Roman" panose="02020603050405020304" pitchFamily="18" charset="0"/>
                <a:cs typeface="Times New Roman" panose="02020603050405020304" pitchFamily="18" charset="0"/>
              </a:rPr>
              <a:t>режим </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прилага</a:t>
            </a:r>
            <a:r>
              <a:rPr lang="ru-RU" sz="2400" dirty="0">
                <a:latin typeface="Times New Roman" panose="02020603050405020304" pitchFamily="18" charset="0"/>
                <a:cs typeface="Times New Roman" panose="02020603050405020304" pitchFamily="18" charset="0"/>
              </a:rPr>
              <a:t> се </a:t>
            </a:r>
            <a:r>
              <a:rPr lang="ru-RU" sz="2400" dirty="0" err="1">
                <a:latin typeface="Times New Roman" panose="02020603050405020304" pitchFamily="18" charset="0"/>
                <a:cs typeface="Times New Roman" panose="02020603050405020304" pitchFamily="18" charset="0"/>
              </a:rPr>
              <a:t>новият</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ред</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ако</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сроковете</a:t>
            </a:r>
            <a:r>
              <a:rPr lang="ru-RU" sz="2400" dirty="0">
                <a:latin typeface="Times New Roman" panose="02020603050405020304" pitchFamily="18" charset="0"/>
                <a:cs typeface="Times New Roman" panose="02020603050405020304" pitchFamily="18" charset="0"/>
              </a:rPr>
              <a:t> по </a:t>
            </a:r>
            <a:r>
              <a:rPr lang="ru-RU" sz="2400" dirty="0" err="1">
                <a:latin typeface="Times New Roman" panose="02020603050405020304" pitchFamily="18" charset="0"/>
                <a:cs typeface="Times New Roman" panose="02020603050405020304" pitchFamily="18" charset="0"/>
              </a:rPr>
              <a:t>отменените</a:t>
            </a:r>
            <a:r>
              <a:rPr lang="ru-RU" sz="2400" dirty="0">
                <a:latin typeface="Times New Roman" panose="02020603050405020304" pitchFamily="18" charset="0"/>
                <a:cs typeface="Times New Roman" panose="02020603050405020304" pitchFamily="18" charset="0"/>
              </a:rPr>
              <a:t> и </a:t>
            </a:r>
            <a:r>
              <a:rPr lang="ru-RU" sz="2400" dirty="0" err="1">
                <a:latin typeface="Times New Roman" panose="02020603050405020304" pitchFamily="18" charset="0"/>
                <a:cs typeface="Times New Roman" panose="02020603050405020304" pitchFamily="18" charset="0"/>
              </a:rPr>
              <a:t>променените</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разпоредби</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изтичат</a:t>
            </a:r>
            <a:r>
              <a:rPr lang="ru-RU" sz="2400" dirty="0">
                <a:latin typeface="Times New Roman" panose="02020603050405020304" pitchFamily="18" charset="0"/>
                <a:cs typeface="Times New Roman" panose="02020603050405020304" pitchFamily="18" charset="0"/>
              </a:rPr>
              <a:t> след 31.12.2018 г.</a:t>
            </a:r>
          </a:p>
          <a:p>
            <a:pPr marL="342900" lvl="2" indent="-342900" algn="just">
              <a:spcBef>
                <a:spcPts val="1000"/>
              </a:spcBef>
              <a:buFont typeface="Wingdings" panose="05000000000000000000" pitchFamily="2" charset="2"/>
              <a:buChar char="ü"/>
            </a:pPr>
            <a:endParaRPr lang="ru-RU" sz="2400" dirty="0">
              <a:latin typeface="Times New Roman" panose="02020603050405020304" pitchFamily="18" charset="0"/>
              <a:cs typeface="Times New Roman" panose="02020603050405020304" pitchFamily="18" charset="0"/>
            </a:endParaRPr>
          </a:p>
          <a:p>
            <a:pPr marL="228600" lvl="2">
              <a:spcBef>
                <a:spcPts val="1000"/>
              </a:spcBef>
            </a:pPr>
            <a:endParaRPr lang="en-US" sz="2800" b="1" dirty="0" smtClean="0">
              <a:latin typeface="Times New Roman" panose="02020603050405020304" pitchFamily="18" charset="0"/>
              <a:cs typeface="Times New Roman" panose="02020603050405020304" pitchFamily="18" charset="0"/>
            </a:endParaRPr>
          </a:p>
          <a:p>
            <a:pPr marL="228600" lvl="2">
              <a:spcBef>
                <a:spcPts val="1000"/>
              </a:spcBef>
            </a:pPr>
            <a:endParaRPr lang="bg-BG" sz="2800" dirty="0" smtClean="0">
              <a:latin typeface="Times New Roman" panose="02020603050405020304" pitchFamily="18" charset="0"/>
              <a:cs typeface="Times New Roman" panose="02020603050405020304" pitchFamily="18" charset="0"/>
            </a:endParaRPr>
          </a:p>
          <a:p>
            <a:endParaRPr lang="bg-BG" sz="3200" dirty="0"/>
          </a:p>
        </p:txBody>
      </p:sp>
      <p:sp>
        <p:nvSpPr>
          <p:cNvPr id="4" name="Контейнер за номер на слайда 3"/>
          <p:cNvSpPr>
            <a:spLocks noGrp="1"/>
          </p:cNvSpPr>
          <p:nvPr>
            <p:ph type="sldNum" sz="quarter" idx="12"/>
          </p:nvPr>
        </p:nvSpPr>
        <p:spPr/>
        <p:txBody>
          <a:bodyPr/>
          <a:lstStyle/>
          <a:p>
            <a:fld id="{50B5C888-3C0A-457F-AA9B-D82A6007E643}" type="slidenum">
              <a:rPr lang="bg-BG" smtClean="0"/>
              <a:pPr/>
              <a:t>25</a:t>
            </a:fld>
            <a:endParaRPr lang="bg-BG"/>
          </a:p>
        </p:txBody>
      </p:sp>
      <p:pic>
        <p:nvPicPr>
          <p:cNvPr id="5"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7813" y="1732531"/>
            <a:ext cx="1727835" cy="1010784"/>
          </a:xfrm>
          <a:prstGeom prst="rect">
            <a:avLst/>
          </a:prstGeom>
          <a:ln>
            <a:noFill/>
          </a:ln>
          <a:effectLst>
            <a:softEdge rad="112500"/>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76980" y="158145"/>
            <a:ext cx="1720113" cy="15743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1801589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0080" y="237805"/>
            <a:ext cx="10887339" cy="1033212"/>
          </a:xfrm>
        </p:spPr>
        <p:txBody>
          <a:bodyPr>
            <a:normAutofit/>
          </a:bodyPr>
          <a:lstStyle/>
          <a:p>
            <a:r>
              <a:rPr lang="ru-RU" altLang="bg-BG" sz="2800" b="1" dirty="0">
                <a:solidFill>
                  <a:schemeClr val="tx1"/>
                </a:solidFill>
                <a:latin typeface="Times New Roman" panose="02020603050405020304" pitchFamily="18" charset="0"/>
                <a:cs typeface="Times New Roman" panose="02020603050405020304" pitchFamily="18" charset="0"/>
              </a:rPr>
              <a:t>Особености, свързани с подаването на ГДД</a:t>
            </a:r>
            <a:r>
              <a:rPr lang="en-US" altLang="bg-BG" sz="2800" b="1" dirty="0">
                <a:solidFill>
                  <a:schemeClr val="tx1"/>
                </a:solidFill>
                <a:latin typeface="Times New Roman" panose="02020603050405020304" pitchFamily="18" charset="0"/>
                <a:cs typeface="Times New Roman" panose="02020603050405020304" pitchFamily="18" charset="0"/>
              </a:rPr>
              <a:t> </a:t>
            </a:r>
            <a:r>
              <a:rPr lang="bg-BG" altLang="bg-BG" sz="2800" b="1" dirty="0">
                <a:solidFill>
                  <a:schemeClr val="tx1"/>
                </a:solidFill>
                <a:latin typeface="Times New Roman" panose="02020603050405020304" pitchFamily="18" charset="0"/>
                <a:cs typeface="Times New Roman" panose="02020603050405020304" pitchFamily="18" charset="0"/>
              </a:rPr>
              <a:t>по </a:t>
            </a:r>
            <a:r>
              <a:rPr lang="bg-BG" altLang="bg-BG" sz="2800" b="1" dirty="0" smtClean="0">
                <a:solidFill>
                  <a:schemeClr val="tx1"/>
                </a:solidFill>
                <a:latin typeface="Times New Roman" panose="02020603050405020304" pitchFamily="18" charset="0"/>
                <a:cs typeface="Times New Roman" panose="02020603050405020304" pitchFamily="18" charset="0"/>
              </a:rPr>
              <a:t>ЗКПО в случаите на заличаване</a:t>
            </a:r>
            <a:endParaRPr lang="bg-BG" sz="2800"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76072" y="1519084"/>
            <a:ext cx="11210544" cy="4657879"/>
          </a:xfrm>
        </p:spPr>
        <p:txBody>
          <a:bodyPr>
            <a:noAutofit/>
          </a:bodyPr>
          <a:lstStyle/>
          <a:p>
            <a:pPr marL="0" indent="0" algn="just">
              <a:lnSpc>
                <a:spcPct val="120000"/>
              </a:lnSpc>
              <a:buNone/>
            </a:pPr>
            <a:r>
              <a:rPr lang="bg-BG" sz="2000" dirty="0">
                <a:latin typeface="Times New Roman" panose="02020603050405020304" pitchFamily="18" charset="0"/>
                <a:cs typeface="Times New Roman" panose="02020603050405020304" pitchFamily="18" charset="0"/>
              </a:rPr>
              <a:t>Когато датата на заличаването/прекратяването е преди изтичането на срока за подаване на ГДД за предходната година и същата не е подадена, тя се подава в срока по чл. 162, ал. 5 от  ЗКПО.</a:t>
            </a:r>
          </a:p>
          <a:p>
            <a:pPr>
              <a:lnSpc>
                <a:spcPct val="120000"/>
              </a:lnSpc>
              <a:buNone/>
            </a:pPr>
            <a:r>
              <a:rPr lang="bg-BG" sz="2000" b="1" dirty="0" smtClean="0">
                <a:solidFill>
                  <a:srgbClr val="00B050"/>
                </a:solidFill>
                <a:latin typeface="Times New Roman" panose="02020603050405020304" pitchFamily="18" charset="0"/>
                <a:cs typeface="Times New Roman" panose="02020603050405020304" pitchFamily="18" charset="0"/>
              </a:rPr>
              <a:t> </a:t>
            </a:r>
            <a:r>
              <a:rPr lang="bg-BG" sz="2000" b="1" u="sng" dirty="0" smtClean="0">
                <a:solidFill>
                  <a:srgbClr val="FF0000"/>
                </a:solidFill>
                <a:latin typeface="Times New Roman" panose="02020603050405020304" pitchFamily="18" charset="0"/>
                <a:cs typeface="Times New Roman" panose="02020603050405020304" pitchFamily="18" charset="0"/>
              </a:rPr>
              <a:t>Пример:</a:t>
            </a:r>
            <a:r>
              <a:rPr lang="bg-BG" sz="2000" b="1" dirty="0" smtClean="0">
                <a:solidFill>
                  <a:srgbClr val="FF0000"/>
                </a:solidFill>
                <a:latin typeface="Times New Roman" panose="02020603050405020304" pitchFamily="18" charset="0"/>
                <a:cs typeface="Times New Roman" panose="02020603050405020304" pitchFamily="18" charset="0"/>
              </a:rPr>
              <a:t> </a:t>
            </a:r>
            <a:r>
              <a:rPr lang="bg-BG" sz="2000" dirty="0" smtClean="0">
                <a:solidFill>
                  <a:srgbClr val="FF0000"/>
                </a:solidFill>
                <a:latin typeface="Times New Roman" panose="02020603050405020304" pitchFamily="18" charset="0"/>
                <a:cs typeface="Times New Roman" panose="02020603050405020304" pitchFamily="18" charset="0"/>
              </a:rPr>
              <a:t>дата на заличаване: 26.02.2019 г.</a:t>
            </a:r>
          </a:p>
          <a:p>
            <a:pPr>
              <a:lnSpc>
                <a:spcPct val="120000"/>
              </a:lnSpc>
              <a:buNone/>
            </a:pPr>
            <a:r>
              <a:rPr lang="bg-BG" sz="2000" dirty="0" smtClean="0">
                <a:solidFill>
                  <a:srgbClr val="FF0000"/>
                </a:solidFill>
                <a:latin typeface="Times New Roman" panose="02020603050405020304" pitchFamily="18" charset="0"/>
                <a:cs typeface="Times New Roman" panose="02020603050405020304" pitchFamily="18" charset="0"/>
              </a:rPr>
              <a:t>                ДД за последния данъчен период: до 26.03.2019 г.</a:t>
            </a:r>
            <a:endParaRPr lang="bg-BG" sz="2000" dirty="0">
              <a:solidFill>
                <a:srgbClr val="FF0000"/>
              </a:solidFill>
              <a:latin typeface="Times New Roman" panose="02020603050405020304" pitchFamily="18" charset="0"/>
              <a:cs typeface="Times New Roman" panose="02020603050405020304" pitchFamily="18" charset="0"/>
            </a:endParaRPr>
          </a:p>
          <a:p>
            <a:pPr>
              <a:lnSpc>
                <a:spcPct val="120000"/>
              </a:lnSpc>
              <a:buNone/>
            </a:pPr>
            <a:r>
              <a:rPr lang="bg-BG" sz="2000" dirty="0" smtClean="0">
                <a:solidFill>
                  <a:srgbClr val="FF0000"/>
                </a:solidFill>
                <a:latin typeface="Times New Roman" panose="02020603050405020304" pitchFamily="18" charset="0"/>
                <a:cs typeface="Times New Roman" panose="02020603050405020304" pitchFamily="18" charset="0"/>
              </a:rPr>
              <a:t>                ГДД за 2018 г: до 26.03.2019 г.</a:t>
            </a:r>
          </a:p>
          <a:p>
            <a:pPr>
              <a:lnSpc>
                <a:spcPct val="120000"/>
              </a:lnSpc>
              <a:buNone/>
            </a:pPr>
            <a:endParaRPr lang="bg-BG" sz="2000" dirty="0" smtClean="0">
              <a:solidFill>
                <a:srgbClr val="FF0000"/>
              </a:solidFill>
              <a:latin typeface="Times New Roman" panose="02020603050405020304" pitchFamily="18" charset="0"/>
              <a:cs typeface="Times New Roman" panose="02020603050405020304" pitchFamily="18" charset="0"/>
            </a:endParaRPr>
          </a:p>
          <a:p>
            <a:pPr>
              <a:lnSpc>
                <a:spcPct val="120000"/>
              </a:lnSpc>
              <a:buNone/>
            </a:pPr>
            <a:r>
              <a:rPr lang="bg-BG" sz="2000" b="1" u="sng" dirty="0" smtClean="0">
                <a:solidFill>
                  <a:srgbClr val="FF0000"/>
                </a:solidFill>
                <a:latin typeface="Times New Roman" panose="02020603050405020304" pitchFamily="18" charset="0"/>
                <a:cs typeface="Times New Roman" panose="02020603050405020304" pitchFamily="18" charset="0"/>
              </a:rPr>
              <a:t>Пример:</a:t>
            </a:r>
            <a:r>
              <a:rPr lang="bg-BG" sz="2000" b="1" dirty="0" smtClean="0">
                <a:solidFill>
                  <a:srgbClr val="FF0000"/>
                </a:solidFill>
                <a:latin typeface="Times New Roman" panose="02020603050405020304" pitchFamily="18" charset="0"/>
                <a:cs typeface="Times New Roman" panose="02020603050405020304" pitchFamily="18" charset="0"/>
              </a:rPr>
              <a:t> </a:t>
            </a:r>
            <a:r>
              <a:rPr lang="bg-BG" sz="2000" dirty="0" smtClean="0">
                <a:solidFill>
                  <a:srgbClr val="FF0000"/>
                </a:solidFill>
                <a:latin typeface="Times New Roman" panose="02020603050405020304" pitchFamily="18" charset="0"/>
                <a:cs typeface="Times New Roman" panose="02020603050405020304" pitchFamily="18" charset="0"/>
              </a:rPr>
              <a:t>дата на заличаване: 10.03.2019 г.</a:t>
            </a:r>
          </a:p>
          <a:p>
            <a:pPr marL="173038" indent="-173038">
              <a:lnSpc>
                <a:spcPct val="120000"/>
              </a:lnSpc>
              <a:buNone/>
            </a:pPr>
            <a:r>
              <a:rPr lang="bg-BG" sz="2000" dirty="0" smtClean="0">
                <a:solidFill>
                  <a:srgbClr val="FF0000"/>
                </a:solidFill>
                <a:latin typeface="Times New Roman" panose="02020603050405020304" pitchFamily="18" charset="0"/>
                <a:cs typeface="Times New Roman" panose="02020603050405020304" pitchFamily="18" charset="0"/>
              </a:rPr>
              <a:t>               ДД за последния данъчен период: до 10.04.2019 г.</a:t>
            </a:r>
          </a:p>
          <a:p>
            <a:pPr>
              <a:lnSpc>
                <a:spcPct val="120000"/>
              </a:lnSpc>
              <a:buNone/>
            </a:pPr>
            <a:r>
              <a:rPr lang="bg-BG" sz="2000" dirty="0" smtClean="0">
                <a:solidFill>
                  <a:srgbClr val="FF0000"/>
                </a:solidFill>
                <a:latin typeface="Times New Roman" panose="02020603050405020304" pitchFamily="18" charset="0"/>
                <a:cs typeface="Times New Roman" panose="02020603050405020304" pitchFamily="18" charset="0"/>
              </a:rPr>
              <a:t>               ГДД за 2018 г: до 31.03.2019 г.</a:t>
            </a:r>
          </a:p>
          <a:p>
            <a:endParaRPr lang="bg-BG" sz="2000"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50B5C888-3C0A-457F-AA9B-D82A6007E643}" type="slidenum">
              <a:rPr lang="bg-BG" smtClean="0"/>
              <a:pPr/>
              <a:t>26</a:t>
            </a:fld>
            <a:endParaRPr lang="bg-BG"/>
          </a:p>
        </p:txBody>
      </p:sp>
    </p:spTree>
    <p:extLst>
      <p:ext uri="{BB962C8B-B14F-4D97-AF65-F5344CB8AC3E}">
        <p14:creationId xmlns:p14="http://schemas.microsoft.com/office/powerpoint/2010/main" xmlns="" val="1233076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6593" y="249378"/>
            <a:ext cx="7199454" cy="1325563"/>
          </a:xfrm>
        </p:spPr>
        <p:txBody>
          <a:bodyPr>
            <a:normAutofit fontScale="90000"/>
          </a:bodyPr>
          <a:lstStyle/>
          <a:p>
            <a:pPr algn="ctr"/>
            <a:r>
              <a:rPr lang="bg-BG" sz="2800" b="1" dirty="0">
                <a:solidFill>
                  <a:schemeClr val="tx1"/>
                </a:solidFill>
                <a:latin typeface="Times New Roman" panose="02020603050405020304" pitchFamily="18" charset="0"/>
                <a:cs typeface="Times New Roman" panose="02020603050405020304" pitchFamily="18" charset="0"/>
              </a:rPr>
              <a:t>Промяна в реда за деклариране и внасяне на дължимите данъци за последния данъчен период</a:t>
            </a:r>
          </a:p>
        </p:txBody>
      </p:sp>
      <p:sp>
        <p:nvSpPr>
          <p:cNvPr id="7" name="Текстов контейнер 6"/>
          <p:cNvSpPr>
            <a:spLocks noGrp="1"/>
          </p:cNvSpPr>
          <p:nvPr>
            <p:ph type="body" idx="1"/>
          </p:nvPr>
        </p:nvSpPr>
        <p:spPr>
          <a:xfrm>
            <a:off x="1117580" y="1588567"/>
            <a:ext cx="5157787" cy="575900"/>
          </a:xfrm>
        </p:spPr>
        <p:txBody>
          <a:bodyPr/>
          <a:lstStyle/>
          <a:p>
            <a:r>
              <a:rPr lang="bg-BG" u="sng" dirty="0" smtClean="0">
                <a:solidFill>
                  <a:srgbClr val="00B050"/>
                </a:solidFill>
              </a:rPr>
              <a:t>Действащ до 31.12.2018 г. режим</a:t>
            </a:r>
            <a:endParaRPr lang="bg-BG" u="sng" dirty="0">
              <a:solidFill>
                <a:srgbClr val="00B050"/>
              </a:solidFill>
            </a:endParaRPr>
          </a:p>
        </p:txBody>
      </p:sp>
      <p:sp>
        <p:nvSpPr>
          <p:cNvPr id="6" name="Контейнер за съдържание 5"/>
          <p:cNvSpPr>
            <a:spLocks noGrp="1"/>
          </p:cNvSpPr>
          <p:nvPr>
            <p:ph sz="half" idx="2"/>
          </p:nvPr>
        </p:nvSpPr>
        <p:spPr>
          <a:xfrm>
            <a:off x="874512" y="2176040"/>
            <a:ext cx="4854955" cy="3677956"/>
          </a:xfrm>
        </p:spPr>
        <p:txBody>
          <a:bodyPr>
            <a:normAutofit/>
          </a:bodyPr>
          <a:lstStyle/>
          <a:p>
            <a:pPr marL="173038" indent="0">
              <a:buNone/>
            </a:pPr>
            <a:r>
              <a:rPr lang="bg-BG" sz="2000" b="1" i="1" dirty="0" smtClean="0">
                <a:solidFill>
                  <a:srgbClr val="00B050"/>
                </a:solidFill>
                <a:latin typeface="Times New Roman" panose="02020603050405020304" pitchFamily="18" charset="0"/>
                <a:cs typeface="Times New Roman" panose="02020603050405020304" pitchFamily="18" charset="0"/>
              </a:rPr>
              <a:t>Няма предвиден ред за деклариране и внасяне на:</a:t>
            </a:r>
          </a:p>
          <a:p>
            <a:pPr marL="531813" indent="-358775">
              <a:buFont typeface="Wingdings" pitchFamily="2" charset="2"/>
              <a:buChar char="ü"/>
            </a:pPr>
            <a:r>
              <a:rPr lang="bg-BG" sz="2200" dirty="0">
                <a:latin typeface="Times New Roman" pitchFamily="18" charset="0"/>
                <a:cs typeface="Times New Roman" pitchFamily="18" charset="0"/>
              </a:rPr>
              <a:t>данък при източника; </a:t>
            </a:r>
          </a:p>
          <a:p>
            <a:pPr marL="531813" indent="-358775" algn="just">
              <a:buFont typeface="Wingdings" pitchFamily="2" charset="2"/>
              <a:buChar char="ü"/>
            </a:pPr>
            <a:r>
              <a:rPr lang="bg-BG" sz="2200" dirty="0">
                <a:latin typeface="Times New Roman" pitchFamily="18" charset="0"/>
                <a:cs typeface="Times New Roman" pitchFamily="18" charset="0"/>
              </a:rPr>
              <a:t> алтернативните данъци;</a:t>
            </a:r>
          </a:p>
          <a:p>
            <a:pPr marL="531813" indent="-358775" algn="just">
              <a:buFont typeface="Wingdings" pitchFamily="2" charset="2"/>
              <a:buChar char="ü"/>
            </a:pPr>
            <a:r>
              <a:rPr lang="bg-BG" sz="2200" dirty="0">
                <a:latin typeface="Times New Roman" pitchFamily="18" charset="0"/>
                <a:cs typeface="Times New Roman" pitchFamily="18" charset="0"/>
              </a:rPr>
              <a:t> данъците върху </a:t>
            </a:r>
            <a:r>
              <a:rPr lang="bg-BG" sz="2200" dirty="0" smtClean="0">
                <a:latin typeface="Times New Roman" panose="02020603050405020304" pitchFamily="18" charset="0"/>
                <a:cs typeface="Times New Roman" panose="02020603050405020304" pitchFamily="18" charset="0"/>
              </a:rPr>
              <a:t>разходите. </a:t>
            </a:r>
            <a:endParaRPr lang="bg-BG" sz="2200" dirty="0" smtClean="0"/>
          </a:p>
        </p:txBody>
      </p:sp>
      <p:sp>
        <p:nvSpPr>
          <p:cNvPr id="8" name="Текстов контейнер 7"/>
          <p:cNvSpPr>
            <a:spLocks noGrp="1"/>
          </p:cNvSpPr>
          <p:nvPr>
            <p:ph type="body" sz="quarter" idx="3"/>
          </p:nvPr>
        </p:nvSpPr>
        <p:spPr>
          <a:xfrm>
            <a:off x="6299521" y="1611715"/>
            <a:ext cx="5183188" cy="575900"/>
          </a:xfrm>
        </p:spPr>
        <p:txBody>
          <a:bodyPr/>
          <a:lstStyle/>
          <a:p>
            <a:r>
              <a:rPr lang="bg-BG" u="sng" dirty="0" smtClean="0">
                <a:solidFill>
                  <a:srgbClr val="00B050"/>
                </a:solidFill>
              </a:rPr>
              <a:t>Нов режим от 01.01.2019 г.</a:t>
            </a:r>
            <a:endParaRPr lang="bg-BG" u="sng" dirty="0">
              <a:solidFill>
                <a:srgbClr val="00B050"/>
              </a:solidFill>
            </a:endParaRPr>
          </a:p>
        </p:txBody>
      </p:sp>
      <p:sp>
        <p:nvSpPr>
          <p:cNvPr id="9" name="Контейнер за съдържание 8"/>
          <p:cNvSpPr>
            <a:spLocks noGrp="1"/>
          </p:cNvSpPr>
          <p:nvPr>
            <p:ph sz="quarter" idx="4"/>
          </p:nvPr>
        </p:nvSpPr>
        <p:spPr>
          <a:xfrm>
            <a:off x="6299521" y="2319881"/>
            <a:ext cx="5183188" cy="3684588"/>
          </a:xfrm>
        </p:spPr>
        <p:txBody>
          <a:bodyPr>
            <a:normAutofit/>
          </a:bodyPr>
          <a:lstStyle/>
          <a:p>
            <a:pPr marL="342900" lvl="2" indent="-342900" algn="just">
              <a:lnSpc>
                <a:spcPct val="110000"/>
              </a:lnSpc>
              <a:buFont typeface="Wingdings" pitchFamily="2" charset="2"/>
              <a:buChar char="ü"/>
            </a:pPr>
            <a:r>
              <a:rPr lang="bg-BG" sz="2200" b="1" dirty="0" smtClean="0">
                <a:latin typeface="Times New Roman" panose="02020603050405020304" pitchFamily="18" charset="0"/>
                <a:cs typeface="Times New Roman" panose="02020603050405020304" pitchFamily="18" charset="0"/>
              </a:rPr>
              <a:t>До 30 дни от датата на заличаване </a:t>
            </a:r>
            <a:r>
              <a:rPr lang="bg-BG" sz="2200" dirty="0" smtClean="0">
                <a:latin typeface="Times New Roman" panose="02020603050405020304" pitchFamily="18" charset="0"/>
                <a:cs typeface="Times New Roman" panose="02020603050405020304" pitchFamily="18" charset="0"/>
              </a:rPr>
              <a:t>се подават декларациите за данък при източника и алтернативните данъци; </a:t>
            </a:r>
            <a:endParaRPr lang="en-US" sz="2200" dirty="0" smtClean="0">
              <a:latin typeface="Times New Roman" panose="02020603050405020304" pitchFamily="18" charset="0"/>
              <a:cs typeface="Times New Roman" panose="02020603050405020304" pitchFamily="18" charset="0"/>
            </a:endParaRPr>
          </a:p>
          <a:p>
            <a:pPr marL="342900" lvl="2" indent="-342900" algn="just">
              <a:lnSpc>
                <a:spcPct val="110000"/>
              </a:lnSpc>
              <a:buFont typeface="Wingdings" pitchFamily="2" charset="2"/>
              <a:buChar char="ü"/>
            </a:pPr>
            <a:r>
              <a:rPr lang="bg-BG" sz="2200" dirty="0" smtClean="0">
                <a:latin typeface="Times New Roman" panose="02020603050405020304" pitchFamily="18" charset="0"/>
                <a:cs typeface="Times New Roman" panose="02020603050405020304" pitchFamily="18" charset="0"/>
              </a:rPr>
              <a:t>Внасянето на данъците –  в срока на деклариране;</a:t>
            </a:r>
            <a:endParaRPr lang="en-US" sz="2200" dirty="0" smtClean="0">
              <a:latin typeface="Times New Roman" panose="02020603050405020304" pitchFamily="18" charset="0"/>
              <a:cs typeface="Times New Roman" panose="02020603050405020304" pitchFamily="18" charset="0"/>
            </a:endParaRPr>
          </a:p>
          <a:p>
            <a:pPr marL="342900" lvl="2" indent="-342900" algn="just">
              <a:lnSpc>
                <a:spcPct val="110000"/>
              </a:lnSpc>
              <a:buFont typeface="Wingdings" pitchFamily="2" charset="2"/>
              <a:buChar char="ü"/>
            </a:pPr>
            <a:r>
              <a:rPr lang="bg-BG" sz="2200" dirty="0" smtClean="0">
                <a:latin typeface="Times New Roman" panose="02020603050405020304" pitchFamily="18" charset="0"/>
                <a:cs typeface="Times New Roman" panose="02020603050405020304" pitchFamily="18" charset="0"/>
              </a:rPr>
              <a:t>Предвиден е ред и за данъците върху разходите.</a:t>
            </a:r>
          </a:p>
          <a:p>
            <a:endParaRPr lang="bg-BG" dirty="0"/>
          </a:p>
        </p:txBody>
      </p:sp>
      <p:sp>
        <p:nvSpPr>
          <p:cNvPr id="4" name="Slide Number Placeholder 3"/>
          <p:cNvSpPr>
            <a:spLocks noGrp="1"/>
          </p:cNvSpPr>
          <p:nvPr>
            <p:ph type="sldNum" sz="quarter" idx="12"/>
          </p:nvPr>
        </p:nvSpPr>
        <p:spPr/>
        <p:txBody>
          <a:bodyPr/>
          <a:lstStyle/>
          <a:p>
            <a:fld id="{50B5C888-3C0A-457F-AA9B-D82A6007E643}" type="slidenum">
              <a:rPr lang="bg-BG" smtClean="0"/>
              <a:pPr/>
              <a:t>27</a:t>
            </a:fld>
            <a:endParaRPr lang="bg-BG"/>
          </a:p>
        </p:txBody>
      </p:sp>
    </p:spTree>
    <p:extLst>
      <p:ext uri="{BB962C8B-B14F-4D97-AF65-F5344CB8AC3E}">
        <p14:creationId xmlns:p14="http://schemas.microsoft.com/office/powerpoint/2010/main" xmlns="" val="26078600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6544" y="457722"/>
            <a:ext cx="10515600" cy="1325563"/>
          </a:xfrm>
        </p:spPr>
        <p:txBody>
          <a:bodyPr>
            <a:normAutofit/>
          </a:bodyPr>
          <a:lstStyle/>
          <a:p>
            <a:pPr algn="ctr"/>
            <a:r>
              <a:rPr lang="bg-BG" sz="2800" b="1" dirty="0">
                <a:solidFill>
                  <a:schemeClr val="tx1"/>
                </a:solidFill>
                <a:latin typeface="Times New Roman" panose="02020603050405020304" pitchFamily="18" charset="0"/>
                <a:cs typeface="Times New Roman" panose="02020603050405020304" pitchFamily="18" charset="0"/>
              </a:rPr>
              <a:t>Промяна в реда за деклариране и внасяне </a:t>
            </a:r>
            <a:r>
              <a:rPr lang="bg-BG" sz="2800" b="1" dirty="0" smtClean="0">
                <a:solidFill>
                  <a:schemeClr val="tx1"/>
                </a:solidFill>
                <a:latin typeface="Times New Roman" panose="02020603050405020304" pitchFamily="18" charset="0"/>
                <a:cs typeface="Times New Roman" panose="02020603050405020304" pitchFamily="18" charset="0"/>
              </a:rPr>
              <a:t>на</a:t>
            </a:r>
            <a:br>
              <a:rPr lang="bg-BG" sz="2800" b="1" dirty="0" smtClean="0">
                <a:solidFill>
                  <a:schemeClr val="tx1"/>
                </a:solidFill>
                <a:latin typeface="Times New Roman" panose="02020603050405020304" pitchFamily="18" charset="0"/>
                <a:cs typeface="Times New Roman" panose="02020603050405020304" pitchFamily="18" charset="0"/>
              </a:rPr>
            </a:br>
            <a:r>
              <a:rPr lang="bg-BG" sz="2800" b="1" dirty="0" smtClean="0">
                <a:solidFill>
                  <a:schemeClr val="tx1"/>
                </a:solidFill>
                <a:latin typeface="Times New Roman" panose="02020603050405020304" pitchFamily="18" charset="0"/>
                <a:cs typeface="Times New Roman" panose="02020603050405020304" pitchFamily="18" charset="0"/>
              </a:rPr>
              <a:t> </a:t>
            </a:r>
            <a:r>
              <a:rPr lang="bg-BG" sz="2800" b="1" dirty="0">
                <a:solidFill>
                  <a:schemeClr val="tx1"/>
                </a:solidFill>
                <a:latin typeface="Times New Roman" panose="02020603050405020304" pitchFamily="18" charset="0"/>
                <a:cs typeface="Times New Roman" panose="02020603050405020304" pitchFamily="18" charset="0"/>
              </a:rPr>
              <a:t>дължимите данъци за последния данъчен период </a:t>
            </a:r>
            <a:r>
              <a:rPr lang="bg-BG" sz="2400" b="1" dirty="0">
                <a:solidFill>
                  <a:schemeClr val="tx1"/>
                </a:solidFill>
                <a:latin typeface="Times New Roman" panose="02020603050405020304" pitchFamily="18" charset="0"/>
                <a:cs typeface="Times New Roman" panose="02020603050405020304" pitchFamily="18" charset="0"/>
              </a:rPr>
              <a:t/>
            </a:r>
            <a:br>
              <a:rPr lang="bg-BG" sz="2400" b="1" dirty="0">
                <a:solidFill>
                  <a:schemeClr val="tx1"/>
                </a:solidFill>
                <a:latin typeface="Times New Roman" panose="02020603050405020304" pitchFamily="18" charset="0"/>
                <a:cs typeface="Times New Roman" panose="02020603050405020304" pitchFamily="18" charset="0"/>
              </a:rPr>
            </a:br>
            <a:endParaRPr lang="bg-BG" sz="2400" dirty="0">
              <a:solidFill>
                <a:schemeClr val="tx1"/>
              </a:solidFill>
            </a:endParaRPr>
          </a:p>
        </p:txBody>
      </p:sp>
      <p:sp>
        <p:nvSpPr>
          <p:cNvPr id="3" name="Content Placeholder 2"/>
          <p:cNvSpPr>
            <a:spLocks noGrp="1"/>
          </p:cNvSpPr>
          <p:nvPr>
            <p:ph idx="1"/>
          </p:nvPr>
        </p:nvSpPr>
        <p:spPr>
          <a:xfrm>
            <a:off x="1453897" y="1709879"/>
            <a:ext cx="9454896" cy="4351338"/>
          </a:xfrm>
        </p:spPr>
        <p:txBody>
          <a:bodyPr>
            <a:normAutofit/>
          </a:bodyPr>
          <a:lstStyle/>
          <a:p>
            <a:pPr algn="just"/>
            <a:r>
              <a:rPr lang="bg-BG" b="1" dirty="0" smtClean="0">
                <a:latin typeface="Times New Roman" panose="02020603050405020304" pitchFamily="18" charset="0"/>
                <a:cs typeface="Times New Roman" panose="02020603050405020304" pitchFamily="18" charset="0"/>
              </a:rPr>
              <a:t>Представляващият </a:t>
            </a:r>
            <a:r>
              <a:rPr lang="bg-BG" b="1" dirty="0">
                <a:latin typeface="Times New Roman" panose="02020603050405020304" pitchFamily="18" charset="0"/>
                <a:cs typeface="Times New Roman" panose="02020603050405020304" pitchFamily="18" charset="0"/>
              </a:rPr>
              <a:t>през последния данъчен период </a:t>
            </a:r>
            <a:r>
              <a:rPr lang="bg-BG" dirty="0">
                <a:latin typeface="Times New Roman" panose="02020603050405020304" pitchFamily="18" charset="0"/>
                <a:cs typeface="Times New Roman" panose="02020603050405020304" pitchFamily="18" charset="0"/>
              </a:rPr>
              <a:t>– ликвидатор, синдик, представляващият място на стопанска дейност, </a:t>
            </a:r>
            <a:r>
              <a:rPr lang="bg-BG" dirty="0" err="1">
                <a:latin typeface="Times New Roman" panose="02020603050405020304" pitchFamily="18" charset="0"/>
                <a:cs typeface="Times New Roman" panose="02020603050405020304" pitchFamily="18" charset="0"/>
              </a:rPr>
              <a:t>неперсонифицирано</a:t>
            </a:r>
            <a:r>
              <a:rPr lang="bg-BG" dirty="0">
                <a:latin typeface="Times New Roman" panose="02020603050405020304" pitchFamily="18" charset="0"/>
                <a:cs typeface="Times New Roman" panose="02020603050405020304" pitchFamily="18" charset="0"/>
              </a:rPr>
              <a:t> дружество или осигурителна каса </a:t>
            </a:r>
            <a:r>
              <a:rPr lang="bg-BG" b="1" dirty="0">
                <a:latin typeface="Times New Roman" panose="02020603050405020304" pitchFamily="18" charset="0"/>
                <a:cs typeface="Times New Roman" panose="02020603050405020304" pitchFamily="18" charset="0"/>
              </a:rPr>
              <a:t>следва</a:t>
            </a:r>
            <a:r>
              <a:rPr lang="bg-BG" dirty="0">
                <a:latin typeface="Times New Roman" panose="02020603050405020304" pitchFamily="18" charset="0"/>
                <a:cs typeface="Times New Roman" panose="02020603050405020304" pitchFamily="18" charset="0"/>
              </a:rPr>
              <a:t> </a:t>
            </a:r>
            <a:r>
              <a:rPr lang="bg-BG" b="1" dirty="0" smtClean="0">
                <a:latin typeface="Times New Roman" panose="02020603050405020304" pitchFamily="18" charset="0"/>
                <a:cs typeface="Times New Roman" panose="02020603050405020304" pitchFamily="18" charset="0"/>
              </a:rPr>
              <a:t>да декларира </a:t>
            </a:r>
            <a:r>
              <a:rPr lang="bg-BG" b="1" dirty="0">
                <a:latin typeface="Times New Roman" panose="02020603050405020304" pitchFamily="18" charset="0"/>
                <a:cs typeface="Times New Roman" panose="02020603050405020304" pitchFamily="18" charset="0"/>
              </a:rPr>
              <a:t>и </a:t>
            </a:r>
            <a:r>
              <a:rPr lang="bg-BG" b="1" dirty="0" smtClean="0">
                <a:latin typeface="Times New Roman" panose="02020603050405020304" pitchFamily="18" charset="0"/>
                <a:cs typeface="Times New Roman" panose="02020603050405020304" pitchFamily="18" charset="0"/>
              </a:rPr>
              <a:t>внесе удържания от имуществото </a:t>
            </a:r>
            <a:r>
              <a:rPr lang="bg-BG" dirty="0" smtClean="0">
                <a:latin typeface="Times New Roman" panose="02020603050405020304" pitchFamily="18" charset="0"/>
                <a:cs typeface="Times New Roman" panose="02020603050405020304" pitchFamily="18" charset="0"/>
              </a:rPr>
              <a:t>на данъчно задълженото лице, </a:t>
            </a:r>
            <a:r>
              <a:rPr lang="bg-BG" b="1" dirty="0" smtClean="0">
                <a:latin typeface="Times New Roman" panose="02020603050405020304" pitchFamily="18" charset="0"/>
                <a:cs typeface="Times New Roman" panose="02020603050405020304" pitchFamily="18" charset="0"/>
              </a:rPr>
              <a:t>дължим данък </a:t>
            </a:r>
            <a:r>
              <a:rPr lang="bg-BG" dirty="0" smtClean="0">
                <a:latin typeface="Times New Roman" panose="02020603050405020304" pitchFamily="18" charset="0"/>
                <a:cs typeface="Times New Roman" panose="02020603050405020304" pitchFamily="18" charset="0"/>
              </a:rPr>
              <a:t>за </a:t>
            </a:r>
            <a:r>
              <a:rPr lang="bg-BG" dirty="0">
                <a:latin typeface="Times New Roman" panose="02020603050405020304" pitchFamily="18" charset="0"/>
                <a:cs typeface="Times New Roman" panose="02020603050405020304" pitchFamily="18" charset="0"/>
              </a:rPr>
              <a:t>този  период.</a:t>
            </a:r>
          </a:p>
          <a:p>
            <a:pPr algn="just">
              <a:lnSpc>
                <a:spcPct val="110000"/>
              </a:lnSpc>
            </a:pPr>
            <a:r>
              <a:rPr lang="ru-RU" dirty="0">
                <a:latin typeface="Times New Roman" panose="02020603050405020304" pitchFamily="18" charset="0"/>
                <a:cs typeface="Times New Roman" panose="02020603050405020304" pitchFamily="18" charset="0"/>
              </a:rPr>
              <a:t>Декларациите за </a:t>
            </a:r>
            <a:r>
              <a:rPr lang="ru-RU" dirty="0" err="1">
                <a:latin typeface="Times New Roman" panose="02020603050405020304" pitchFamily="18" charset="0"/>
                <a:cs typeface="Times New Roman" panose="02020603050405020304" pitchFamily="18" charset="0"/>
              </a:rPr>
              <a:t>последния</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данъчен</a:t>
            </a:r>
            <a:r>
              <a:rPr lang="ru-RU" dirty="0">
                <a:latin typeface="Times New Roman" panose="02020603050405020304" pitchFamily="18" charset="0"/>
                <a:cs typeface="Times New Roman" panose="02020603050405020304" pitchFamily="18" charset="0"/>
              </a:rPr>
              <a:t> период се </a:t>
            </a:r>
            <a:r>
              <a:rPr lang="ru-RU" dirty="0" err="1">
                <a:latin typeface="Times New Roman" panose="02020603050405020304" pitchFamily="18" charset="0"/>
                <a:cs typeface="Times New Roman" panose="02020603050405020304" pitchFamily="18" charset="0"/>
              </a:rPr>
              <a:t>подават</a:t>
            </a:r>
            <a:r>
              <a:rPr lang="ru-RU" dirty="0">
                <a:latin typeface="Times New Roman" panose="02020603050405020304" pitchFamily="18" charset="0"/>
                <a:cs typeface="Times New Roman" panose="02020603050405020304" pitchFamily="18" charset="0"/>
              </a:rPr>
              <a:t> с </a:t>
            </a:r>
            <a:r>
              <a:rPr lang="ru-RU" dirty="0" err="1">
                <a:latin typeface="Times New Roman" panose="02020603050405020304" pitchFamily="18" charset="0"/>
                <a:cs typeface="Times New Roman" panose="02020603050405020304" pitchFamily="18" charset="0"/>
              </a:rPr>
              <a:t>електронен</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подпис</a:t>
            </a:r>
            <a:r>
              <a:rPr lang="ru-RU" dirty="0">
                <a:latin typeface="Times New Roman" panose="02020603050405020304" pitchFamily="18" charset="0"/>
                <a:cs typeface="Times New Roman" panose="02020603050405020304" pitchFamily="18" charset="0"/>
              </a:rPr>
              <a:t> на </a:t>
            </a:r>
            <a:r>
              <a:rPr lang="ru-RU" b="1" dirty="0">
                <a:latin typeface="Times New Roman" panose="02020603050405020304" pitchFamily="18" charset="0"/>
                <a:cs typeface="Times New Roman" panose="02020603050405020304" pitchFamily="18" charset="0"/>
              </a:rPr>
              <a:t>e-</a:t>
            </a:r>
            <a:r>
              <a:rPr lang="ru-RU" b="1" dirty="0" err="1">
                <a:latin typeface="Times New Roman" panose="02020603050405020304" pitchFamily="18" charset="0"/>
                <a:cs typeface="Times New Roman" panose="02020603050405020304" pitchFamily="18" charset="0"/>
              </a:rPr>
              <a:t>mail</a:t>
            </a:r>
            <a:r>
              <a:rPr lang="ru-RU" b="1" dirty="0">
                <a:latin typeface="Times New Roman" panose="02020603050405020304" pitchFamily="18" charset="0"/>
                <a:cs typeface="Times New Roman" panose="02020603050405020304" pitchFamily="18" charset="0"/>
              </a:rPr>
              <a:t> адрес </a:t>
            </a:r>
            <a:r>
              <a:rPr lang="ru-RU" dirty="0">
                <a:latin typeface="Times New Roman" panose="02020603050405020304" pitchFamily="18" charset="0"/>
                <a:cs typeface="Times New Roman" panose="02020603050405020304" pitchFamily="18" charset="0"/>
              </a:rPr>
              <a:t>на НАП, а не чрез </a:t>
            </a:r>
            <a:r>
              <a:rPr lang="ru-RU" dirty="0" err="1">
                <a:latin typeface="Times New Roman" panose="02020603050405020304" pitchFamily="18" charset="0"/>
                <a:cs typeface="Times New Roman" panose="02020603050405020304" pitchFamily="18" charset="0"/>
              </a:rPr>
              <a:t>електронната</a:t>
            </a:r>
            <a:r>
              <a:rPr lang="ru-RU" dirty="0">
                <a:latin typeface="Times New Roman" panose="02020603050405020304" pitchFamily="18" charset="0"/>
                <a:cs typeface="Times New Roman" panose="02020603050405020304" pitchFamily="18" charset="0"/>
              </a:rPr>
              <a:t> услуга. </a:t>
            </a:r>
          </a:p>
          <a:p>
            <a:endParaRPr lang="bg-BG" sz="3600" dirty="0"/>
          </a:p>
        </p:txBody>
      </p:sp>
      <p:sp>
        <p:nvSpPr>
          <p:cNvPr id="4" name="Slide Number Placeholder 3"/>
          <p:cNvSpPr>
            <a:spLocks noGrp="1"/>
          </p:cNvSpPr>
          <p:nvPr>
            <p:ph type="sldNum" sz="quarter" idx="12"/>
          </p:nvPr>
        </p:nvSpPr>
        <p:spPr/>
        <p:txBody>
          <a:bodyPr/>
          <a:lstStyle/>
          <a:p>
            <a:fld id="{50B5C888-3C0A-457F-AA9B-D82A6007E643}" type="slidenum">
              <a:rPr lang="bg-BG" smtClean="0"/>
              <a:pPr/>
              <a:t>28</a:t>
            </a:fld>
            <a:endParaRPr lang="bg-BG"/>
          </a:p>
        </p:txBody>
      </p:sp>
      <p:pic>
        <p:nvPicPr>
          <p:cNvPr id="5" name="Picture 5"/>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05034" y="2878105"/>
            <a:ext cx="1721747" cy="1044146"/>
          </a:xfrm>
          <a:prstGeom prst="rect">
            <a:avLst/>
          </a:prstGeom>
          <a:ln>
            <a:noFill/>
          </a:ln>
          <a:effectLst>
            <a:softEdge rad="112500"/>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8471243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p:cNvSpPr>
            <a:spLocks noGrp="1"/>
          </p:cNvSpPr>
          <p:nvPr>
            <p:ph type="title"/>
          </p:nvPr>
        </p:nvSpPr>
        <p:spPr>
          <a:xfrm>
            <a:off x="1292988" y="405114"/>
            <a:ext cx="10261921" cy="792750"/>
          </a:xfrm>
        </p:spPr>
        <p:txBody>
          <a:bodyPr>
            <a:normAutofit fontScale="90000"/>
          </a:bodyPr>
          <a:lstStyle/>
          <a:p>
            <a:pPr algn="ctr"/>
            <a:r>
              <a:rPr lang="bg-BG" sz="2800" b="1" dirty="0">
                <a:solidFill>
                  <a:schemeClr val="tx1"/>
                </a:solidFill>
                <a:latin typeface="Times New Roman" panose="02020603050405020304" pitchFamily="18" charset="0"/>
                <a:cs typeface="Times New Roman" panose="02020603050405020304" pitchFamily="18" charset="0"/>
              </a:rPr>
              <a:t>Промени във връзка с подаване на </a:t>
            </a:r>
            <a:r>
              <a:rPr lang="en-US" sz="2800" b="1" dirty="0" smtClean="0">
                <a:solidFill>
                  <a:schemeClr val="tx1"/>
                </a:solidFill>
                <a:latin typeface="Times New Roman" panose="02020603050405020304" pitchFamily="18" charset="0"/>
                <a:cs typeface="Times New Roman" panose="02020603050405020304" pitchFamily="18" charset="0"/>
              </a:rPr>
              <a:t/>
            </a:r>
            <a:br>
              <a:rPr lang="en-US" sz="2800" b="1" dirty="0" smtClean="0">
                <a:solidFill>
                  <a:schemeClr val="tx1"/>
                </a:solidFill>
                <a:latin typeface="Times New Roman" panose="02020603050405020304" pitchFamily="18" charset="0"/>
                <a:cs typeface="Times New Roman" panose="02020603050405020304" pitchFamily="18" charset="0"/>
              </a:rPr>
            </a:br>
            <a:r>
              <a:rPr lang="bg-BG" sz="2800" b="1" dirty="0" smtClean="0">
                <a:solidFill>
                  <a:schemeClr val="tx1"/>
                </a:solidFill>
                <a:latin typeface="Times New Roman" panose="02020603050405020304" pitchFamily="18" charset="0"/>
                <a:cs typeface="Times New Roman" panose="02020603050405020304" pitchFamily="18" charset="0"/>
              </a:rPr>
              <a:t>годишната </a:t>
            </a:r>
            <a:r>
              <a:rPr lang="bg-BG" sz="2800" b="1" dirty="0">
                <a:solidFill>
                  <a:schemeClr val="tx1"/>
                </a:solidFill>
                <a:latin typeface="Times New Roman" panose="02020603050405020304" pitchFamily="18" charset="0"/>
                <a:cs typeface="Times New Roman" panose="02020603050405020304" pitchFamily="18" charset="0"/>
              </a:rPr>
              <a:t>данъчната декларация</a:t>
            </a:r>
          </a:p>
        </p:txBody>
      </p:sp>
      <p:sp>
        <p:nvSpPr>
          <p:cNvPr id="3" name="Контейнер за съдържание 2"/>
          <p:cNvSpPr>
            <a:spLocks noGrp="1"/>
          </p:cNvSpPr>
          <p:nvPr>
            <p:ph sz="half" idx="1"/>
          </p:nvPr>
        </p:nvSpPr>
        <p:spPr>
          <a:xfrm>
            <a:off x="515549" y="1819518"/>
            <a:ext cx="5181600" cy="4351338"/>
          </a:xfrm>
        </p:spPr>
        <p:txBody>
          <a:bodyPr>
            <a:normAutofit/>
          </a:bodyPr>
          <a:lstStyle/>
          <a:p>
            <a:pPr marL="744537" lvl="2" indent="-571500">
              <a:spcBef>
                <a:spcPct val="0"/>
              </a:spcBef>
              <a:buFont typeface="Wingdings" panose="05000000000000000000" pitchFamily="2" charset="2"/>
              <a:buChar char="ü"/>
            </a:pPr>
            <a:r>
              <a:rPr lang="bg-BG" sz="2400" dirty="0" smtClean="0">
                <a:latin typeface="Times New Roman" panose="02020603050405020304" pitchFamily="18" charset="0"/>
                <a:cs typeface="Times New Roman" panose="02020603050405020304" pitchFamily="18" charset="0"/>
              </a:rPr>
              <a:t>Лицата, които не са осъществявали дейност по </a:t>
            </a:r>
            <a:r>
              <a:rPr lang="en-US" sz="2400" dirty="0" err="1" smtClean="0">
                <a:latin typeface="Times New Roman" panose="02020603050405020304" pitchFamily="18" charset="0"/>
                <a:cs typeface="Times New Roman" panose="02020603050405020304" pitchFamily="18" charset="0"/>
              </a:rPr>
              <a:t>смисъла</a:t>
            </a:r>
            <a:r>
              <a:rPr lang="ru-RU" sz="2400" dirty="0" smtClean="0">
                <a:latin typeface="Times New Roman" panose="02020603050405020304" pitchFamily="18" charset="0"/>
                <a:cs typeface="Times New Roman" panose="02020603050405020304" pitchFamily="18" charset="0"/>
              </a:rPr>
              <a:t> на Закона за </a:t>
            </a:r>
            <a:r>
              <a:rPr lang="ru-RU" sz="2400" dirty="0" err="1" smtClean="0">
                <a:latin typeface="Times New Roman" panose="02020603050405020304" pitchFamily="18" charset="0"/>
                <a:cs typeface="Times New Roman" panose="02020603050405020304" pitchFamily="18" charset="0"/>
              </a:rPr>
              <a:t>счетоводството</a:t>
            </a:r>
            <a:r>
              <a:rPr lang="ru-RU" sz="2400" dirty="0" smtClean="0">
                <a:latin typeface="Times New Roman" panose="02020603050405020304" pitchFamily="18" charset="0"/>
                <a:cs typeface="Times New Roman" panose="02020603050405020304" pitchFamily="18" charset="0"/>
              </a:rPr>
              <a:t> не </a:t>
            </a:r>
            <a:r>
              <a:rPr lang="ru-RU" sz="2400" dirty="0" err="1" smtClean="0">
                <a:latin typeface="Times New Roman" panose="02020603050405020304" pitchFamily="18" charset="0"/>
                <a:cs typeface="Times New Roman" panose="02020603050405020304" pitchFamily="18" charset="0"/>
              </a:rPr>
              <a:t>са</a:t>
            </a:r>
            <a:r>
              <a:rPr lang="ru-RU" sz="2400" dirty="0" smtClean="0">
                <a:latin typeface="Times New Roman" panose="02020603050405020304" pitchFamily="18" charset="0"/>
                <a:cs typeface="Times New Roman" panose="02020603050405020304" pitchFamily="18" charset="0"/>
              </a:rPr>
              <a:t> </a:t>
            </a:r>
            <a:r>
              <a:rPr lang="ru-RU" sz="2400" dirty="0" err="1" smtClean="0">
                <a:latin typeface="Times New Roman" panose="02020603050405020304" pitchFamily="18" charset="0"/>
                <a:cs typeface="Times New Roman" panose="02020603050405020304" pitchFamily="18" charset="0"/>
              </a:rPr>
              <a:t>задължени</a:t>
            </a:r>
            <a:r>
              <a:rPr lang="ru-RU" sz="2400" dirty="0" smtClean="0">
                <a:latin typeface="Times New Roman" panose="02020603050405020304" pitchFamily="18" charset="0"/>
                <a:cs typeface="Times New Roman" panose="02020603050405020304" pitchFamily="18" charset="0"/>
              </a:rPr>
              <a:t> да </a:t>
            </a:r>
            <a:r>
              <a:rPr lang="bg-BG" sz="2400" dirty="0" smtClean="0">
                <a:latin typeface="Times New Roman" panose="02020603050405020304" pitchFamily="18" charset="0"/>
                <a:cs typeface="Times New Roman" panose="02020603050405020304" pitchFamily="18" charset="0"/>
              </a:rPr>
              <a:t>подават</a:t>
            </a:r>
            <a:r>
              <a:rPr lang="ru-RU" sz="2400" dirty="0" smtClean="0">
                <a:latin typeface="Times New Roman" panose="02020603050405020304" pitchFamily="18" charset="0"/>
                <a:cs typeface="Times New Roman" panose="02020603050405020304" pitchFamily="18" charset="0"/>
              </a:rPr>
              <a:t> ГДД и ГОД.</a:t>
            </a:r>
          </a:p>
          <a:p>
            <a:pPr marL="744537" lvl="2" indent="-571500" algn="just">
              <a:spcBef>
                <a:spcPct val="0"/>
              </a:spcBef>
              <a:buFont typeface="Wingdings" panose="05000000000000000000" pitchFamily="2" charset="2"/>
              <a:buChar char="ü"/>
            </a:pPr>
            <a:endParaRPr lang="bg-BG" sz="3600" dirty="0" smtClean="0">
              <a:latin typeface="Times New Roman" panose="02020603050405020304" pitchFamily="18" charset="0"/>
              <a:cs typeface="Times New Roman" panose="02020603050405020304" pitchFamily="18" charset="0"/>
            </a:endParaRPr>
          </a:p>
          <a:p>
            <a:endParaRPr lang="bg-BG" dirty="0"/>
          </a:p>
        </p:txBody>
      </p:sp>
      <p:sp>
        <p:nvSpPr>
          <p:cNvPr id="7" name="Контейнер за съдържание 6"/>
          <p:cNvSpPr>
            <a:spLocks noGrp="1"/>
          </p:cNvSpPr>
          <p:nvPr>
            <p:ph sz="half" idx="2"/>
          </p:nvPr>
        </p:nvSpPr>
        <p:spPr>
          <a:xfrm>
            <a:off x="6373309" y="1660071"/>
            <a:ext cx="5181600" cy="4351338"/>
          </a:xfrm>
        </p:spPr>
        <p:txBody>
          <a:bodyPr>
            <a:noAutofit/>
          </a:bodyPr>
          <a:lstStyle/>
          <a:p>
            <a:pPr marL="744537" lvl="2" indent="-571500" algn="just">
              <a:spcBef>
                <a:spcPct val="0"/>
              </a:spcBef>
              <a:buFont typeface="Wingdings" panose="05000000000000000000" pitchFamily="2" charset="2"/>
              <a:buChar char="ü"/>
            </a:pPr>
            <a:r>
              <a:rPr lang="bg-BG" sz="1800" dirty="0">
                <a:latin typeface="Times New Roman" panose="02020603050405020304" pitchFamily="18" charset="0"/>
                <a:cs typeface="Times New Roman" panose="02020603050405020304" pitchFamily="18" charset="0"/>
              </a:rPr>
              <a:t>Въведено е задължение за подаване на ГДД от лицата, които не са осъществявали дейност по смисъла на Закона за счетоводството, когато е налице задължение за корпоративен данък или за данък върху разходите;</a:t>
            </a:r>
          </a:p>
          <a:p>
            <a:pPr marL="744537" lvl="2" indent="-571500" algn="just">
              <a:spcBef>
                <a:spcPct val="0"/>
              </a:spcBef>
              <a:buFont typeface="Wingdings" panose="05000000000000000000" pitchFamily="2" charset="2"/>
              <a:buChar char="ü"/>
            </a:pPr>
            <a:endParaRPr lang="bg-BG" sz="1800" dirty="0">
              <a:latin typeface="Times New Roman" panose="02020603050405020304" pitchFamily="18" charset="0"/>
              <a:cs typeface="Times New Roman" panose="02020603050405020304" pitchFamily="18" charset="0"/>
            </a:endParaRPr>
          </a:p>
          <a:p>
            <a:pPr marL="744537" lvl="2" indent="-571500" algn="just">
              <a:spcBef>
                <a:spcPct val="0"/>
              </a:spcBef>
              <a:buFont typeface="Wingdings" panose="05000000000000000000" pitchFamily="2" charset="2"/>
              <a:buChar char="ü"/>
            </a:pPr>
            <a:r>
              <a:rPr lang="bg-BG" sz="1800" dirty="0">
                <a:latin typeface="Times New Roman" panose="02020603050405020304" pitchFamily="18" charset="0"/>
                <a:cs typeface="Times New Roman" panose="02020603050405020304" pitchFamily="18" charset="0"/>
              </a:rPr>
              <a:t>Предоставена е възможност за подаване на декларацията и когато тези лица желаят да декларират други данни и обстоятелства, например възникнала загуба или </a:t>
            </a:r>
            <a:r>
              <a:rPr lang="bg-BG" sz="1800" dirty="0" smtClean="0">
                <a:latin typeface="Times New Roman" panose="02020603050405020304" pitchFamily="18" charset="0"/>
                <a:cs typeface="Times New Roman" panose="02020603050405020304" pitchFamily="18" charset="0"/>
              </a:rPr>
              <a:t>и </a:t>
            </a:r>
            <a:r>
              <a:rPr lang="bg-BG" sz="1800" dirty="0">
                <a:latin typeface="Times New Roman" panose="02020603050405020304" pitchFamily="18" charset="0"/>
                <a:cs typeface="Times New Roman" panose="02020603050405020304" pitchFamily="18" charset="0"/>
              </a:rPr>
              <a:t>др.; </a:t>
            </a:r>
          </a:p>
          <a:p>
            <a:pPr marL="744537" lvl="2" indent="-571500" algn="just">
              <a:spcBef>
                <a:spcPct val="0"/>
              </a:spcBef>
              <a:buFont typeface="Wingdings" panose="05000000000000000000" pitchFamily="2" charset="2"/>
              <a:buChar char="ü"/>
            </a:pPr>
            <a:endParaRPr lang="bg-BG" sz="1800" dirty="0">
              <a:latin typeface="Times New Roman" panose="02020603050405020304" pitchFamily="18" charset="0"/>
              <a:cs typeface="Times New Roman" panose="02020603050405020304" pitchFamily="18" charset="0"/>
            </a:endParaRPr>
          </a:p>
          <a:p>
            <a:pPr marL="744537" lvl="2" indent="-571500" algn="just">
              <a:spcBef>
                <a:spcPct val="0"/>
              </a:spcBef>
              <a:buFont typeface="Wingdings" panose="05000000000000000000" pitchFamily="2" charset="2"/>
              <a:buChar char="ü"/>
            </a:pPr>
            <a:r>
              <a:rPr lang="bg-BG" sz="1800" dirty="0">
                <a:latin typeface="Times New Roman" panose="02020603050405020304" pitchFamily="18" charset="0"/>
                <a:cs typeface="Times New Roman" panose="02020603050405020304" pitchFamily="18" charset="0"/>
              </a:rPr>
              <a:t>Тези правила се прилагат и по отношение на случаите на прекратяване с ликвидация или с обявяване в несъстоятелност, когато не </a:t>
            </a:r>
            <a:r>
              <a:rPr lang="bg-BG" sz="1800" dirty="0" smtClean="0">
                <a:latin typeface="Times New Roman" panose="02020603050405020304" pitchFamily="18" charset="0"/>
                <a:cs typeface="Times New Roman" panose="02020603050405020304" pitchFamily="18" charset="0"/>
              </a:rPr>
              <a:t>е осъществявана </a:t>
            </a:r>
            <a:r>
              <a:rPr lang="bg-BG" sz="1800" dirty="0">
                <a:latin typeface="Times New Roman" panose="02020603050405020304" pitchFamily="18" charset="0"/>
                <a:cs typeface="Times New Roman" panose="02020603050405020304" pitchFamily="18" charset="0"/>
              </a:rPr>
              <a:t>дейност по смисъла на Закона за счетоводството.</a:t>
            </a:r>
          </a:p>
          <a:p>
            <a:endParaRPr lang="bg-BG" sz="1100" dirty="0"/>
          </a:p>
        </p:txBody>
      </p:sp>
      <p:sp>
        <p:nvSpPr>
          <p:cNvPr id="4" name="Контейнер за номер на слайда 3"/>
          <p:cNvSpPr>
            <a:spLocks noGrp="1"/>
          </p:cNvSpPr>
          <p:nvPr>
            <p:ph type="sldNum" sz="quarter" idx="12"/>
          </p:nvPr>
        </p:nvSpPr>
        <p:spPr/>
        <p:txBody>
          <a:bodyPr/>
          <a:lstStyle/>
          <a:p>
            <a:fld id="{50B5C888-3C0A-457F-AA9B-D82A6007E643}" type="slidenum">
              <a:rPr lang="bg-BG" smtClean="0"/>
              <a:pPr/>
              <a:t>29</a:t>
            </a:fld>
            <a:endParaRPr lang="bg-BG"/>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11882" y="3995187"/>
            <a:ext cx="2709107" cy="1377538"/>
          </a:xfrm>
          <a:prstGeom prst="rect">
            <a:avLst/>
          </a:prstGeom>
          <a:ln>
            <a:noFill/>
          </a:ln>
          <a:effectLst>
            <a:softEdge rad="112500"/>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Плюс 7"/>
          <p:cNvSpPr/>
          <p:nvPr/>
        </p:nvSpPr>
        <p:spPr>
          <a:xfrm>
            <a:off x="5557154" y="3200510"/>
            <a:ext cx="636606" cy="549797"/>
          </a:xfrm>
          <a:prstGeom prst="mathPlus">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bg-BG"/>
          </a:p>
        </p:txBody>
      </p:sp>
    </p:spTree>
    <p:extLst>
      <p:ext uri="{BB962C8B-B14F-4D97-AF65-F5344CB8AC3E}">
        <p14:creationId xmlns:p14="http://schemas.microsoft.com/office/powerpoint/2010/main" xmlns="" val="10554191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a:xfrm>
            <a:off x="475014" y="154381"/>
            <a:ext cx="11615528" cy="644006"/>
          </a:xfrm>
        </p:spPr>
        <p:txBody>
          <a:bodyPr>
            <a:noAutofit/>
          </a:bodyPr>
          <a:lstStyle/>
          <a:p>
            <a:r>
              <a:rPr lang="ru-RU" altLang="bg-BG" sz="2800" b="1" dirty="0" smtClean="0"/>
              <a:t/>
            </a:r>
            <a:br>
              <a:rPr lang="ru-RU" altLang="bg-BG" sz="2800" b="1" dirty="0" smtClean="0"/>
            </a:br>
            <a:r>
              <a:rPr lang="ru-RU" altLang="bg-BG" sz="2800" b="1" dirty="0"/>
              <a:t/>
            </a:r>
            <a:br>
              <a:rPr lang="ru-RU" altLang="bg-BG" sz="2800" b="1" dirty="0"/>
            </a:br>
            <a:r>
              <a:rPr lang="ru-RU" altLang="bg-BG" sz="2800" b="1" dirty="0" smtClean="0"/>
              <a:t/>
            </a:r>
            <a:br>
              <a:rPr lang="ru-RU" altLang="bg-BG" sz="2800" b="1" dirty="0" smtClean="0"/>
            </a:br>
            <a:r>
              <a:rPr lang="ru-RU" altLang="bg-BG" sz="2800" b="1" dirty="0"/>
              <a:t/>
            </a:r>
            <a:br>
              <a:rPr lang="ru-RU" altLang="bg-BG" sz="2800" b="1" dirty="0"/>
            </a:br>
            <a:r>
              <a:rPr lang="ru-RU" altLang="bg-BG" sz="2800" b="1" dirty="0">
                <a:solidFill>
                  <a:schemeClr val="tx1"/>
                </a:solidFill>
              </a:rPr>
              <a:t>Данъчно третиране на </a:t>
            </a:r>
            <a:r>
              <a:rPr lang="ru-RU" altLang="bg-BG" sz="2800" b="1" dirty="0" smtClean="0">
                <a:solidFill>
                  <a:schemeClr val="tx1"/>
                </a:solidFill>
              </a:rPr>
              <a:t>оперативен </a:t>
            </a:r>
            <a:r>
              <a:rPr lang="ru-RU" altLang="bg-BG" sz="2800" b="1" dirty="0">
                <a:solidFill>
                  <a:schemeClr val="tx1"/>
                </a:solidFill>
              </a:rPr>
              <a:t>лизинг при лизингополучатели, прилагащи МСС</a:t>
            </a:r>
            <a:endParaRPr lang="ru-RU" altLang="bg-BG" sz="2800" b="1" dirty="0" smtClean="0">
              <a:solidFill>
                <a:schemeClr val="tx1"/>
              </a:solidFill>
            </a:endParaRPr>
          </a:p>
        </p:txBody>
      </p:sp>
      <p:sp>
        <p:nvSpPr>
          <p:cNvPr id="77827" name="Content Placeholder 2"/>
          <p:cNvSpPr>
            <a:spLocks noGrp="1"/>
          </p:cNvSpPr>
          <p:nvPr>
            <p:ph idx="1"/>
          </p:nvPr>
        </p:nvSpPr>
        <p:spPr>
          <a:xfrm>
            <a:off x="341575" y="855023"/>
            <a:ext cx="11711879" cy="5457286"/>
          </a:xfrm>
        </p:spPr>
        <p:txBody>
          <a:bodyPr>
            <a:normAutofit/>
          </a:bodyPr>
          <a:lstStyle/>
          <a:p>
            <a:pPr>
              <a:spcBef>
                <a:spcPct val="0"/>
              </a:spcBef>
            </a:pPr>
            <a:r>
              <a:rPr lang="ru-RU" altLang="bg-BG" sz="2800" dirty="0" smtClean="0"/>
              <a:t>При лизингополучатели по оперативен лизинг, </a:t>
            </a:r>
            <a:r>
              <a:rPr lang="ru-RU" altLang="bg-BG" sz="2800" dirty="0"/>
              <a:t>прилагащи </a:t>
            </a:r>
            <a:r>
              <a:rPr lang="ru-RU" altLang="bg-BG" sz="2800" dirty="0" smtClean="0"/>
              <a:t>МСС: </a:t>
            </a:r>
          </a:p>
          <a:p>
            <a:pPr lvl="1">
              <a:spcBef>
                <a:spcPct val="0"/>
              </a:spcBef>
              <a:buFont typeface="Wingdings" pitchFamily="2" charset="2"/>
              <a:buChar char="ü"/>
            </a:pPr>
            <a:r>
              <a:rPr lang="ru-RU" altLang="bg-BG" sz="2000" dirty="0">
                <a:solidFill>
                  <a:srgbClr val="FF0000"/>
                </a:solidFill>
              </a:rPr>
              <a:t>не се признават </a:t>
            </a:r>
            <a:r>
              <a:rPr lang="ru-RU" altLang="bg-BG" sz="2000" dirty="0"/>
              <a:t>за данъчни </a:t>
            </a:r>
            <a:r>
              <a:rPr lang="ru-RU" altLang="bg-BG" sz="2000" dirty="0" smtClean="0"/>
              <a:t>цели счетоводно отчетените съгласно МСС разходи и приходи по договорите за оперативен лизинг;</a:t>
            </a:r>
          </a:p>
          <a:p>
            <a:pPr lvl="1">
              <a:spcBef>
                <a:spcPct val="0"/>
              </a:spcBef>
              <a:buFont typeface="Wingdings" pitchFamily="2" charset="2"/>
              <a:buChar char="ü"/>
            </a:pPr>
            <a:r>
              <a:rPr lang="ru-RU" altLang="bg-BG" sz="2000" dirty="0" smtClean="0"/>
              <a:t>активът с право на ползване не е данъчен амортизируем актив;</a:t>
            </a:r>
          </a:p>
          <a:p>
            <a:pPr marL="393192" lvl="1" indent="0">
              <a:spcBef>
                <a:spcPct val="0"/>
              </a:spcBef>
              <a:buNone/>
            </a:pPr>
            <a:endParaRPr lang="ru-RU" altLang="bg-BG" sz="2000" dirty="0" smtClean="0"/>
          </a:p>
          <a:p>
            <a:pPr lvl="1">
              <a:spcBef>
                <a:spcPct val="0"/>
              </a:spcBef>
              <a:buClr>
                <a:srgbClr val="0F6FC6"/>
              </a:buClr>
              <a:buFont typeface="Wingdings" pitchFamily="2" charset="2"/>
              <a:buChar char="ü"/>
            </a:pPr>
            <a:r>
              <a:rPr lang="ru-RU" altLang="bg-BG" sz="2000" dirty="0">
                <a:solidFill>
                  <a:srgbClr val="00FF00"/>
                </a:solidFill>
              </a:rPr>
              <a:t>признават се </a:t>
            </a:r>
            <a:r>
              <a:rPr lang="ru-RU" altLang="bg-BG" sz="2000" dirty="0">
                <a:solidFill>
                  <a:prstClr val="black"/>
                </a:solidFill>
              </a:rPr>
              <a:t>за данъчни цели разходите и приходите, </a:t>
            </a:r>
            <a:r>
              <a:rPr lang="ru-RU" altLang="bg-BG" sz="2000" u="sng" dirty="0">
                <a:solidFill>
                  <a:prstClr val="black"/>
                </a:solidFill>
              </a:rPr>
              <a:t>определени съгласно</a:t>
            </a:r>
            <a:r>
              <a:rPr lang="ru-RU" altLang="bg-BG" sz="2000" dirty="0">
                <a:solidFill>
                  <a:prstClr val="black"/>
                </a:solidFill>
              </a:rPr>
              <a:t> правилата на </a:t>
            </a:r>
            <a:r>
              <a:rPr lang="ru-RU" altLang="bg-BG" sz="2000" u="sng" dirty="0">
                <a:solidFill>
                  <a:prstClr val="black"/>
                </a:solidFill>
              </a:rPr>
              <a:t>СС 17 «Лизинг» по отношение на експлоатационния лизинг</a:t>
            </a:r>
            <a:r>
              <a:rPr lang="ru-RU" altLang="bg-BG" sz="2000" dirty="0">
                <a:solidFill>
                  <a:prstClr val="black"/>
                </a:solidFill>
              </a:rPr>
              <a:t>, т.е. както и досега ще се признават </a:t>
            </a:r>
            <a:r>
              <a:rPr lang="ru-RU" altLang="bg-BG" sz="2000" dirty="0" smtClean="0">
                <a:solidFill>
                  <a:prstClr val="black"/>
                </a:solidFill>
              </a:rPr>
              <a:t>разходи </a:t>
            </a:r>
            <a:r>
              <a:rPr lang="ru-RU" altLang="bg-BG" sz="2000" dirty="0">
                <a:solidFill>
                  <a:prstClr val="black"/>
                </a:solidFill>
              </a:rPr>
              <a:t>за наем. </a:t>
            </a:r>
          </a:p>
          <a:p>
            <a:pPr marL="393192" lvl="1" indent="0">
              <a:spcBef>
                <a:spcPct val="0"/>
              </a:spcBef>
              <a:buNone/>
            </a:pPr>
            <a:r>
              <a:rPr lang="ru-RU" altLang="bg-BG" sz="2000" u="sng" dirty="0" smtClean="0"/>
              <a:t>Те се третират </a:t>
            </a:r>
            <a:r>
              <a:rPr lang="ru-RU" altLang="bg-BG" sz="2000" u="sng" dirty="0" smtClean="0">
                <a:effectLst>
                  <a:outerShdw blurRad="38100" dist="38100" dir="2700000" algn="tl">
                    <a:srgbClr val="000000">
                      <a:alpha val="43137"/>
                    </a:srgbClr>
                  </a:outerShdw>
                </a:effectLst>
              </a:rPr>
              <a:t>като счетоводни разходи и приходи за целите на закона</a:t>
            </a:r>
            <a:r>
              <a:rPr lang="ru-RU" altLang="bg-BG" sz="2000" dirty="0" smtClean="0"/>
              <a:t>. Например – за целите на формиране на данъчни временни разлики (ДВР) или определяне на данъка върху разходите за лично ползване.</a:t>
            </a:r>
          </a:p>
          <a:p>
            <a:pPr marL="393192" lvl="1" indent="0">
              <a:spcBef>
                <a:spcPct val="0"/>
              </a:spcBef>
              <a:buNone/>
            </a:pPr>
            <a:r>
              <a:rPr lang="ru-RU" altLang="bg-BG" sz="2000" dirty="0" smtClean="0"/>
              <a:t>(1) Определените съгласно СС 17 разходи за наем биха могли да формират ДВР, ако наемът се дължи на физическо лице, но не е платен към 31.12 на съответната година. (2) В данъчната основа за облагане с данък върху разходите за лично ползване ще се включат не отчетените съгласно МСФО 16 разходи за лихви и амортизации, а определените съгласно СС 17 разходи за наем.</a:t>
            </a:r>
          </a:p>
          <a:p>
            <a:pPr>
              <a:spcBef>
                <a:spcPct val="0"/>
              </a:spcBef>
            </a:pPr>
            <a:endParaRPr lang="ru-RU" altLang="bg-BG" sz="2000" dirty="0"/>
          </a:p>
          <a:p>
            <a:pPr eaLnBrk="1" hangingPunct="1">
              <a:spcBef>
                <a:spcPct val="0"/>
              </a:spcBef>
            </a:pPr>
            <a:endParaRPr lang="ru-RU" altLang="bg-BG" sz="2000" dirty="0" smtClean="0"/>
          </a:p>
          <a:p>
            <a:pPr eaLnBrk="1" hangingPunct="1">
              <a:spcBef>
                <a:spcPct val="0"/>
              </a:spcBef>
              <a:buNone/>
            </a:pPr>
            <a:endParaRPr lang="ru-RU" altLang="bg-BG" sz="2000" dirty="0" smtClean="0"/>
          </a:p>
        </p:txBody>
      </p:sp>
      <p:sp>
        <p:nvSpPr>
          <p:cNvPr id="2" name="Slide Number Placeholder 1"/>
          <p:cNvSpPr>
            <a:spLocks noGrp="1"/>
          </p:cNvSpPr>
          <p:nvPr>
            <p:ph type="sldNum" sz="quarter" idx="12"/>
          </p:nvPr>
        </p:nvSpPr>
        <p:spPr/>
        <p:txBody>
          <a:bodyPr/>
          <a:lstStyle/>
          <a:p>
            <a:fld id="{50B5C888-3C0A-457F-AA9B-D82A6007E643}" type="slidenum">
              <a:rPr lang="bg-BG" smtClean="0"/>
              <a:pPr/>
              <a:t>3</a:t>
            </a:fld>
            <a:endParaRPr lang="bg-BG"/>
          </a:p>
        </p:txBody>
      </p:sp>
      <p:pic>
        <p:nvPicPr>
          <p:cNvPr id="62468" name="Picture 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42505" y="1346035"/>
            <a:ext cx="398142" cy="5302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2469" name="Picture 5"/>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24487" y="3460939"/>
            <a:ext cx="466271" cy="4662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2470" name="Picture 6"/>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42505" y="2504824"/>
            <a:ext cx="448253" cy="5233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2471" name="Picture 7"/>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124487" y="4284905"/>
            <a:ext cx="576157" cy="6789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942090441"/>
      </p:ext>
    </p:extLst>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p:cNvSpPr>
            <a:spLocks noGrp="1"/>
          </p:cNvSpPr>
          <p:nvPr>
            <p:ph type="title"/>
          </p:nvPr>
        </p:nvSpPr>
        <p:spPr>
          <a:xfrm>
            <a:off x="768096" y="411423"/>
            <a:ext cx="11141289" cy="951033"/>
          </a:xfrm>
        </p:spPr>
        <p:txBody>
          <a:bodyPr>
            <a:normAutofit/>
          </a:bodyPr>
          <a:lstStyle/>
          <a:p>
            <a:pPr algn="ctr"/>
            <a:r>
              <a:rPr lang="bg-BG" sz="2800" b="1" dirty="0" smtClean="0">
                <a:solidFill>
                  <a:schemeClr val="tx1"/>
                </a:solidFill>
                <a:latin typeface="Times New Roman" panose="02020603050405020304" pitchFamily="18" charset="0"/>
                <a:cs typeface="Times New Roman" panose="02020603050405020304" pitchFamily="18" charset="0"/>
              </a:rPr>
              <a:t>Промени във връзка с подаване на </a:t>
            </a:r>
            <a:r>
              <a:rPr lang="en-US" sz="2800" b="1" dirty="0" smtClean="0">
                <a:solidFill>
                  <a:schemeClr val="tx1"/>
                </a:solidFill>
                <a:latin typeface="Times New Roman" panose="02020603050405020304" pitchFamily="18" charset="0"/>
                <a:cs typeface="Times New Roman" panose="02020603050405020304" pitchFamily="18" charset="0"/>
              </a:rPr>
              <a:t/>
            </a:r>
            <a:br>
              <a:rPr lang="en-US" sz="2800" b="1" dirty="0" smtClean="0">
                <a:solidFill>
                  <a:schemeClr val="tx1"/>
                </a:solidFill>
                <a:latin typeface="Times New Roman" panose="02020603050405020304" pitchFamily="18" charset="0"/>
                <a:cs typeface="Times New Roman" panose="02020603050405020304" pitchFamily="18" charset="0"/>
              </a:rPr>
            </a:br>
            <a:r>
              <a:rPr lang="bg-BG" sz="2800" b="1" dirty="0" smtClean="0">
                <a:solidFill>
                  <a:schemeClr val="tx1"/>
                </a:solidFill>
                <a:latin typeface="Times New Roman" panose="02020603050405020304" pitchFamily="18" charset="0"/>
                <a:cs typeface="Times New Roman" panose="02020603050405020304" pitchFamily="18" charset="0"/>
              </a:rPr>
              <a:t>годишната данъчната декларация</a:t>
            </a:r>
            <a:endParaRPr lang="bg-BG" sz="2800" dirty="0">
              <a:solidFill>
                <a:schemeClr val="tx1"/>
              </a:solidFill>
            </a:endParaRPr>
          </a:p>
        </p:txBody>
      </p:sp>
      <p:sp>
        <p:nvSpPr>
          <p:cNvPr id="3" name="Контейнер за съдържание 2"/>
          <p:cNvSpPr>
            <a:spLocks noGrp="1"/>
          </p:cNvSpPr>
          <p:nvPr>
            <p:ph idx="1"/>
          </p:nvPr>
        </p:nvSpPr>
        <p:spPr>
          <a:xfrm>
            <a:off x="438912" y="1508760"/>
            <a:ext cx="10742233" cy="4633479"/>
          </a:xfrm>
        </p:spPr>
        <p:txBody>
          <a:bodyPr>
            <a:normAutofit/>
          </a:bodyPr>
          <a:lstStyle/>
          <a:p>
            <a:pPr algn="just"/>
            <a:r>
              <a:rPr lang="bg-BG" sz="3600" b="1" i="1" dirty="0" smtClean="0"/>
              <a:t>  </a:t>
            </a:r>
            <a:r>
              <a:rPr lang="bg-BG" dirty="0" smtClean="0">
                <a:latin typeface="Times New Roman" panose="02020603050405020304" pitchFamily="18" charset="0"/>
                <a:cs typeface="Times New Roman" panose="02020603050405020304" pitchFamily="18" charset="0"/>
              </a:rPr>
              <a:t>Възможност работодателите, които за предходната година не са били задължени и не са подали ГДД, но за текущата година желаят да изберат облагане с данък върху разходите на доходите в натура, представляващи разход в натура, да направят това чрез подаване на ГДД за текущата година.</a:t>
            </a:r>
          </a:p>
          <a:p>
            <a:pPr>
              <a:lnSpc>
                <a:spcPct val="150000"/>
              </a:lnSpc>
            </a:pPr>
            <a:endParaRPr lang="bg-BG" sz="3600" dirty="0"/>
          </a:p>
        </p:txBody>
      </p:sp>
      <p:sp>
        <p:nvSpPr>
          <p:cNvPr id="4" name="Контейнер за номер на слайда 3"/>
          <p:cNvSpPr>
            <a:spLocks noGrp="1"/>
          </p:cNvSpPr>
          <p:nvPr>
            <p:ph type="sldNum" sz="quarter" idx="12"/>
          </p:nvPr>
        </p:nvSpPr>
        <p:spPr/>
        <p:txBody>
          <a:bodyPr/>
          <a:lstStyle/>
          <a:p>
            <a:fld id="{50B5C888-3C0A-457F-AA9B-D82A6007E643}" type="slidenum">
              <a:rPr lang="bg-BG" smtClean="0"/>
              <a:pPr/>
              <a:t>30</a:t>
            </a:fld>
            <a:endParaRPr lang="bg-BG"/>
          </a:p>
        </p:txBody>
      </p:sp>
      <p:pic>
        <p:nvPicPr>
          <p:cNvPr id="5" name="Картина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361263" y="3653394"/>
            <a:ext cx="2897529" cy="1998868"/>
          </a:xfrm>
          <a:prstGeom prst="rect">
            <a:avLst/>
          </a:prstGeom>
          <a:ln>
            <a:noFill/>
          </a:ln>
          <a:effectLst>
            <a:softEdge rad="112500"/>
          </a:effectLst>
        </p:spPr>
      </p:pic>
    </p:spTree>
    <p:extLst>
      <p:ext uri="{BB962C8B-B14F-4D97-AF65-F5344CB8AC3E}">
        <p14:creationId xmlns:p14="http://schemas.microsoft.com/office/powerpoint/2010/main" xmlns="" val="42219976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a:xfrm>
            <a:off x="1164238" y="85467"/>
            <a:ext cx="9750528" cy="490605"/>
          </a:xfrm>
        </p:spPr>
        <p:txBody>
          <a:bodyPr>
            <a:noAutofit/>
          </a:bodyPr>
          <a:lstStyle/>
          <a:p>
            <a:pPr algn="just" eaLnBrk="1" hangingPunct="1"/>
            <a:r>
              <a:rPr lang="bg-BG" altLang="bg-BG" sz="2800" b="1" dirty="0">
                <a:solidFill>
                  <a:schemeClr val="tx1"/>
                </a:solidFill>
                <a:latin typeface="Times New Roman" panose="02020603050405020304" pitchFamily="18" charset="0"/>
                <a:cs typeface="Times New Roman" panose="02020603050405020304" pitchFamily="18" charset="0"/>
              </a:rPr>
              <a:t>Други промени в ЗКПО</a:t>
            </a:r>
            <a:endParaRPr lang="ru-RU" altLang="bg-BG" sz="2800" b="1" dirty="0">
              <a:solidFill>
                <a:schemeClr val="tx1"/>
              </a:solidFill>
              <a:latin typeface="Times New Roman" panose="02020603050405020304" pitchFamily="18" charset="0"/>
              <a:cs typeface="Times New Roman" panose="02020603050405020304" pitchFamily="18" charset="0"/>
            </a:endParaRPr>
          </a:p>
        </p:txBody>
      </p:sp>
      <p:sp>
        <p:nvSpPr>
          <p:cNvPr id="77827" name="Content Placeholder 2"/>
          <p:cNvSpPr>
            <a:spLocks noGrp="1"/>
          </p:cNvSpPr>
          <p:nvPr>
            <p:ph sz="quarter" idx="1"/>
          </p:nvPr>
        </p:nvSpPr>
        <p:spPr>
          <a:xfrm>
            <a:off x="411480" y="576072"/>
            <a:ext cx="11468395" cy="6004615"/>
          </a:xfrm>
        </p:spPr>
        <p:txBody>
          <a:bodyPr>
            <a:noAutofit/>
          </a:bodyPr>
          <a:lstStyle/>
          <a:p>
            <a:pPr algn="just">
              <a:spcBef>
                <a:spcPct val="0"/>
              </a:spcBef>
            </a:pPr>
            <a:r>
              <a:rPr lang="ru-RU" altLang="bg-BG" sz="2100" dirty="0" err="1" smtClean="0">
                <a:latin typeface="Times New Roman" panose="02020603050405020304" pitchFamily="18" charset="0"/>
                <a:cs typeface="Times New Roman" panose="02020603050405020304" pitchFamily="18" charset="0"/>
              </a:rPr>
              <a:t>Допълнение</a:t>
            </a:r>
            <a:r>
              <a:rPr lang="ru-RU" altLang="bg-BG" sz="2100" dirty="0" smtClean="0">
                <a:latin typeface="Times New Roman" panose="02020603050405020304" pitchFamily="18" charset="0"/>
                <a:cs typeface="Times New Roman" panose="02020603050405020304" pitchFamily="18" charset="0"/>
              </a:rPr>
              <a:t> и </a:t>
            </a:r>
            <a:r>
              <a:rPr lang="ru-RU" altLang="bg-BG" sz="2100" dirty="0" err="1" smtClean="0">
                <a:latin typeface="Times New Roman" panose="02020603050405020304" pitchFamily="18" charset="0"/>
                <a:cs typeface="Times New Roman" panose="02020603050405020304" pitchFamily="18" charset="0"/>
              </a:rPr>
              <a:t>редактиране</a:t>
            </a:r>
            <a:r>
              <a:rPr lang="ru-RU" altLang="bg-BG" sz="2100" dirty="0" smtClean="0">
                <a:latin typeface="Times New Roman" panose="02020603050405020304" pitchFamily="18" charset="0"/>
                <a:cs typeface="Times New Roman" panose="02020603050405020304" pitchFamily="18" charset="0"/>
              </a:rPr>
              <a:t> на обхвата </a:t>
            </a:r>
            <a:r>
              <a:rPr lang="ru-RU" altLang="bg-BG" sz="2100" dirty="0">
                <a:latin typeface="Times New Roman" panose="02020603050405020304" pitchFamily="18" charset="0"/>
                <a:cs typeface="Times New Roman" panose="02020603050405020304" pitchFamily="18" charset="0"/>
              </a:rPr>
              <a:t>на </a:t>
            </a:r>
            <a:r>
              <a:rPr lang="ru-RU" altLang="bg-BG" sz="2100" dirty="0" err="1" smtClean="0">
                <a:latin typeface="Times New Roman" panose="02020603050405020304" pitchFamily="18" charset="0"/>
                <a:cs typeface="Times New Roman" panose="02020603050405020304" pitchFamily="18" charset="0"/>
              </a:rPr>
              <a:t>организациите</a:t>
            </a:r>
            <a:r>
              <a:rPr lang="ru-RU" altLang="bg-BG" sz="2100" dirty="0" smtClean="0">
                <a:latin typeface="Times New Roman" panose="02020603050405020304" pitchFamily="18" charset="0"/>
                <a:cs typeface="Times New Roman" panose="02020603050405020304" pitchFamily="18" charset="0"/>
              </a:rPr>
              <a:t>, </a:t>
            </a:r>
            <a:r>
              <a:rPr lang="ru-RU" altLang="bg-BG" sz="2100" dirty="0">
                <a:latin typeface="Times New Roman" panose="02020603050405020304" pitchFamily="18" charset="0"/>
                <a:cs typeface="Times New Roman" panose="02020603050405020304" pitchFamily="18" charset="0"/>
              </a:rPr>
              <a:t>в </a:t>
            </a:r>
            <a:r>
              <a:rPr lang="ru-RU" altLang="bg-BG" sz="2100" dirty="0" err="1">
                <a:latin typeface="Times New Roman" panose="02020603050405020304" pitchFamily="18" charset="0"/>
                <a:cs typeface="Times New Roman" panose="02020603050405020304" pitchFamily="18" charset="0"/>
              </a:rPr>
              <a:t>чиято</a:t>
            </a:r>
            <a:r>
              <a:rPr lang="ru-RU" altLang="bg-BG" sz="2100" dirty="0">
                <a:latin typeface="Times New Roman" panose="02020603050405020304" pitchFamily="18" charset="0"/>
                <a:cs typeface="Times New Roman" panose="02020603050405020304" pitchFamily="18" charset="0"/>
              </a:rPr>
              <a:t> </a:t>
            </a:r>
            <a:r>
              <a:rPr lang="ru-RU" altLang="bg-BG" sz="2100" dirty="0" err="1" smtClean="0">
                <a:latin typeface="Times New Roman" panose="02020603050405020304" pitchFamily="18" charset="0"/>
                <a:cs typeface="Times New Roman" panose="02020603050405020304" pitchFamily="18" charset="0"/>
              </a:rPr>
              <a:t>полза</a:t>
            </a:r>
            <a:r>
              <a:rPr lang="ru-RU" altLang="bg-BG" sz="2100" dirty="0" smtClean="0">
                <a:latin typeface="Times New Roman" panose="02020603050405020304" pitchFamily="18" charset="0"/>
                <a:cs typeface="Times New Roman" panose="02020603050405020304" pitchFamily="18" charset="0"/>
              </a:rPr>
              <a:t> </a:t>
            </a:r>
            <a:r>
              <a:rPr lang="ru-RU" altLang="bg-BG" sz="2100" dirty="0" err="1">
                <a:latin typeface="Times New Roman" panose="02020603050405020304" pitchFamily="18" charset="0"/>
                <a:cs typeface="Times New Roman" panose="02020603050405020304" pitchFamily="18" charset="0"/>
              </a:rPr>
              <a:t>могат</a:t>
            </a:r>
            <a:r>
              <a:rPr lang="ru-RU" altLang="bg-BG" sz="2100" dirty="0">
                <a:latin typeface="Times New Roman" panose="02020603050405020304" pitchFamily="18" charset="0"/>
                <a:cs typeface="Times New Roman" panose="02020603050405020304" pitchFamily="18" charset="0"/>
              </a:rPr>
              <a:t> да се правят </a:t>
            </a:r>
            <a:r>
              <a:rPr lang="ru-RU" altLang="bg-BG" sz="2100" dirty="0" err="1">
                <a:latin typeface="Times New Roman" panose="02020603050405020304" pitchFamily="18" charset="0"/>
                <a:cs typeface="Times New Roman" panose="02020603050405020304" pitchFamily="18" charset="0"/>
              </a:rPr>
              <a:t>данъчно</a:t>
            </a:r>
            <a:r>
              <a:rPr lang="ru-RU" altLang="bg-BG" sz="2100" dirty="0">
                <a:latin typeface="Times New Roman" panose="02020603050405020304" pitchFamily="18" charset="0"/>
                <a:cs typeface="Times New Roman" panose="02020603050405020304" pitchFamily="18" charset="0"/>
              </a:rPr>
              <a:t> </a:t>
            </a:r>
            <a:r>
              <a:rPr lang="ru-RU" altLang="bg-BG" sz="2100" dirty="0" err="1">
                <a:latin typeface="Times New Roman" panose="02020603050405020304" pitchFamily="18" charset="0"/>
                <a:cs typeface="Times New Roman" panose="02020603050405020304" pitchFamily="18" charset="0"/>
              </a:rPr>
              <a:t>признати</a:t>
            </a:r>
            <a:r>
              <a:rPr lang="ru-RU" altLang="bg-BG" sz="2100" dirty="0">
                <a:latin typeface="Times New Roman" panose="02020603050405020304" pitchFamily="18" charset="0"/>
                <a:cs typeface="Times New Roman" panose="02020603050405020304" pitchFamily="18" charset="0"/>
              </a:rPr>
              <a:t> разходи за </a:t>
            </a:r>
            <a:r>
              <a:rPr lang="ru-RU" altLang="bg-BG" sz="2100" dirty="0" smtClean="0">
                <a:latin typeface="Times New Roman" panose="02020603050405020304" pitchFamily="18" charset="0"/>
                <a:cs typeface="Times New Roman" panose="02020603050405020304" pitchFamily="18" charset="0"/>
              </a:rPr>
              <a:t>дарения:</a:t>
            </a:r>
          </a:p>
          <a:p>
            <a:pPr marL="358775" indent="-358775" algn="just">
              <a:lnSpc>
                <a:spcPct val="100000"/>
              </a:lnSpc>
              <a:spcBef>
                <a:spcPct val="0"/>
              </a:spcBef>
              <a:buFont typeface="Wingdings" panose="05000000000000000000" pitchFamily="2" charset="2"/>
              <a:buChar char="ü"/>
            </a:pPr>
            <a:r>
              <a:rPr lang="ru-RU" altLang="bg-BG" sz="2100" b="1" dirty="0" smtClean="0">
                <a:latin typeface="Times New Roman" panose="02020603050405020304" pitchFamily="18" charset="0"/>
                <a:cs typeface="Times New Roman" panose="02020603050405020304" pitchFamily="18" charset="0"/>
              </a:rPr>
              <a:t>Чл. </a:t>
            </a:r>
            <a:r>
              <a:rPr lang="ru-RU" altLang="bg-BG" sz="2100" b="1" dirty="0">
                <a:latin typeface="Times New Roman" panose="02020603050405020304" pitchFamily="18" charset="0"/>
                <a:cs typeface="Times New Roman" panose="02020603050405020304" pitchFamily="18" charset="0"/>
              </a:rPr>
              <a:t>31, ал. 1, т. 19 (нова</a:t>
            </a:r>
            <a:r>
              <a:rPr lang="ru-RU" altLang="bg-BG" sz="2100" b="1" dirty="0" smtClean="0">
                <a:latin typeface="Times New Roman" panose="02020603050405020304" pitchFamily="18" charset="0"/>
                <a:cs typeface="Times New Roman" panose="02020603050405020304" pitchFamily="18" charset="0"/>
              </a:rPr>
              <a:t>) </a:t>
            </a:r>
            <a:r>
              <a:rPr lang="ru-RU" altLang="bg-BG" sz="2100" dirty="0" smtClean="0">
                <a:latin typeface="Times New Roman" panose="02020603050405020304" pitchFamily="18" charset="0"/>
                <a:cs typeface="Times New Roman" panose="02020603050405020304" pitchFamily="18" charset="0"/>
              </a:rPr>
              <a:t>- </a:t>
            </a:r>
            <a:r>
              <a:rPr lang="ru-RU" altLang="bg-BG" sz="2100" dirty="0" err="1" smtClean="0">
                <a:latin typeface="Times New Roman" panose="02020603050405020304" pitchFamily="18" charset="0"/>
                <a:cs typeface="Times New Roman" panose="02020603050405020304" pitchFamily="18" charset="0"/>
              </a:rPr>
              <a:t>социални</a:t>
            </a:r>
            <a:r>
              <a:rPr lang="ru-RU" altLang="bg-BG" sz="2100" dirty="0" smtClean="0">
                <a:latin typeface="Times New Roman" panose="02020603050405020304" pitchFamily="18" charset="0"/>
                <a:cs typeface="Times New Roman" panose="02020603050405020304" pitchFamily="18" charset="0"/>
              </a:rPr>
              <a:t> </a:t>
            </a:r>
            <a:r>
              <a:rPr lang="ru-RU" altLang="bg-BG" sz="2100" dirty="0">
                <a:latin typeface="Times New Roman" panose="02020603050405020304" pitchFamily="18" charset="0"/>
                <a:cs typeface="Times New Roman" panose="02020603050405020304" pitchFamily="18" charset="0"/>
              </a:rPr>
              <a:t>предприятия, </a:t>
            </a:r>
            <a:r>
              <a:rPr lang="ru-RU" altLang="bg-BG" sz="2100" dirty="0" err="1">
                <a:latin typeface="Times New Roman" panose="02020603050405020304" pitchFamily="18" charset="0"/>
                <a:cs typeface="Times New Roman" panose="02020603050405020304" pitchFamily="18" charset="0"/>
              </a:rPr>
              <a:t>вписани</a:t>
            </a:r>
            <a:r>
              <a:rPr lang="ru-RU" altLang="bg-BG" sz="2100" dirty="0">
                <a:latin typeface="Times New Roman" panose="02020603050405020304" pitchFamily="18" charset="0"/>
                <a:cs typeface="Times New Roman" panose="02020603050405020304" pitchFamily="18" charset="0"/>
              </a:rPr>
              <a:t> в </a:t>
            </a:r>
            <a:r>
              <a:rPr lang="ru-RU" altLang="bg-BG" sz="2100" dirty="0" err="1">
                <a:latin typeface="Times New Roman" panose="02020603050405020304" pitchFamily="18" charset="0"/>
                <a:cs typeface="Times New Roman" panose="02020603050405020304" pitchFamily="18" charset="0"/>
              </a:rPr>
              <a:t>регистъра</a:t>
            </a:r>
            <a:r>
              <a:rPr lang="ru-RU" altLang="bg-BG" sz="2100" dirty="0">
                <a:latin typeface="Times New Roman" panose="02020603050405020304" pitchFamily="18" charset="0"/>
                <a:cs typeface="Times New Roman" panose="02020603050405020304" pitchFamily="18" charset="0"/>
              </a:rPr>
              <a:t> на </a:t>
            </a:r>
            <a:r>
              <a:rPr lang="ru-RU" altLang="bg-BG" sz="2100" dirty="0" err="1">
                <a:latin typeface="Times New Roman" panose="02020603050405020304" pitchFamily="18" charset="0"/>
                <a:cs typeface="Times New Roman" panose="02020603050405020304" pitchFamily="18" charset="0"/>
              </a:rPr>
              <a:t>социалните</a:t>
            </a:r>
            <a:r>
              <a:rPr lang="ru-RU" altLang="bg-BG" sz="2100" dirty="0">
                <a:latin typeface="Times New Roman" panose="02020603050405020304" pitchFamily="18" charset="0"/>
                <a:cs typeface="Times New Roman" panose="02020603050405020304" pitchFamily="18" charset="0"/>
              </a:rPr>
              <a:t> предприятия, за </a:t>
            </a:r>
            <a:r>
              <a:rPr lang="ru-RU" altLang="bg-BG" sz="2100" dirty="0" err="1">
                <a:latin typeface="Times New Roman" panose="02020603050405020304" pitchFamily="18" charset="0"/>
                <a:cs typeface="Times New Roman" panose="02020603050405020304" pitchFamily="18" charset="0"/>
              </a:rPr>
              <a:t>осъществяване</a:t>
            </a:r>
            <a:r>
              <a:rPr lang="ru-RU" altLang="bg-BG" sz="2100" dirty="0">
                <a:latin typeface="Times New Roman" panose="02020603050405020304" pitchFamily="18" charset="0"/>
                <a:cs typeface="Times New Roman" panose="02020603050405020304" pitchFamily="18" charset="0"/>
              </a:rPr>
              <a:t> на </a:t>
            </a:r>
            <a:r>
              <a:rPr lang="ru-RU" altLang="bg-BG" sz="2100" dirty="0" err="1">
                <a:latin typeface="Times New Roman" panose="02020603050405020304" pitchFamily="18" charset="0"/>
                <a:cs typeface="Times New Roman" panose="02020603050405020304" pitchFamily="18" charset="0"/>
              </a:rPr>
              <a:t>социалната</a:t>
            </a:r>
            <a:r>
              <a:rPr lang="ru-RU" altLang="bg-BG" sz="2100" dirty="0">
                <a:latin typeface="Times New Roman" panose="02020603050405020304" pitchFamily="18" charset="0"/>
                <a:cs typeface="Times New Roman" panose="02020603050405020304" pitchFamily="18" charset="0"/>
              </a:rPr>
              <a:t> им </a:t>
            </a:r>
            <a:r>
              <a:rPr lang="ru-RU" altLang="bg-BG" sz="2100" dirty="0" err="1">
                <a:latin typeface="Times New Roman" panose="02020603050405020304" pitchFamily="18" charset="0"/>
                <a:cs typeface="Times New Roman" panose="02020603050405020304" pitchFamily="18" charset="0"/>
              </a:rPr>
              <a:t>дейност</a:t>
            </a:r>
            <a:r>
              <a:rPr lang="ru-RU" altLang="bg-BG" sz="2100" dirty="0">
                <a:latin typeface="Times New Roman" panose="02020603050405020304" pitchFamily="18" charset="0"/>
                <a:cs typeface="Times New Roman" panose="02020603050405020304" pitchFamily="18" charset="0"/>
              </a:rPr>
              <a:t> и/или за </a:t>
            </a:r>
            <a:r>
              <a:rPr lang="ru-RU" altLang="bg-BG" sz="2100" dirty="0" err="1">
                <a:latin typeface="Times New Roman" panose="02020603050405020304" pitchFamily="18" charset="0"/>
                <a:cs typeface="Times New Roman" panose="02020603050405020304" pitchFamily="18" charset="0"/>
              </a:rPr>
              <a:t>постигане</a:t>
            </a:r>
            <a:r>
              <a:rPr lang="ru-RU" altLang="bg-BG" sz="2100" dirty="0">
                <a:latin typeface="Times New Roman" panose="02020603050405020304" pitchFamily="18" charset="0"/>
                <a:cs typeface="Times New Roman" panose="02020603050405020304" pitchFamily="18" charset="0"/>
              </a:rPr>
              <a:t> на </a:t>
            </a:r>
            <a:r>
              <a:rPr lang="ru-RU" altLang="bg-BG" sz="2100" dirty="0" err="1" smtClean="0">
                <a:latin typeface="Times New Roman" panose="02020603050405020304" pitchFamily="18" charset="0"/>
                <a:cs typeface="Times New Roman" panose="02020603050405020304" pitchFamily="18" charset="0"/>
              </a:rPr>
              <a:t>социалните</a:t>
            </a:r>
            <a:r>
              <a:rPr lang="ru-RU" altLang="bg-BG" sz="2100" dirty="0" smtClean="0">
                <a:latin typeface="Times New Roman" panose="02020603050405020304" pitchFamily="18" charset="0"/>
                <a:cs typeface="Times New Roman" panose="02020603050405020304" pitchFamily="18" charset="0"/>
              </a:rPr>
              <a:t> </a:t>
            </a:r>
            <a:r>
              <a:rPr lang="ru-RU" altLang="bg-BG" sz="2100" dirty="0">
                <a:latin typeface="Times New Roman" panose="02020603050405020304" pitchFamily="18" charset="0"/>
                <a:cs typeface="Times New Roman" panose="02020603050405020304" pitchFamily="18" charset="0"/>
              </a:rPr>
              <a:t>им цели. </a:t>
            </a:r>
            <a:endParaRPr lang="ru-RU" altLang="bg-BG" sz="2100" dirty="0" smtClean="0">
              <a:latin typeface="Times New Roman" panose="02020603050405020304" pitchFamily="18" charset="0"/>
              <a:cs typeface="Times New Roman" panose="02020603050405020304" pitchFamily="18" charset="0"/>
            </a:endParaRPr>
          </a:p>
          <a:p>
            <a:pPr marL="358775" indent="-358775" algn="just">
              <a:lnSpc>
                <a:spcPct val="100000"/>
              </a:lnSpc>
              <a:spcBef>
                <a:spcPct val="0"/>
              </a:spcBef>
              <a:buFont typeface="Wingdings" panose="05000000000000000000" pitchFamily="2" charset="2"/>
              <a:buChar char="ü"/>
            </a:pPr>
            <a:r>
              <a:rPr lang="ru-RU" sz="2100" b="1" dirty="0" smtClean="0">
                <a:latin typeface="Times New Roman" panose="02020603050405020304" pitchFamily="18" charset="0"/>
                <a:cs typeface="Times New Roman" panose="02020603050405020304" pitchFamily="18" charset="0"/>
              </a:rPr>
              <a:t>Чл. </a:t>
            </a:r>
            <a:r>
              <a:rPr lang="ru-RU" sz="2100" b="1" dirty="0">
                <a:latin typeface="Times New Roman" panose="02020603050405020304" pitchFamily="18" charset="0"/>
                <a:cs typeface="Times New Roman" panose="02020603050405020304" pitchFamily="18" charset="0"/>
              </a:rPr>
              <a:t>31, ал. 2 от </a:t>
            </a:r>
            <a:r>
              <a:rPr lang="ru-RU" sz="2100" b="1" dirty="0" smtClean="0">
                <a:latin typeface="Times New Roman" panose="02020603050405020304" pitchFamily="18" charset="0"/>
                <a:cs typeface="Times New Roman" panose="02020603050405020304" pitchFamily="18" charset="0"/>
              </a:rPr>
              <a:t>ЗКПО </a:t>
            </a:r>
            <a:r>
              <a:rPr lang="ru-RU" sz="2100" dirty="0" smtClean="0">
                <a:latin typeface="Times New Roman" panose="02020603050405020304" pitchFamily="18" charset="0"/>
                <a:cs typeface="Times New Roman" panose="02020603050405020304" pitchFamily="18" charset="0"/>
              </a:rPr>
              <a:t>- </a:t>
            </a:r>
            <a:r>
              <a:rPr lang="ru-RU" sz="2100" dirty="0" err="1" smtClean="0">
                <a:latin typeface="Times New Roman" panose="02020603050405020304" pitchFamily="18" charset="0"/>
                <a:cs typeface="Times New Roman" panose="02020603050405020304" pitchFamily="18" charset="0"/>
              </a:rPr>
              <a:t>Националната</a:t>
            </a:r>
            <a:r>
              <a:rPr lang="ru-RU" sz="2100" dirty="0" smtClean="0">
                <a:latin typeface="Times New Roman" panose="02020603050405020304" pitchFamily="18" charset="0"/>
                <a:cs typeface="Times New Roman" panose="02020603050405020304" pitchFamily="18" charset="0"/>
              </a:rPr>
              <a:t> </a:t>
            </a:r>
            <a:r>
              <a:rPr lang="ru-RU" sz="2100" dirty="0" err="1">
                <a:latin typeface="Times New Roman" panose="02020603050405020304" pitchFamily="18" charset="0"/>
                <a:cs typeface="Times New Roman" panose="02020603050405020304" pitchFamily="18" charset="0"/>
              </a:rPr>
              <a:t>здравноосигурителна</a:t>
            </a:r>
            <a:r>
              <a:rPr lang="ru-RU" sz="2100" dirty="0">
                <a:latin typeface="Times New Roman" panose="02020603050405020304" pitchFamily="18" charset="0"/>
                <a:cs typeface="Times New Roman" panose="02020603050405020304" pitchFamily="18" charset="0"/>
              </a:rPr>
              <a:t> </a:t>
            </a:r>
            <a:r>
              <a:rPr lang="ru-RU" sz="2100" dirty="0" err="1">
                <a:latin typeface="Times New Roman" panose="02020603050405020304" pitchFamily="18" charset="0"/>
                <a:cs typeface="Times New Roman" panose="02020603050405020304" pitchFamily="18" charset="0"/>
              </a:rPr>
              <a:t>каса</a:t>
            </a:r>
            <a:r>
              <a:rPr lang="ru-RU" sz="2100" dirty="0">
                <a:latin typeface="Times New Roman" panose="02020603050405020304" pitchFamily="18" charset="0"/>
                <a:cs typeface="Times New Roman" panose="02020603050405020304" pitchFamily="18" charset="0"/>
              </a:rPr>
              <a:t> – за </a:t>
            </a:r>
            <a:r>
              <a:rPr lang="ru-RU" sz="2100" dirty="0" err="1">
                <a:latin typeface="Times New Roman" panose="02020603050405020304" pitchFamily="18" charset="0"/>
                <a:cs typeface="Times New Roman" panose="02020603050405020304" pitchFamily="18" charset="0"/>
              </a:rPr>
              <a:t>дейности</a:t>
            </a:r>
            <a:r>
              <a:rPr lang="ru-RU" sz="2100" dirty="0">
                <a:latin typeface="Times New Roman" panose="02020603050405020304" pitchFamily="18" charset="0"/>
                <a:cs typeface="Times New Roman" panose="02020603050405020304" pitchFamily="18" charset="0"/>
              </a:rPr>
              <a:t> </a:t>
            </a:r>
            <a:r>
              <a:rPr lang="ru-RU" sz="2100" dirty="0" err="1">
                <a:latin typeface="Times New Roman" panose="02020603050405020304" pitchFamily="18" charset="0"/>
                <a:cs typeface="Times New Roman" panose="02020603050405020304" pitchFamily="18" charset="0"/>
              </a:rPr>
              <a:t>във</a:t>
            </a:r>
            <a:r>
              <a:rPr lang="ru-RU" sz="2100" dirty="0">
                <a:latin typeface="Times New Roman" panose="02020603050405020304" pitchFamily="18" charset="0"/>
                <a:cs typeface="Times New Roman" panose="02020603050405020304" pitchFamily="18" charset="0"/>
              </a:rPr>
              <a:t> </a:t>
            </a:r>
            <a:r>
              <a:rPr lang="ru-RU" sz="2100" dirty="0" err="1">
                <a:latin typeface="Times New Roman" panose="02020603050405020304" pitchFamily="18" charset="0"/>
                <a:cs typeface="Times New Roman" panose="02020603050405020304" pitchFamily="18" charset="0"/>
              </a:rPr>
              <a:t>връзка</a:t>
            </a:r>
            <a:r>
              <a:rPr lang="ru-RU" sz="2100" dirty="0">
                <a:latin typeface="Times New Roman" panose="02020603050405020304" pitchFamily="18" charset="0"/>
                <a:cs typeface="Times New Roman" panose="02020603050405020304" pitchFamily="18" charset="0"/>
              </a:rPr>
              <a:t> с </a:t>
            </a:r>
            <a:r>
              <a:rPr lang="ru-RU" sz="2100" dirty="0" err="1">
                <a:latin typeface="Times New Roman" panose="02020603050405020304" pitchFamily="18" charset="0"/>
                <a:cs typeface="Times New Roman" panose="02020603050405020304" pitchFamily="18" charset="0"/>
              </a:rPr>
              <a:t>лечението</a:t>
            </a:r>
            <a:r>
              <a:rPr lang="ru-RU" sz="2100" dirty="0">
                <a:latin typeface="Times New Roman" panose="02020603050405020304" pitchFamily="18" charset="0"/>
                <a:cs typeface="Times New Roman" panose="02020603050405020304" pitchFamily="18" charset="0"/>
              </a:rPr>
              <a:t> на </a:t>
            </a:r>
            <a:r>
              <a:rPr lang="ru-RU" sz="2100" dirty="0" err="1">
                <a:latin typeface="Times New Roman" panose="02020603050405020304" pitchFamily="18" charset="0"/>
                <a:cs typeface="Times New Roman" panose="02020603050405020304" pitchFamily="18" charset="0"/>
              </a:rPr>
              <a:t>деца</a:t>
            </a:r>
            <a:r>
              <a:rPr lang="ru-RU" sz="2100" dirty="0">
                <a:latin typeface="Times New Roman" panose="02020603050405020304" pitchFamily="18" charset="0"/>
                <a:cs typeface="Times New Roman" panose="02020603050405020304" pitchFamily="18" charset="0"/>
              </a:rPr>
              <a:t>, </a:t>
            </a:r>
            <a:r>
              <a:rPr lang="ru-RU" sz="2100" dirty="0" err="1">
                <a:latin typeface="Times New Roman" panose="02020603050405020304" pitchFamily="18" charset="0"/>
                <a:cs typeface="Times New Roman" panose="02020603050405020304" pitchFamily="18" charset="0"/>
              </a:rPr>
              <a:t>финансирани</a:t>
            </a:r>
            <a:r>
              <a:rPr lang="ru-RU" sz="2100" dirty="0">
                <a:latin typeface="Times New Roman" panose="02020603050405020304" pitchFamily="18" charset="0"/>
                <a:cs typeface="Times New Roman" panose="02020603050405020304" pitchFamily="18" charset="0"/>
              </a:rPr>
              <a:t> с </a:t>
            </a:r>
            <a:r>
              <a:rPr lang="ru-RU" sz="2100" dirty="0" err="1">
                <a:latin typeface="Times New Roman" panose="02020603050405020304" pitchFamily="18" charset="0"/>
                <a:cs typeface="Times New Roman" panose="02020603050405020304" pitchFamily="18" charset="0"/>
              </a:rPr>
              <a:t>трансфери</a:t>
            </a:r>
            <a:r>
              <a:rPr lang="ru-RU" sz="2100" dirty="0">
                <a:latin typeface="Times New Roman" panose="02020603050405020304" pitchFamily="18" charset="0"/>
                <a:cs typeface="Times New Roman" panose="02020603050405020304" pitchFamily="18" charset="0"/>
              </a:rPr>
              <a:t> от бюджета на </a:t>
            </a:r>
            <a:r>
              <a:rPr lang="ru-RU" sz="2100" dirty="0" err="1">
                <a:latin typeface="Times New Roman" panose="02020603050405020304" pitchFamily="18" charset="0"/>
                <a:cs typeface="Times New Roman" panose="02020603050405020304" pitchFamily="18" charset="0"/>
              </a:rPr>
              <a:t>Министерството</a:t>
            </a:r>
            <a:r>
              <a:rPr lang="ru-RU" sz="2100" dirty="0">
                <a:latin typeface="Times New Roman" panose="02020603050405020304" pitchFamily="18" charset="0"/>
                <a:cs typeface="Times New Roman" panose="02020603050405020304" pitchFamily="18" charset="0"/>
              </a:rPr>
              <a:t> на </a:t>
            </a:r>
            <a:r>
              <a:rPr lang="ru-RU" sz="2100" dirty="0" err="1" smtClean="0">
                <a:latin typeface="Times New Roman" panose="02020603050405020304" pitchFamily="18" charset="0"/>
                <a:cs typeface="Times New Roman" panose="02020603050405020304" pitchFamily="18" charset="0"/>
              </a:rPr>
              <a:t>здравеопазването</a:t>
            </a:r>
            <a:r>
              <a:rPr lang="ru-RU" sz="2100" dirty="0">
                <a:latin typeface="Times New Roman" panose="02020603050405020304" pitchFamily="18" charset="0"/>
                <a:cs typeface="Times New Roman" panose="02020603050405020304" pitchFamily="18" charset="0"/>
              </a:rPr>
              <a:t> вместо Център „Фонд за лечение на </a:t>
            </a:r>
            <a:r>
              <a:rPr lang="ru-RU" sz="2100" dirty="0" err="1">
                <a:latin typeface="Times New Roman" panose="02020603050405020304" pitchFamily="18" charset="0"/>
                <a:cs typeface="Times New Roman" panose="02020603050405020304" pitchFamily="18" charset="0"/>
              </a:rPr>
              <a:t>деца</a:t>
            </a:r>
            <a:r>
              <a:rPr lang="ru-RU" sz="2100" dirty="0">
                <a:latin typeface="Times New Roman" panose="02020603050405020304" pitchFamily="18" charset="0"/>
                <a:cs typeface="Times New Roman" panose="02020603050405020304" pitchFamily="18" charset="0"/>
              </a:rPr>
              <a:t>“</a:t>
            </a:r>
            <a:r>
              <a:rPr lang="ru-RU" sz="2100" dirty="0" smtClean="0">
                <a:latin typeface="Times New Roman" panose="02020603050405020304" pitchFamily="18" charset="0"/>
                <a:cs typeface="Times New Roman" panose="02020603050405020304" pitchFamily="18" charset="0"/>
              </a:rPr>
              <a:t>. </a:t>
            </a:r>
            <a:endParaRPr lang="ru-RU" sz="2100" dirty="0">
              <a:latin typeface="Times New Roman" panose="02020603050405020304" pitchFamily="18" charset="0"/>
              <a:cs typeface="Times New Roman" panose="02020603050405020304" pitchFamily="18" charset="0"/>
            </a:endParaRPr>
          </a:p>
          <a:p>
            <a:pPr marL="358775" indent="-358775" algn="just">
              <a:lnSpc>
                <a:spcPct val="100000"/>
              </a:lnSpc>
              <a:spcBef>
                <a:spcPct val="0"/>
              </a:spcBef>
              <a:buFont typeface="Wingdings" panose="05000000000000000000" pitchFamily="2" charset="2"/>
              <a:buChar char="ü"/>
            </a:pPr>
            <a:r>
              <a:rPr lang="ru-RU" sz="2100" b="1" dirty="0" smtClean="0">
                <a:latin typeface="Times New Roman" panose="02020603050405020304" pitchFamily="18" charset="0"/>
                <a:cs typeface="Times New Roman" panose="02020603050405020304" pitchFamily="18" charset="0"/>
              </a:rPr>
              <a:t>Чл. </a:t>
            </a:r>
            <a:r>
              <a:rPr lang="ru-RU" sz="2100" b="1" dirty="0">
                <a:latin typeface="Times New Roman" panose="02020603050405020304" pitchFamily="18" charset="0"/>
                <a:cs typeface="Times New Roman" panose="02020603050405020304" pitchFamily="18" charset="0"/>
              </a:rPr>
              <a:t>31, ал. 1, т. 7 от </a:t>
            </a:r>
            <a:r>
              <a:rPr lang="ru-RU" sz="2100" b="1" dirty="0" smtClean="0">
                <a:latin typeface="Times New Roman" panose="02020603050405020304" pitchFamily="18" charset="0"/>
                <a:cs typeface="Times New Roman" panose="02020603050405020304" pitchFamily="18" charset="0"/>
              </a:rPr>
              <a:t>ЗКПО </a:t>
            </a:r>
            <a:r>
              <a:rPr lang="ru-RU" sz="2100" dirty="0" smtClean="0">
                <a:latin typeface="Times New Roman" panose="02020603050405020304" pitchFamily="18" charset="0"/>
                <a:cs typeface="Times New Roman" panose="02020603050405020304" pitchFamily="18" charset="0"/>
              </a:rPr>
              <a:t>- </a:t>
            </a:r>
            <a:r>
              <a:rPr lang="ru-RU" sz="2100" dirty="0" err="1" smtClean="0">
                <a:latin typeface="Times New Roman" panose="02020603050405020304" pitchFamily="18" charset="0"/>
                <a:cs typeface="Times New Roman" panose="02020603050405020304" pitchFamily="18" charset="0"/>
              </a:rPr>
              <a:t>специализирани</a:t>
            </a:r>
            <a:r>
              <a:rPr lang="ru-RU" sz="2100" dirty="0" smtClean="0">
                <a:latin typeface="Times New Roman" panose="02020603050405020304" pitchFamily="18" charset="0"/>
                <a:cs typeface="Times New Roman" panose="02020603050405020304" pitchFamily="18" charset="0"/>
              </a:rPr>
              <a:t> </a:t>
            </a:r>
            <a:r>
              <a:rPr lang="ru-RU" sz="2100" dirty="0">
                <a:latin typeface="Times New Roman" panose="02020603050405020304" pitchFamily="18" charset="0"/>
                <a:cs typeface="Times New Roman" panose="02020603050405020304" pitchFamily="18" charset="0"/>
              </a:rPr>
              <a:t>предприятия или кооперации на хора с </a:t>
            </a:r>
            <a:r>
              <a:rPr lang="ru-RU" sz="2100" dirty="0" err="1">
                <a:latin typeface="Times New Roman" panose="02020603050405020304" pitchFamily="18" charset="0"/>
                <a:cs typeface="Times New Roman" panose="02020603050405020304" pitchFamily="18" charset="0"/>
              </a:rPr>
              <a:t>увреждания</a:t>
            </a:r>
            <a:r>
              <a:rPr lang="ru-RU" sz="2100" dirty="0">
                <a:latin typeface="Times New Roman" panose="02020603050405020304" pitchFamily="18" charset="0"/>
                <a:cs typeface="Times New Roman" panose="02020603050405020304" pitchFamily="18" charset="0"/>
              </a:rPr>
              <a:t>, </a:t>
            </a:r>
            <a:r>
              <a:rPr lang="ru-RU" sz="2100" dirty="0" err="1">
                <a:latin typeface="Times New Roman" panose="02020603050405020304" pitchFamily="18" charset="0"/>
                <a:cs typeface="Times New Roman" panose="02020603050405020304" pitchFamily="18" charset="0"/>
              </a:rPr>
              <a:t>вписани</a:t>
            </a:r>
            <a:r>
              <a:rPr lang="ru-RU" sz="2100" dirty="0">
                <a:latin typeface="Times New Roman" panose="02020603050405020304" pitchFamily="18" charset="0"/>
                <a:cs typeface="Times New Roman" panose="02020603050405020304" pitchFamily="18" charset="0"/>
              </a:rPr>
              <a:t> в </a:t>
            </a:r>
            <a:r>
              <a:rPr lang="ru-RU" sz="2100" dirty="0" err="1">
                <a:latin typeface="Times New Roman" panose="02020603050405020304" pitchFamily="18" charset="0"/>
                <a:cs typeface="Times New Roman" panose="02020603050405020304" pitchFamily="18" charset="0"/>
              </a:rPr>
              <a:t>регистъра</a:t>
            </a:r>
            <a:r>
              <a:rPr lang="ru-RU" sz="2100" dirty="0">
                <a:latin typeface="Times New Roman" panose="02020603050405020304" pitchFamily="18" charset="0"/>
                <a:cs typeface="Times New Roman" panose="02020603050405020304" pitchFamily="18" charset="0"/>
              </a:rPr>
              <a:t> по чл. 83 от Закона за </a:t>
            </a:r>
            <a:r>
              <a:rPr lang="ru-RU" sz="2100" dirty="0" err="1">
                <a:latin typeface="Times New Roman" panose="02020603050405020304" pitchFamily="18" charset="0"/>
                <a:cs typeface="Times New Roman" panose="02020603050405020304" pitchFamily="18" charset="0"/>
              </a:rPr>
              <a:t>хората</a:t>
            </a:r>
            <a:r>
              <a:rPr lang="ru-RU" sz="2100" dirty="0">
                <a:latin typeface="Times New Roman" panose="02020603050405020304" pitchFamily="18" charset="0"/>
                <a:cs typeface="Times New Roman" panose="02020603050405020304" pitchFamily="18" charset="0"/>
              </a:rPr>
              <a:t> с </a:t>
            </a:r>
            <a:r>
              <a:rPr lang="ru-RU" sz="2100" dirty="0" err="1">
                <a:latin typeface="Times New Roman" panose="02020603050405020304" pitchFamily="18" charset="0"/>
                <a:cs typeface="Times New Roman" panose="02020603050405020304" pitchFamily="18" charset="0"/>
              </a:rPr>
              <a:t>увреждания</a:t>
            </a:r>
            <a:r>
              <a:rPr lang="ru-RU" sz="2100" dirty="0">
                <a:latin typeface="Times New Roman" panose="02020603050405020304" pitchFamily="18" charset="0"/>
                <a:cs typeface="Times New Roman" panose="02020603050405020304" pitchFamily="18" charset="0"/>
              </a:rPr>
              <a:t>, </a:t>
            </a:r>
            <a:r>
              <a:rPr lang="ru-RU" sz="2100" dirty="0" err="1">
                <a:latin typeface="Times New Roman" panose="02020603050405020304" pitchFamily="18" charset="0"/>
                <a:cs typeface="Times New Roman" panose="02020603050405020304" pitchFamily="18" charset="0"/>
              </a:rPr>
              <a:t>както</a:t>
            </a:r>
            <a:r>
              <a:rPr lang="ru-RU" sz="2100" dirty="0">
                <a:latin typeface="Times New Roman" panose="02020603050405020304" pitchFamily="18" charset="0"/>
                <a:cs typeface="Times New Roman" panose="02020603050405020304" pitchFamily="18" charset="0"/>
              </a:rPr>
              <a:t> и в </a:t>
            </a:r>
            <a:r>
              <a:rPr lang="ru-RU" sz="2100" dirty="0" err="1">
                <a:latin typeface="Times New Roman" panose="02020603050405020304" pitchFamily="18" charset="0"/>
                <a:cs typeface="Times New Roman" panose="02020603050405020304" pitchFamily="18" charset="0"/>
              </a:rPr>
              <a:t>полза</a:t>
            </a:r>
            <a:r>
              <a:rPr lang="ru-RU" sz="2100" dirty="0">
                <a:latin typeface="Times New Roman" panose="02020603050405020304" pitchFamily="18" charset="0"/>
                <a:cs typeface="Times New Roman" panose="02020603050405020304" pitchFamily="18" charset="0"/>
              </a:rPr>
              <a:t> на </a:t>
            </a:r>
            <a:r>
              <a:rPr lang="ru-RU" sz="2100" dirty="0" err="1">
                <a:latin typeface="Times New Roman" panose="02020603050405020304" pitchFamily="18" charset="0"/>
                <a:cs typeface="Times New Roman" panose="02020603050405020304" pitchFamily="18" charset="0"/>
              </a:rPr>
              <a:t>Агенцията</a:t>
            </a:r>
            <a:r>
              <a:rPr lang="ru-RU" sz="2100" dirty="0">
                <a:latin typeface="Times New Roman" panose="02020603050405020304" pitchFamily="18" charset="0"/>
                <a:cs typeface="Times New Roman" panose="02020603050405020304" pitchFamily="18" charset="0"/>
              </a:rPr>
              <a:t> за </a:t>
            </a:r>
            <a:r>
              <a:rPr lang="ru-RU" sz="2100" dirty="0" err="1">
                <a:latin typeface="Times New Roman" panose="02020603050405020304" pitchFamily="18" charset="0"/>
                <a:cs typeface="Times New Roman" panose="02020603050405020304" pitchFamily="18" charset="0"/>
              </a:rPr>
              <a:t>хората</a:t>
            </a:r>
            <a:r>
              <a:rPr lang="ru-RU" sz="2100" dirty="0">
                <a:latin typeface="Times New Roman" panose="02020603050405020304" pitchFamily="18" charset="0"/>
                <a:cs typeface="Times New Roman" panose="02020603050405020304" pitchFamily="18" charset="0"/>
              </a:rPr>
              <a:t> с </a:t>
            </a:r>
            <a:r>
              <a:rPr lang="ru-RU" sz="2100" dirty="0" err="1" smtClean="0">
                <a:latin typeface="Times New Roman" panose="02020603050405020304" pitchFamily="18" charset="0"/>
                <a:cs typeface="Times New Roman" panose="02020603050405020304" pitchFamily="18" charset="0"/>
              </a:rPr>
              <a:t>увреждания</a:t>
            </a:r>
            <a:r>
              <a:rPr lang="ru-RU" sz="2100" dirty="0" smtClean="0">
                <a:latin typeface="Times New Roman" panose="02020603050405020304" pitchFamily="18" charset="0"/>
                <a:cs typeface="Times New Roman" panose="02020603050405020304" pitchFamily="18" charset="0"/>
              </a:rPr>
              <a:t> – </a:t>
            </a:r>
            <a:r>
              <a:rPr lang="ru-RU" sz="2100" dirty="0" err="1" smtClean="0">
                <a:latin typeface="Times New Roman" panose="02020603050405020304" pitchFamily="18" charset="0"/>
                <a:cs typeface="Times New Roman" panose="02020603050405020304" pitchFamily="18" charset="0"/>
              </a:rPr>
              <a:t>препратка</a:t>
            </a:r>
            <a:r>
              <a:rPr lang="ru-RU" sz="2100" dirty="0" smtClean="0">
                <a:latin typeface="Times New Roman" panose="02020603050405020304" pitchFamily="18" charset="0"/>
                <a:cs typeface="Times New Roman" panose="02020603050405020304" pitchFamily="18" charset="0"/>
              </a:rPr>
              <a:t> </a:t>
            </a:r>
            <a:r>
              <a:rPr lang="ru-RU" sz="2100" dirty="0" err="1" smtClean="0">
                <a:latin typeface="Times New Roman" panose="02020603050405020304" pitchFamily="18" charset="0"/>
                <a:cs typeface="Times New Roman" panose="02020603050405020304" pitchFamily="18" charset="0"/>
              </a:rPr>
              <a:t>към</a:t>
            </a:r>
            <a:r>
              <a:rPr lang="ru-RU" sz="2100" dirty="0" smtClean="0">
                <a:latin typeface="Times New Roman" panose="02020603050405020304" pitchFamily="18" charset="0"/>
                <a:cs typeface="Times New Roman" panose="02020603050405020304" pitchFamily="18" charset="0"/>
              </a:rPr>
              <a:t> </a:t>
            </a:r>
            <a:r>
              <a:rPr lang="ru-RU" sz="2100" dirty="0" err="1" smtClean="0">
                <a:latin typeface="Times New Roman" panose="02020603050405020304" pitchFamily="18" charset="0"/>
                <a:cs typeface="Times New Roman" panose="02020603050405020304" pitchFamily="18" charset="0"/>
              </a:rPr>
              <a:t>новия</a:t>
            </a:r>
            <a:r>
              <a:rPr lang="ru-RU" sz="2100" dirty="0" smtClean="0">
                <a:latin typeface="Times New Roman" panose="02020603050405020304" pitchFamily="18" charset="0"/>
                <a:cs typeface="Times New Roman" panose="02020603050405020304" pitchFamily="18" charset="0"/>
              </a:rPr>
              <a:t> </a:t>
            </a:r>
            <a:r>
              <a:rPr lang="ru-RU" sz="2100" dirty="0">
                <a:latin typeface="Times New Roman" panose="02020603050405020304" pitchFamily="18" charset="0"/>
                <a:cs typeface="Times New Roman" panose="02020603050405020304" pitchFamily="18" charset="0"/>
              </a:rPr>
              <a:t>Закон за </a:t>
            </a:r>
            <a:r>
              <a:rPr lang="ru-RU" sz="2100" dirty="0" err="1">
                <a:latin typeface="Times New Roman" panose="02020603050405020304" pitchFamily="18" charset="0"/>
                <a:cs typeface="Times New Roman" panose="02020603050405020304" pitchFamily="18" charset="0"/>
              </a:rPr>
              <a:t>хората</a:t>
            </a:r>
            <a:r>
              <a:rPr lang="ru-RU" sz="2100" dirty="0">
                <a:latin typeface="Times New Roman" panose="02020603050405020304" pitchFamily="18" charset="0"/>
                <a:cs typeface="Times New Roman" panose="02020603050405020304" pitchFamily="18" charset="0"/>
              </a:rPr>
              <a:t> с </a:t>
            </a:r>
            <a:r>
              <a:rPr lang="ru-RU" sz="2100" dirty="0" err="1" smtClean="0">
                <a:latin typeface="Times New Roman" panose="02020603050405020304" pitchFamily="18" charset="0"/>
                <a:cs typeface="Times New Roman" panose="02020603050405020304" pitchFamily="18" charset="0"/>
              </a:rPr>
              <a:t>увреждания</a:t>
            </a:r>
            <a:r>
              <a:rPr lang="ru-RU" sz="2100" dirty="0" smtClean="0">
                <a:latin typeface="Times New Roman" panose="02020603050405020304" pitchFamily="18" charset="0"/>
                <a:cs typeface="Times New Roman" panose="02020603050405020304" pitchFamily="18" charset="0"/>
              </a:rPr>
              <a:t>.</a:t>
            </a:r>
          </a:p>
          <a:p>
            <a:pPr algn="just">
              <a:lnSpc>
                <a:spcPct val="100000"/>
              </a:lnSpc>
              <a:spcBef>
                <a:spcPct val="0"/>
              </a:spcBef>
            </a:pPr>
            <a:r>
              <a:rPr lang="ru-RU" sz="2100" dirty="0" err="1" smtClean="0">
                <a:latin typeface="Times New Roman" panose="02020603050405020304" pitchFamily="18" charset="0"/>
                <a:cs typeface="Times New Roman" panose="02020603050405020304" pitchFamily="18" charset="0"/>
              </a:rPr>
              <a:t>Редакционна</a:t>
            </a:r>
            <a:r>
              <a:rPr lang="ru-RU" sz="2100" dirty="0" smtClean="0">
                <a:latin typeface="Times New Roman" panose="02020603050405020304" pitchFamily="18" charset="0"/>
                <a:cs typeface="Times New Roman" panose="02020603050405020304" pitchFamily="18" charset="0"/>
              </a:rPr>
              <a:t> </a:t>
            </a:r>
            <a:r>
              <a:rPr lang="ru-RU" sz="2100" dirty="0" err="1">
                <a:latin typeface="Times New Roman" panose="02020603050405020304" pitchFamily="18" charset="0"/>
                <a:cs typeface="Times New Roman" panose="02020603050405020304" pitchFamily="18" charset="0"/>
              </a:rPr>
              <a:t>промяна</a:t>
            </a:r>
            <a:r>
              <a:rPr lang="ru-RU" sz="2100" dirty="0">
                <a:latin typeface="Times New Roman" panose="02020603050405020304" pitchFamily="18" charset="0"/>
                <a:cs typeface="Times New Roman" panose="02020603050405020304" pitchFamily="18" charset="0"/>
              </a:rPr>
              <a:t> в </a:t>
            </a:r>
            <a:r>
              <a:rPr lang="ru-RU" sz="2100" b="1" dirty="0">
                <a:latin typeface="Times New Roman" panose="02020603050405020304" pitchFamily="18" charset="0"/>
                <a:cs typeface="Times New Roman" panose="02020603050405020304" pitchFamily="18" charset="0"/>
              </a:rPr>
              <a:t>чл. 178 от ЗКПО </a:t>
            </a:r>
            <a:r>
              <a:rPr lang="ru-RU" sz="2100" dirty="0" err="1">
                <a:latin typeface="Times New Roman" panose="02020603050405020304" pitchFamily="18" charset="0"/>
                <a:cs typeface="Times New Roman" panose="02020603050405020304" pitchFamily="18" charset="0"/>
              </a:rPr>
              <a:t>във</a:t>
            </a:r>
            <a:r>
              <a:rPr lang="ru-RU" sz="2100" dirty="0">
                <a:latin typeface="Times New Roman" panose="02020603050405020304" pitchFamily="18" charset="0"/>
                <a:cs typeface="Times New Roman" panose="02020603050405020304" pitchFamily="18" charset="0"/>
              </a:rPr>
              <a:t> </a:t>
            </a:r>
            <a:r>
              <a:rPr lang="ru-RU" sz="2100" dirty="0" err="1">
                <a:latin typeface="Times New Roman" panose="02020603050405020304" pitchFamily="18" charset="0"/>
                <a:cs typeface="Times New Roman" panose="02020603050405020304" pitchFamily="18" charset="0"/>
              </a:rPr>
              <a:t>връзка</a:t>
            </a:r>
            <a:r>
              <a:rPr lang="ru-RU" sz="2100" dirty="0">
                <a:latin typeface="Times New Roman" panose="02020603050405020304" pitchFamily="18" charset="0"/>
                <a:cs typeface="Times New Roman" panose="02020603050405020304" pitchFamily="18" charset="0"/>
              </a:rPr>
              <a:t> с </a:t>
            </a:r>
            <a:r>
              <a:rPr lang="ru-RU" sz="2100" dirty="0" err="1">
                <a:latin typeface="Times New Roman" panose="02020603050405020304" pitchFamily="18" charset="0"/>
                <a:cs typeface="Times New Roman" panose="02020603050405020304" pitchFamily="18" charset="0"/>
              </a:rPr>
              <a:t>новия</a:t>
            </a:r>
            <a:r>
              <a:rPr lang="ru-RU" sz="2100" dirty="0">
                <a:latin typeface="Times New Roman" panose="02020603050405020304" pitchFamily="18" charset="0"/>
                <a:cs typeface="Times New Roman" panose="02020603050405020304" pitchFamily="18" charset="0"/>
              </a:rPr>
              <a:t> Закон за </a:t>
            </a:r>
            <a:r>
              <a:rPr lang="ru-RU" sz="2100" dirty="0" err="1">
                <a:latin typeface="Times New Roman" panose="02020603050405020304" pitchFamily="18" charset="0"/>
                <a:cs typeface="Times New Roman" panose="02020603050405020304" pitchFamily="18" charset="0"/>
              </a:rPr>
              <a:t>хората</a:t>
            </a:r>
            <a:r>
              <a:rPr lang="ru-RU" sz="2100" dirty="0">
                <a:latin typeface="Times New Roman" panose="02020603050405020304" pitchFamily="18" charset="0"/>
                <a:cs typeface="Times New Roman" panose="02020603050405020304" pitchFamily="18" charset="0"/>
              </a:rPr>
              <a:t> с </a:t>
            </a:r>
            <a:r>
              <a:rPr lang="ru-RU" sz="2100" dirty="0" err="1" smtClean="0">
                <a:latin typeface="Times New Roman" panose="02020603050405020304" pitchFamily="18" charset="0"/>
                <a:cs typeface="Times New Roman" panose="02020603050405020304" pitchFamily="18" charset="0"/>
              </a:rPr>
              <a:t>увреждания</a:t>
            </a:r>
            <a:r>
              <a:rPr lang="ru-RU" sz="2100" dirty="0">
                <a:latin typeface="Times New Roman" panose="02020603050405020304" pitchFamily="18" charset="0"/>
                <a:cs typeface="Times New Roman" panose="02020603050405020304" pitchFamily="18" charset="0"/>
              </a:rPr>
              <a:t>;</a:t>
            </a:r>
          </a:p>
          <a:p>
            <a:pPr algn="just">
              <a:spcBef>
                <a:spcPct val="0"/>
              </a:spcBef>
            </a:pPr>
            <a:r>
              <a:rPr lang="ru-RU" sz="2100" dirty="0" err="1">
                <a:latin typeface="Times New Roman" panose="02020603050405020304" pitchFamily="18" charset="0"/>
                <a:cs typeface="Times New Roman" panose="02020603050405020304" pitchFamily="18" charset="0"/>
              </a:rPr>
              <a:t>Промени</a:t>
            </a:r>
            <a:r>
              <a:rPr lang="ru-RU" sz="2100" dirty="0">
                <a:latin typeface="Times New Roman" panose="02020603050405020304" pitchFamily="18" charset="0"/>
                <a:cs typeface="Times New Roman" panose="02020603050405020304" pitchFamily="18" charset="0"/>
              </a:rPr>
              <a:t>, </a:t>
            </a:r>
            <a:r>
              <a:rPr lang="ru-RU" sz="2100" dirty="0" err="1">
                <a:latin typeface="Times New Roman" panose="02020603050405020304" pitchFamily="18" charset="0"/>
                <a:cs typeface="Times New Roman" panose="02020603050405020304" pitchFamily="18" charset="0"/>
              </a:rPr>
              <a:t>касаещи</a:t>
            </a:r>
            <a:r>
              <a:rPr lang="ru-RU" sz="2100" dirty="0">
                <a:latin typeface="Times New Roman" panose="02020603050405020304" pitchFamily="18" charset="0"/>
                <a:cs typeface="Times New Roman" panose="02020603050405020304" pitchFamily="18" charset="0"/>
              </a:rPr>
              <a:t> </a:t>
            </a:r>
            <a:r>
              <a:rPr lang="ru-RU" sz="2100" b="1" dirty="0" err="1">
                <a:latin typeface="Times New Roman" panose="02020603050405020304" pitchFamily="18" charset="0"/>
                <a:cs typeface="Times New Roman" panose="02020603050405020304" pitchFamily="18" charset="0"/>
              </a:rPr>
              <a:t>операторите</a:t>
            </a:r>
            <a:r>
              <a:rPr lang="ru-RU" sz="2100" b="1" dirty="0">
                <a:latin typeface="Times New Roman" panose="02020603050405020304" pitchFamily="18" charset="0"/>
                <a:cs typeface="Times New Roman" panose="02020603050405020304" pitchFamily="18" charset="0"/>
              </a:rPr>
              <a:t> на </a:t>
            </a:r>
            <a:r>
              <a:rPr lang="ru-RU" sz="2100" b="1" dirty="0" err="1">
                <a:latin typeface="Times New Roman" panose="02020603050405020304" pitchFamily="18" charset="0"/>
                <a:cs typeface="Times New Roman" panose="02020603050405020304" pitchFamily="18" charset="0"/>
              </a:rPr>
              <a:t>ваучери</a:t>
            </a:r>
            <a:r>
              <a:rPr lang="ru-RU" sz="2100" b="1" dirty="0">
                <a:latin typeface="Times New Roman" panose="02020603050405020304" pitchFamily="18" charset="0"/>
                <a:cs typeface="Times New Roman" panose="02020603050405020304" pitchFamily="18" charset="0"/>
              </a:rPr>
              <a:t> за </a:t>
            </a:r>
            <a:r>
              <a:rPr lang="ru-RU" sz="2100" b="1" dirty="0" err="1" smtClean="0">
                <a:latin typeface="Times New Roman" panose="02020603050405020304" pitchFamily="18" charset="0"/>
                <a:cs typeface="Times New Roman" panose="02020603050405020304" pitchFamily="18" charset="0"/>
              </a:rPr>
              <a:t>храна</a:t>
            </a:r>
            <a:r>
              <a:rPr lang="ru-RU" sz="2100" dirty="0">
                <a:latin typeface="Times New Roman" panose="02020603050405020304" pitchFamily="18" charset="0"/>
                <a:cs typeface="Times New Roman" panose="02020603050405020304" pitchFamily="18" charset="0"/>
              </a:rPr>
              <a:t>;</a:t>
            </a:r>
          </a:p>
          <a:p>
            <a:pPr algn="just">
              <a:spcBef>
                <a:spcPct val="0"/>
              </a:spcBef>
            </a:pPr>
            <a:r>
              <a:rPr lang="ru-RU" sz="2100" dirty="0" smtClean="0">
                <a:latin typeface="Times New Roman" panose="02020603050405020304" pitchFamily="18" charset="0"/>
                <a:cs typeface="Times New Roman" panose="02020603050405020304" pitchFamily="18" charset="0"/>
              </a:rPr>
              <a:t>Във </a:t>
            </a:r>
            <a:r>
              <a:rPr lang="ru-RU" sz="2100" dirty="0" err="1">
                <a:latin typeface="Times New Roman" panose="02020603050405020304" pitchFamily="18" charset="0"/>
                <a:cs typeface="Times New Roman" panose="02020603050405020304" pitchFamily="18" charset="0"/>
              </a:rPr>
              <a:t>връзка</a:t>
            </a:r>
            <a:r>
              <a:rPr lang="ru-RU" sz="2100" dirty="0">
                <a:latin typeface="Times New Roman" panose="02020603050405020304" pitchFamily="18" charset="0"/>
                <a:cs typeface="Times New Roman" panose="02020603050405020304" pitchFamily="18" charset="0"/>
              </a:rPr>
              <a:t> с </a:t>
            </a:r>
            <a:r>
              <a:rPr lang="ru-RU" sz="2100" dirty="0" err="1">
                <a:latin typeface="Times New Roman" panose="02020603050405020304" pitchFamily="18" charset="0"/>
                <a:cs typeface="Times New Roman" panose="02020603050405020304" pitchFamily="18" charset="0"/>
              </a:rPr>
              <a:t>приемането</a:t>
            </a:r>
            <a:r>
              <a:rPr lang="ru-RU" sz="2100" dirty="0">
                <a:latin typeface="Times New Roman" panose="02020603050405020304" pitchFamily="18" charset="0"/>
                <a:cs typeface="Times New Roman" panose="02020603050405020304" pitchFamily="18" charset="0"/>
              </a:rPr>
              <a:t> на нов Закон за </a:t>
            </a:r>
            <a:r>
              <a:rPr lang="ru-RU" sz="2100" dirty="0" err="1">
                <a:latin typeface="Times New Roman" panose="02020603050405020304" pitchFamily="18" charset="0"/>
                <a:cs typeface="Times New Roman" panose="02020603050405020304" pitchFamily="18" charset="0"/>
              </a:rPr>
              <a:t>пазарите</a:t>
            </a:r>
            <a:r>
              <a:rPr lang="ru-RU" sz="2100" dirty="0">
                <a:latin typeface="Times New Roman" panose="02020603050405020304" pitchFamily="18" charset="0"/>
                <a:cs typeface="Times New Roman" panose="02020603050405020304" pitchFamily="18" charset="0"/>
              </a:rPr>
              <a:t> на </a:t>
            </a:r>
            <a:r>
              <a:rPr lang="ru-RU" sz="2100" dirty="0" err="1">
                <a:latin typeface="Times New Roman" panose="02020603050405020304" pitchFamily="18" charset="0"/>
                <a:cs typeface="Times New Roman" panose="02020603050405020304" pitchFamily="18" charset="0"/>
              </a:rPr>
              <a:t>финансови</a:t>
            </a:r>
            <a:r>
              <a:rPr lang="ru-RU" sz="2100" dirty="0">
                <a:latin typeface="Times New Roman" panose="02020603050405020304" pitchFamily="18" charset="0"/>
                <a:cs typeface="Times New Roman" panose="02020603050405020304" pitchFamily="18" charset="0"/>
              </a:rPr>
              <a:t> </a:t>
            </a:r>
            <a:r>
              <a:rPr lang="ru-RU" sz="2100" dirty="0" err="1">
                <a:latin typeface="Times New Roman" panose="02020603050405020304" pitchFamily="18" charset="0"/>
                <a:cs typeface="Times New Roman" panose="02020603050405020304" pitchFamily="18" charset="0"/>
              </a:rPr>
              <a:t>инструменти</a:t>
            </a:r>
            <a:r>
              <a:rPr lang="ru-RU" sz="2100" dirty="0">
                <a:latin typeface="Times New Roman" panose="02020603050405020304" pitchFamily="18" charset="0"/>
                <a:cs typeface="Times New Roman" panose="02020603050405020304" pitchFamily="18" charset="0"/>
              </a:rPr>
              <a:t> (ЗПФИ) </a:t>
            </a:r>
            <a:r>
              <a:rPr lang="ru-RU" sz="2100" dirty="0" err="1">
                <a:latin typeface="Times New Roman" panose="02020603050405020304" pitchFamily="18" charset="0"/>
                <a:cs typeface="Times New Roman" panose="02020603050405020304" pitchFamily="18" charset="0"/>
              </a:rPr>
              <a:t>са</a:t>
            </a:r>
            <a:r>
              <a:rPr lang="ru-RU" sz="2100" dirty="0">
                <a:latin typeface="Times New Roman" panose="02020603050405020304" pitchFamily="18" charset="0"/>
                <a:cs typeface="Times New Roman" panose="02020603050405020304" pitchFamily="18" charset="0"/>
              </a:rPr>
              <a:t> </a:t>
            </a:r>
            <a:r>
              <a:rPr lang="ru-RU" sz="2100" dirty="0" err="1">
                <a:latin typeface="Times New Roman" panose="02020603050405020304" pitchFamily="18" charset="0"/>
                <a:cs typeface="Times New Roman" panose="02020603050405020304" pitchFamily="18" charset="0"/>
              </a:rPr>
              <a:t>променени</a:t>
            </a:r>
            <a:r>
              <a:rPr lang="ru-RU" sz="2100" dirty="0">
                <a:latin typeface="Times New Roman" panose="02020603050405020304" pitchFamily="18" charset="0"/>
                <a:cs typeface="Times New Roman" panose="02020603050405020304" pitchFamily="18" charset="0"/>
              </a:rPr>
              <a:t> </a:t>
            </a:r>
            <a:r>
              <a:rPr lang="ru-RU" sz="2100" dirty="0" err="1">
                <a:latin typeface="Times New Roman" panose="02020603050405020304" pitchFamily="18" charset="0"/>
                <a:cs typeface="Times New Roman" panose="02020603050405020304" pitchFamily="18" charset="0"/>
              </a:rPr>
              <a:t>препратките</a:t>
            </a:r>
            <a:r>
              <a:rPr lang="ru-RU" sz="2100" dirty="0">
                <a:latin typeface="Times New Roman" panose="02020603050405020304" pitchFamily="18" charset="0"/>
                <a:cs typeface="Times New Roman" panose="02020603050405020304" pitchFamily="18" charset="0"/>
              </a:rPr>
              <a:t> в </a:t>
            </a:r>
            <a:r>
              <a:rPr lang="ru-RU" sz="2100" dirty="0" err="1">
                <a:latin typeface="Times New Roman" panose="02020603050405020304" pitchFamily="18" charset="0"/>
                <a:cs typeface="Times New Roman" panose="02020603050405020304" pitchFamily="18" charset="0"/>
              </a:rPr>
              <a:t>дефинициите</a:t>
            </a:r>
            <a:r>
              <a:rPr lang="ru-RU" sz="2100" dirty="0">
                <a:latin typeface="Times New Roman" panose="02020603050405020304" pitchFamily="18" charset="0"/>
                <a:cs typeface="Times New Roman" panose="02020603050405020304" pitchFamily="18" charset="0"/>
              </a:rPr>
              <a:t> за </a:t>
            </a:r>
            <a:r>
              <a:rPr lang="ru-RU" sz="2100" b="1" dirty="0">
                <a:latin typeface="Times New Roman" panose="02020603050405020304" pitchFamily="18" charset="0"/>
                <a:cs typeface="Times New Roman" panose="02020603050405020304" pitchFamily="18" charset="0"/>
              </a:rPr>
              <a:t>„</a:t>
            </a:r>
            <a:r>
              <a:rPr lang="ru-RU" sz="2100" b="1" dirty="0" err="1">
                <a:latin typeface="Times New Roman" panose="02020603050405020304" pitchFamily="18" charset="0"/>
                <a:cs typeface="Times New Roman" panose="02020603050405020304" pitchFamily="18" charset="0"/>
              </a:rPr>
              <a:t>разпореждане</a:t>
            </a:r>
            <a:r>
              <a:rPr lang="ru-RU" sz="2100" b="1" dirty="0">
                <a:latin typeface="Times New Roman" panose="02020603050405020304" pitchFamily="18" charset="0"/>
                <a:cs typeface="Times New Roman" panose="02020603050405020304" pitchFamily="18" charset="0"/>
              </a:rPr>
              <a:t> с </a:t>
            </a:r>
            <a:r>
              <a:rPr lang="ru-RU" sz="2100" b="1" dirty="0" err="1">
                <a:latin typeface="Times New Roman" panose="02020603050405020304" pitchFamily="18" charset="0"/>
                <a:cs typeface="Times New Roman" panose="02020603050405020304" pitchFamily="18" charset="0"/>
              </a:rPr>
              <a:t>финансови</a:t>
            </a:r>
            <a:r>
              <a:rPr lang="ru-RU" sz="2100" b="1" dirty="0">
                <a:latin typeface="Times New Roman" panose="02020603050405020304" pitchFamily="18" charset="0"/>
                <a:cs typeface="Times New Roman" panose="02020603050405020304" pitchFamily="18" charset="0"/>
              </a:rPr>
              <a:t> </a:t>
            </a:r>
            <a:r>
              <a:rPr lang="ru-RU" sz="2100" b="1" dirty="0" err="1">
                <a:latin typeface="Times New Roman" panose="02020603050405020304" pitchFamily="18" charset="0"/>
                <a:cs typeface="Times New Roman" panose="02020603050405020304" pitchFamily="18" charset="0"/>
              </a:rPr>
              <a:t>инструменти</a:t>
            </a:r>
            <a:r>
              <a:rPr lang="ru-RU" sz="2100" b="1" dirty="0">
                <a:latin typeface="Times New Roman" panose="02020603050405020304" pitchFamily="18" charset="0"/>
                <a:cs typeface="Times New Roman" panose="02020603050405020304" pitchFamily="18" charset="0"/>
              </a:rPr>
              <a:t>“ </a:t>
            </a:r>
            <a:r>
              <a:rPr lang="ru-RU" sz="2100" dirty="0">
                <a:latin typeface="Times New Roman" panose="02020603050405020304" pitchFamily="18" charset="0"/>
                <a:cs typeface="Times New Roman" panose="02020603050405020304" pitchFamily="18" charset="0"/>
              </a:rPr>
              <a:t>(§ 1, т. 21, б. „а“ от ДР на ЗКПО) и за </a:t>
            </a:r>
            <a:r>
              <a:rPr lang="ru-RU" sz="2100" b="1" dirty="0">
                <a:latin typeface="Times New Roman" panose="02020603050405020304" pitchFamily="18" charset="0"/>
                <a:cs typeface="Times New Roman" panose="02020603050405020304" pitchFamily="18" charset="0"/>
              </a:rPr>
              <a:t>„</a:t>
            </a:r>
            <a:r>
              <a:rPr lang="ru-RU" sz="2100" b="1" dirty="0" err="1">
                <a:latin typeface="Times New Roman" panose="02020603050405020304" pitchFamily="18" charset="0"/>
                <a:cs typeface="Times New Roman" panose="02020603050405020304" pitchFamily="18" charset="0"/>
              </a:rPr>
              <a:t>регулиран</a:t>
            </a:r>
            <a:r>
              <a:rPr lang="ru-RU" sz="2100" b="1" dirty="0">
                <a:latin typeface="Times New Roman" panose="02020603050405020304" pitchFamily="18" charset="0"/>
                <a:cs typeface="Times New Roman" panose="02020603050405020304" pitchFamily="18" charset="0"/>
              </a:rPr>
              <a:t> </a:t>
            </a:r>
            <a:r>
              <a:rPr lang="ru-RU" sz="2100" b="1" dirty="0" err="1">
                <a:latin typeface="Times New Roman" panose="02020603050405020304" pitchFamily="18" charset="0"/>
                <a:cs typeface="Times New Roman" panose="02020603050405020304" pitchFamily="18" charset="0"/>
              </a:rPr>
              <a:t>пазар</a:t>
            </a:r>
            <a:r>
              <a:rPr lang="ru-RU" sz="2100" b="1" dirty="0">
                <a:latin typeface="Times New Roman" panose="02020603050405020304" pitchFamily="18" charset="0"/>
                <a:cs typeface="Times New Roman" panose="02020603050405020304" pitchFamily="18" charset="0"/>
              </a:rPr>
              <a:t>“ </a:t>
            </a:r>
            <a:r>
              <a:rPr lang="ru-RU" sz="2100" dirty="0">
                <a:latin typeface="Times New Roman" panose="02020603050405020304" pitchFamily="18" charset="0"/>
                <a:cs typeface="Times New Roman" panose="02020603050405020304" pitchFamily="18" charset="0"/>
              </a:rPr>
              <a:t>(§ 1, т. 70 от ДР на ЗКПО) </a:t>
            </a:r>
            <a:r>
              <a:rPr lang="ru-RU" sz="2100" dirty="0" err="1">
                <a:latin typeface="Times New Roman" panose="02020603050405020304" pitchFamily="18" charset="0"/>
                <a:cs typeface="Times New Roman" panose="02020603050405020304" pitchFamily="18" charset="0"/>
              </a:rPr>
              <a:t>към</a:t>
            </a:r>
            <a:r>
              <a:rPr lang="ru-RU" sz="2100" dirty="0">
                <a:latin typeface="Times New Roman" panose="02020603050405020304" pitchFamily="18" charset="0"/>
                <a:cs typeface="Times New Roman" panose="02020603050405020304" pitchFamily="18" charset="0"/>
              </a:rPr>
              <a:t> </a:t>
            </a:r>
            <a:r>
              <a:rPr lang="ru-RU" sz="2100" dirty="0" err="1">
                <a:latin typeface="Times New Roman" panose="02020603050405020304" pitchFamily="18" charset="0"/>
                <a:cs typeface="Times New Roman" panose="02020603050405020304" pitchFamily="18" charset="0"/>
              </a:rPr>
              <a:t>новия</a:t>
            </a:r>
            <a:r>
              <a:rPr lang="ru-RU" sz="2100" dirty="0">
                <a:latin typeface="Times New Roman" panose="02020603050405020304" pitchFamily="18" charset="0"/>
                <a:cs typeface="Times New Roman" panose="02020603050405020304" pitchFamily="18" charset="0"/>
              </a:rPr>
              <a:t> </a:t>
            </a:r>
            <a:r>
              <a:rPr lang="ru-RU" sz="2100" dirty="0" smtClean="0">
                <a:latin typeface="Times New Roman" panose="02020603050405020304" pitchFamily="18" charset="0"/>
                <a:cs typeface="Times New Roman" panose="02020603050405020304" pitchFamily="18" charset="0"/>
              </a:rPr>
              <a:t>ЗПФИ.</a:t>
            </a:r>
            <a:endParaRPr lang="ru-RU" sz="2100" dirty="0">
              <a:latin typeface="Times New Roman" panose="02020603050405020304" pitchFamily="18" charset="0"/>
              <a:cs typeface="Times New Roman" panose="02020603050405020304" pitchFamily="18" charset="0"/>
            </a:endParaRPr>
          </a:p>
          <a:p>
            <a:pPr algn="just">
              <a:spcBef>
                <a:spcPct val="0"/>
              </a:spcBef>
            </a:pPr>
            <a:r>
              <a:rPr lang="ru-RU" sz="2100" dirty="0">
                <a:latin typeface="Times New Roman" panose="02020603050405020304" pitchFamily="18" charset="0"/>
                <a:cs typeface="Times New Roman" panose="02020603050405020304" pitchFamily="18" charset="0"/>
              </a:rPr>
              <a:t>В чл. 174 сред </a:t>
            </a:r>
            <a:r>
              <a:rPr lang="ru-RU" sz="2100" dirty="0" err="1">
                <a:latin typeface="Times New Roman" panose="02020603050405020304" pitchFamily="18" charset="0"/>
                <a:cs typeface="Times New Roman" panose="02020603050405020304" pitchFamily="18" charset="0"/>
              </a:rPr>
              <a:t>освободените</a:t>
            </a:r>
            <a:r>
              <a:rPr lang="ru-RU" sz="2100" dirty="0">
                <a:latin typeface="Times New Roman" panose="02020603050405020304" pitchFamily="18" charset="0"/>
                <a:cs typeface="Times New Roman" panose="02020603050405020304" pitchFamily="18" charset="0"/>
              </a:rPr>
              <a:t> от КД лица </a:t>
            </a:r>
            <a:r>
              <a:rPr lang="ru-RU" sz="2100" dirty="0" err="1">
                <a:latin typeface="Times New Roman" panose="02020603050405020304" pitchFamily="18" charset="0"/>
                <a:cs typeface="Times New Roman" panose="02020603050405020304" pitchFamily="18" charset="0"/>
              </a:rPr>
              <a:t>са</a:t>
            </a:r>
            <a:r>
              <a:rPr lang="ru-RU" sz="2100" dirty="0">
                <a:latin typeface="Times New Roman" panose="02020603050405020304" pitchFamily="18" charset="0"/>
                <a:cs typeface="Times New Roman" panose="02020603050405020304" pitchFamily="18" charset="0"/>
              </a:rPr>
              <a:t> </a:t>
            </a:r>
            <a:r>
              <a:rPr lang="ru-RU" sz="2100" dirty="0" err="1">
                <a:latin typeface="Times New Roman" panose="02020603050405020304" pitchFamily="18" charset="0"/>
                <a:cs typeface="Times New Roman" panose="02020603050405020304" pitchFamily="18" charset="0"/>
              </a:rPr>
              <a:t>добавени</a:t>
            </a:r>
            <a:r>
              <a:rPr lang="ru-RU" sz="2100" dirty="0">
                <a:latin typeface="Times New Roman" panose="02020603050405020304" pitchFamily="18" charset="0"/>
                <a:cs typeface="Times New Roman" panose="02020603050405020304" pitchFamily="18" charset="0"/>
              </a:rPr>
              <a:t> и </a:t>
            </a:r>
            <a:r>
              <a:rPr lang="ru-RU" sz="2100" b="1" dirty="0" err="1">
                <a:latin typeface="Times New Roman" panose="02020603050405020304" pitchFamily="18" charset="0"/>
                <a:cs typeface="Times New Roman" panose="02020603050405020304" pitchFamily="18" charset="0"/>
              </a:rPr>
              <a:t>алтернативните</a:t>
            </a:r>
            <a:r>
              <a:rPr lang="ru-RU" sz="2100" b="1" dirty="0">
                <a:latin typeface="Times New Roman" panose="02020603050405020304" pitchFamily="18" charset="0"/>
                <a:cs typeface="Times New Roman" panose="02020603050405020304" pitchFamily="18" charset="0"/>
              </a:rPr>
              <a:t> </a:t>
            </a:r>
            <a:r>
              <a:rPr lang="ru-RU" sz="2100" b="1" dirty="0" err="1">
                <a:latin typeface="Times New Roman" panose="02020603050405020304" pitchFamily="18" charset="0"/>
                <a:cs typeface="Times New Roman" panose="02020603050405020304" pitchFamily="18" charset="0"/>
              </a:rPr>
              <a:t>инвестиционни</a:t>
            </a:r>
            <a:r>
              <a:rPr lang="ru-RU" sz="2100" b="1" dirty="0">
                <a:latin typeface="Times New Roman" panose="02020603050405020304" pitchFamily="18" charset="0"/>
                <a:cs typeface="Times New Roman" panose="02020603050405020304" pitchFamily="18" charset="0"/>
              </a:rPr>
              <a:t> </a:t>
            </a:r>
            <a:r>
              <a:rPr lang="ru-RU" sz="2100" b="1" dirty="0" err="1">
                <a:latin typeface="Times New Roman" panose="02020603050405020304" pitchFamily="18" charset="0"/>
                <a:cs typeface="Times New Roman" panose="02020603050405020304" pitchFamily="18" charset="0"/>
              </a:rPr>
              <a:t>фондове</a:t>
            </a:r>
            <a:r>
              <a:rPr lang="ru-RU" sz="2100" b="1" dirty="0">
                <a:latin typeface="Times New Roman" panose="02020603050405020304" pitchFamily="18" charset="0"/>
                <a:cs typeface="Times New Roman" panose="02020603050405020304" pitchFamily="18" charset="0"/>
              </a:rPr>
              <a:t>.</a:t>
            </a:r>
          </a:p>
          <a:p>
            <a:pPr algn="just">
              <a:lnSpc>
                <a:spcPct val="100000"/>
              </a:lnSpc>
              <a:buFont typeface="Wingdings" panose="05000000000000000000" pitchFamily="2" charset="2"/>
              <a:buChar char="Ø"/>
            </a:pPr>
            <a:endParaRPr lang="bg-BG" sz="2100"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50B5C888-3C0A-457F-AA9B-D82A6007E643}" type="slidenum">
              <a:rPr lang="bg-BG" smtClean="0"/>
              <a:pPr/>
              <a:t>31</a:t>
            </a:fld>
            <a:endParaRPr lang="bg-BG"/>
          </a:p>
        </p:txBody>
      </p:sp>
    </p:spTree>
    <p:extLst>
      <p:ext uri="{BB962C8B-B14F-4D97-AF65-F5344CB8AC3E}">
        <p14:creationId xmlns:p14="http://schemas.microsoft.com/office/powerpoint/2010/main" xmlns="" val="792890731"/>
      </p:ext>
    </p:extLst>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0549" y="341975"/>
            <a:ext cx="10005767" cy="673009"/>
          </a:xfrm>
        </p:spPr>
        <p:txBody>
          <a:bodyPr>
            <a:normAutofit/>
          </a:bodyPr>
          <a:lstStyle/>
          <a:p>
            <a:pPr algn="ctr"/>
            <a:r>
              <a:rPr lang="bg-BG" sz="2800" b="1" dirty="0" smtClean="0">
                <a:solidFill>
                  <a:schemeClr val="tx1"/>
                </a:solidFill>
                <a:latin typeface="Times New Roman" panose="02020603050405020304" pitchFamily="18" charset="0"/>
                <a:cs typeface="Times New Roman" panose="02020603050405020304" pitchFamily="18" charset="0"/>
              </a:rPr>
              <a:t>Промени в административно</a:t>
            </a:r>
            <a:r>
              <a:rPr lang="en-US" sz="2800" b="1" dirty="0" smtClean="0">
                <a:solidFill>
                  <a:schemeClr val="tx1"/>
                </a:solidFill>
                <a:latin typeface="Times New Roman" panose="02020603050405020304" pitchFamily="18" charset="0"/>
                <a:cs typeface="Times New Roman" panose="02020603050405020304" pitchFamily="18" charset="0"/>
              </a:rPr>
              <a:t>-</a:t>
            </a:r>
            <a:r>
              <a:rPr lang="bg-BG" sz="2800" b="1" dirty="0" smtClean="0">
                <a:solidFill>
                  <a:schemeClr val="tx1"/>
                </a:solidFill>
                <a:latin typeface="Times New Roman" panose="02020603050405020304" pitchFamily="18" charset="0"/>
                <a:cs typeface="Times New Roman" panose="02020603050405020304" pitchFamily="18" charset="0"/>
              </a:rPr>
              <a:t>наказателните разпоредби</a:t>
            </a:r>
            <a:endParaRPr lang="bg-BG" sz="2800"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170432"/>
            <a:ext cx="10515600" cy="4913933"/>
          </a:xfrm>
        </p:spPr>
        <p:txBody>
          <a:bodyPr>
            <a:normAutofit fontScale="62500" lnSpcReduction="20000"/>
          </a:bodyPr>
          <a:lstStyle/>
          <a:p>
            <a:endParaRPr lang="bg-BG" dirty="0" smtClean="0"/>
          </a:p>
          <a:p>
            <a:pPr algn="just"/>
            <a:r>
              <a:rPr lang="bg-BG" sz="3100" b="1" dirty="0" smtClean="0">
                <a:latin typeface="Times New Roman" panose="02020603050405020304" pitchFamily="18" charset="0"/>
                <a:cs typeface="Times New Roman" panose="02020603050405020304" pitchFamily="18" charset="0"/>
              </a:rPr>
              <a:t>Чл</a:t>
            </a:r>
            <a:r>
              <a:rPr lang="bg-BG" sz="3100" b="1" dirty="0">
                <a:latin typeface="Times New Roman" panose="02020603050405020304" pitchFamily="18" charset="0"/>
                <a:cs typeface="Times New Roman" panose="02020603050405020304" pitchFamily="18" charset="0"/>
              </a:rPr>
              <a:t>. 264. </a:t>
            </a:r>
            <a:r>
              <a:rPr lang="bg-BG" sz="3100" b="1" dirty="0" smtClean="0">
                <a:latin typeface="Times New Roman" panose="02020603050405020304" pitchFamily="18" charset="0"/>
                <a:cs typeface="Times New Roman" panose="02020603050405020304" pitchFamily="18" charset="0"/>
              </a:rPr>
              <a:t> </a:t>
            </a:r>
            <a:r>
              <a:rPr lang="bg-BG" sz="3100" dirty="0" smtClean="0">
                <a:latin typeface="Times New Roman" panose="02020603050405020304" pitchFamily="18" charset="0"/>
                <a:cs typeface="Times New Roman" panose="02020603050405020304" pitchFamily="18" charset="0"/>
              </a:rPr>
              <a:t>(</a:t>
            </a:r>
            <a:r>
              <a:rPr lang="bg-BG" sz="3100" dirty="0">
                <a:latin typeface="Times New Roman" panose="02020603050405020304" pitchFamily="18" charset="0"/>
                <a:cs typeface="Times New Roman" panose="02020603050405020304" pitchFamily="18" charset="0"/>
              </a:rPr>
              <a:t>1) Представляващият данъчно задълженото лице, включително лицето, изпълнявало длъжността ликвидатор, синдик или представляващ място на стопанска дейност, </a:t>
            </a:r>
            <a:r>
              <a:rPr lang="bg-BG" sz="3100" dirty="0" err="1">
                <a:latin typeface="Times New Roman" panose="02020603050405020304" pitchFamily="18" charset="0"/>
                <a:cs typeface="Times New Roman" panose="02020603050405020304" pitchFamily="18" charset="0"/>
              </a:rPr>
              <a:t>неперсонифицирано</a:t>
            </a:r>
            <a:r>
              <a:rPr lang="bg-BG" sz="3100" dirty="0">
                <a:latin typeface="Times New Roman" panose="02020603050405020304" pitchFamily="18" charset="0"/>
                <a:cs typeface="Times New Roman" panose="02020603050405020304" pitchFamily="18" charset="0"/>
              </a:rPr>
              <a:t> дружество или осигурителна каса, който с действие или бездействие е допуснал нарушение, посочено в чл. 261, 262 или 263, се наказва с имуществена санкция или с глоба в размер от 200 до 1000 лв.</a:t>
            </a:r>
          </a:p>
          <a:p>
            <a:pPr marL="266700" indent="-266700" algn="just">
              <a:buNone/>
            </a:pPr>
            <a:r>
              <a:rPr lang="bg-BG" sz="3100" dirty="0" smtClean="0">
                <a:latin typeface="Times New Roman" panose="02020603050405020304" pitchFamily="18" charset="0"/>
                <a:cs typeface="Times New Roman" panose="02020603050405020304" pitchFamily="18" charset="0"/>
              </a:rPr>
              <a:t>    (</a:t>
            </a:r>
            <a:r>
              <a:rPr lang="bg-BG" sz="3100" dirty="0">
                <a:latin typeface="Times New Roman" panose="02020603050405020304" pitchFamily="18" charset="0"/>
                <a:cs typeface="Times New Roman" panose="02020603050405020304" pitchFamily="18" charset="0"/>
              </a:rPr>
              <a:t>2) При повторно нарушение по ал. 1 имуществената санкция или глобата е в размер от 400 </a:t>
            </a:r>
            <a:r>
              <a:rPr lang="bg-BG" sz="3100" dirty="0" smtClean="0">
                <a:latin typeface="Times New Roman" panose="02020603050405020304" pitchFamily="18" charset="0"/>
                <a:cs typeface="Times New Roman" panose="02020603050405020304" pitchFamily="18" charset="0"/>
              </a:rPr>
              <a:t>  до </a:t>
            </a:r>
            <a:r>
              <a:rPr lang="bg-BG" sz="3100" dirty="0">
                <a:latin typeface="Times New Roman" panose="02020603050405020304" pitchFamily="18" charset="0"/>
                <a:cs typeface="Times New Roman" panose="02020603050405020304" pitchFamily="18" charset="0"/>
              </a:rPr>
              <a:t>2000 лв. </a:t>
            </a:r>
          </a:p>
          <a:p>
            <a:pPr algn="just"/>
            <a:endParaRPr lang="bg-BG" sz="3100" dirty="0" smtClean="0">
              <a:latin typeface="Times New Roman" panose="02020603050405020304" pitchFamily="18" charset="0"/>
              <a:cs typeface="Times New Roman" panose="02020603050405020304" pitchFamily="18" charset="0"/>
            </a:endParaRPr>
          </a:p>
          <a:p>
            <a:pPr algn="just"/>
            <a:r>
              <a:rPr lang="bg-BG" sz="3100" b="1" dirty="0">
                <a:latin typeface="Times New Roman" panose="02020603050405020304" pitchFamily="18" charset="0"/>
                <a:cs typeface="Times New Roman" panose="02020603050405020304" pitchFamily="18" charset="0"/>
              </a:rPr>
              <a:t>Чл. 276</a:t>
            </a:r>
            <a:r>
              <a:rPr lang="bg-BG" sz="3100" dirty="0">
                <a:latin typeface="Times New Roman" panose="02020603050405020304" pitchFamily="18" charset="0"/>
                <a:cs typeface="Times New Roman" panose="02020603050405020304" pitchFamily="18" charset="0"/>
              </a:rPr>
              <a:t>. </a:t>
            </a:r>
            <a:r>
              <a:rPr lang="bg-BG" sz="3100" dirty="0" smtClean="0">
                <a:latin typeface="Times New Roman" panose="02020603050405020304" pitchFamily="18" charset="0"/>
                <a:cs typeface="Times New Roman" panose="02020603050405020304" pitchFamily="18" charset="0"/>
              </a:rPr>
              <a:t>Данъчно </a:t>
            </a:r>
            <a:r>
              <a:rPr lang="bg-BG" sz="3100" dirty="0">
                <a:latin typeface="Times New Roman" panose="02020603050405020304" pitchFamily="18" charset="0"/>
                <a:cs typeface="Times New Roman" panose="02020603050405020304" pitchFamily="18" charset="0"/>
              </a:rPr>
              <a:t>задължено лице, което не изпълни задълженията си по чл. 92, ал. 3, чл. 219, ал. 5, чл. 252, ал. 2 или чл. 259, ал. 3, се наказва с имуществена санкция в размер от 500 до 2000 лв., а при повторно нарушение - в размер от 1500 до 5000 лв. </a:t>
            </a:r>
          </a:p>
          <a:p>
            <a:pPr algn="just"/>
            <a:endParaRPr lang="bg-BG" sz="3100" dirty="0">
              <a:latin typeface="Times New Roman" panose="02020603050405020304" pitchFamily="18" charset="0"/>
              <a:cs typeface="Times New Roman" panose="02020603050405020304" pitchFamily="18" charset="0"/>
            </a:endParaRPr>
          </a:p>
          <a:p>
            <a:pPr algn="just"/>
            <a:r>
              <a:rPr lang="bg-BG" sz="3100" b="1" dirty="0" smtClean="0">
                <a:latin typeface="Times New Roman" panose="02020603050405020304" pitchFamily="18" charset="0"/>
                <a:cs typeface="Times New Roman" panose="02020603050405020304" pitchFamily="18" charset="0"/>
              </a:rPr>
              <a:t>Чл</a:t>
            </a:r>
            <a:r>
              <a:rPr lang="bg-BG" sz="3100" b="1" dirty="0">
                <a:latin typeface="Times New Roman" panose="02020603050405020304" pitchFamily="18" charset="0"/>
                <a:cs typeface="Times New Roman" panose="02020603050405020304" pitchFamily="18" charset="0"/>
              </a:rPr>
              <a:t>. 277г. </a:t>
            </a:r>
            <a:r>
              <a:rPr lang="bg-BG" sz="3100" dirty="0" smtClean="0">
                <a:latin typeface="Times New Roman" panose="02020603050405020304" pitchFamily="18" charset="0"/>
                <a:cs typeface="Times New Roman" panose="02020603050405020304" pitchFamily="18" charset="0"/>
              </a:rPr>
              <a:t>Данъчно </a:t>
            </a:r>
            <a:r>
              <a:rPr lang="bg-BG" sz="3100" dirty="0">
                <a:latin typeface="Times New Roman" panose="02020603050405020304" pitchFamily="18" charset="0"/>
                <a:cs typeface="Times New Roman" panose="02020603050405020304" pitchFamily="18" charset="0"/>
              </a:rPr>
              <a:t>задължено лице, което не изпълни задълженията си по чл. 47д или посочи неверни данни и обстоятелства в регистъра по този член, се наказва с имуществена санкция в размер от 3000 до 5000 лв., при повторно нарушение - в размер от 6000 до 10 000 лв</a:t>
            </a:r>
            <a:r>
              <a:rPr lang="bg-BG" sz="2900" dirty="0">
                <a:latin typeface="Times New Roman" panose="02020603050405020304" pitchFamily="18" charset="0"/>
                <a:cs typeface="Times New Roman" panose="02020603050405020304" pitchFamily="18" charset="0"/>
              </a:rPr>
              <a:t>.</a:t>
            </a:r>
          </a:p>
          <a:p>
            <a:endParaRPr lang="bg-BG" sz="29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50B5C888-3C0A-457F-AA9B-D82A6007E643}" type="slidenum">
              <a:rPr lang="bg-BG" smtClean="0"/>
              <a:pPr/>
              <a:t>32</a:t>
            </a:fld>
            <a:endParaRPr lang="bg-BG"/>
          </a:p>
        </p:txBody>
      </p:sp>
    </p:spTree>
    <p:extLst>
      <p:ext uri="{BB962C8B-B14F-4D97-AF65-F5344CB8AC3E}">
        <p14:creationId xmlns:p14="http://schemas.microsoft.com/office/powerpoint/2010/main" xmlns="" val="25287321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293796" y="5864468"/>
            <a:ext cx="5457217" cy="802583"/>
          </a:xfrm>
        </p:spPr>
        <p:txBody>
          <a:bodyPr/>
          <a:lstStyle/>
          <a:p>
            <a:pPr algn="r"/>
            <a:endParaRPr lang="bg-BG" dirty="0" smtClean="0"/>
          </a:p>
          <a:p>
            <a:pPr algn="r"/>
            <a:endParaRPr lang="bg-BG" dirty="0"/>
          </a:p>
        </p:txBody>
      </p:sp>
      <p:sp>
        <p:nvSpPr>
          <p:cNvPr id="4" name="Title 1"/>
          <p:cNvSpPr txBox="1">
            <a:spLocks/>
          </p:cNvSpPr>
          <p:nvPr/>
        </p:nvSpPr>
        <p:spPr>
          <a:xfrm>
            <a:off x="1132764" y="1698171"/>
            <a:ext cx="10263115" cy="3583512"/>
          </a:xfrm>
          <a:prstGeom prst="rect">
            <a:avLst/>
          </a:prstGeom>
          <a:solidFill>
            <a:schemeClr val="tx2">
              <a:lumMod val="20000"/>
              <a:lumOff val="80000"/>
            </a:schemeClr>
          </a:solid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ru-RU" altLang="bg-BG" sz="40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rPr>
              <a:t>Данъчна </a:t>
            </a:r>
            <a:r>
              <a:rPr kumimoji="0" lang="ru-RU" altLang="bg-BG" sz="4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rPr>
              <a:t>практика, свързана с определяне на данъчния финансов </a:t>
            </a:r>
            <a:r>
              <a:rPr kumimoji="0" lang="ru-RU" altLang="bg-BG" sz="4000" b="1" i="0" u="none" strike="noStrike" kern="1200" cap="none" spc="0" normalizeH="0" baseline="0" noProof="0" dirty="0" err="1">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rPr>
              <a:t>резултат</a:t>
            </a:r>
            <a:r>
              <a:rPr kumimoji="0" lang="bg-BG" altLang="bg-BG" sz="4000" b="1"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rPr>
              <a:t> за 2018 г.</a:t>
            </a:r>
            <a:endParaRPr kumimoji="0" lang="ru-RU" sz="4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xmlns="" val="13949416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8760" y="118754"/>
            <a:ext cx="10972800" cy="629392"/>
          </a:xfrm>
        </p:spPr>
        <p:txBody>
          <a:bodyPr rtlCol="0">
            <a:noAutofit/>
          </a:bodyPr>
          <a:lstStyle/>
          <a:p>
            <a:pPr>
              <a:defRPr/>
            </a:pPr>
            <a:r>
              <a:rPr lang="bg-BG" sz="2800" b="1" dirty="0" smtClean="0">
                <a:solidFill>
                  <a:schemeClr val="tx1">
                    <a:lumMod val="95000"/>
                    <a:lumOff val="5000"/>
                  </a:schemeClr>
                </a:solidFill>
              </a:rPr>
              <a:t> </a:t>
            </a:r>
            <a:r>
              <a:rPr lang="bg-BG" altLang="bg-BG" sz="2800" b="1" dirty="0" smtClean="0">
                <a:solidFill>
                  <a:schemeClr val="tx1">
                    <a:lumMod val="95000"/>
                    <a:lumOff val="5000"/>
                  </a:schemeClr>
                </a:solidFill>
              </a:rPr>
              <a:t>Разходи</a:t>
            </a:r>
            <a:r>
              <a:rPr lang="bg-BG" altLang="bg-BG" sz="2800" b="1" dirty="0">
                <a:solidFill>
                  <a:schemeClr val="tx1">
                    <a:lumMod val="95000"/>
                    <a:lumOff val="5000"/>
                  </a:schemeClr>
                </a:solidFill>
              </a:rPr>
              <a:t>, които не са документално </a:t>
            </a:r>
            <a:r>
              <a:rPr lang="bg-BG" altLang="bg-BG" sz="2800" b="1" dirty="0" smtClean="0">
                <a:solidFill>
                  <a:schemeClr val="tx1">
                    <a:lumMod val="95000"/>
                    <a:lumOff val="5000"/>
                  </a:schemeClr>
                </a:solidFill>
              </a:rPr>
              <a:t>обосновани</a:t>
            </a:r>
            <a:endParaRPr lang="bg-BG" altLang="bg-BG" sz="2800" b="1" dirty="0" smtClean="0">
              <a:solidFill>
                <a:srgbClr val="0000FF"/>
              </a:solidFill>
            </a:endParaRPr>
          </a:p>
        </p:txBody>
      </p:sp>
      <p:sp>
        <p:nvSpPr>
          <p:cNvPr id="2" name="Content Placeholder 1"/>
          <p:cNvSpPr>
            <a:spLocks noGrp="1"/>
          </p:cNvSpPr>
          <p:nvPr>
            <p:ph idx="1"/>
          </p:nvPr>
        </p:nvSpPr>
        <p:spPr>
          <a:xfrm>
            <a:off x="527051" y="1021278"/>
            <a:ext cx="11330516" cy="5431912"/>
          </a:xfrm>
        </p:spPr>
        <p:txBody>
          <a:bodyPr rtlCol="0">
            <a:noAutofit/>
          </a:bodyPr>
          <a:lstStyle/>
          <a:p>
            <a:r>
              <a:rPr lang="bg-BG" sz="1800" b="1" dirty="0"/>
              <a:t>РЕШЕНИЕ № 9725 ОТ 16.07.2018 Г. ПО АДМ. Д. № 1667/2018 Г., І ОТД. НА ВАС</a:t>
            </a:r>
            <a:endParaRPr lang="en-US" sz="1800" dirty="0"/>
          </a:p>
          <a:p>
            <a:r>
              <a:rPr lang="bg-BG" sz="1800" b="1" dirty="0" smtClean="0"/>
              <a:t>Фактите:</a:t>
            </a:r>
          </a:p>
          <a:p>
            <a:pPr marL="0" indent="0">
              <a:buNone/>
            </a:pPr>
            <a:r>
              <a:rPr lang="bg-BG" sz="1800" dirty="0" smtClean="0"/>
              <a:t>Установено </a:t>
            </a:r>
            <a:r>
              <a:rPr lang="bg-BG" sz="1800" dirty="0"/>
              <a:t>е, че през ревизирания период основната дейност на "</a:t>
            </a:r>
            <a:r>
              <a:rPr lang="bg-BG" sz="1800" dirty="0" smtClean="0"/>
              <a:t>К......" </a:t>
            </a:r>
            <a:r>
              <a:rPr lang="bg-BG" sz="1800" dirty="0"/>
              <a:t>ЕООД е търговия и доставка на врати, ламиниран паркет, обков за врати, декинг, ламперии, монтаж и търговия с тях. Твърди се, че за осъществяване на сочените дейности ревизираният субект е използвал стоките и услугите, фактурирани от процесните дружества доставчици</a:t>
            </a:r>
            <a:r>
              <a:rPr lang="bg-BG" sz="1800" dirty="0" smtClean="0"/>
              <a:t>. По </a:t>
            </a:r>
            <a:r>
              <a:rPr lang="bg-BG" sz="1800" dirty="0"/>
              <a:t>повод издадените фактури не са ангажирани достатъчно доказателства и съпътстващи </a:t>
            </a:r>
            <a:r>
              <a:rPr lang="bg-BG" sz="1800" dirty="0" smtClean="0"/>
              <a:t>документи - освен </a:t>
            </a:r>
            <a:r>
              <a:rPr lang="bg-BG" sz="1800" dirty="0"/>
              <a:t>фактурите са ангажирани и приемо-предавателни протоколи, подписани от управителя на дружеството. За част от доставките са представени и договори. Горните доказателства обективират единствено облигационните отношения между контрагентите по тях, но не и установяване на реалното изпълнение, предаване и осъществяване на договореното от преките доставчици към получателя ревизирано лице</a:t>
            </a:r>
            <a:r>
              <a:rPr lang="bg-BG" sz="1800" dirty="0" smtClean="0"/>
              <a:t>.</a:t>
            </a:r>
            <a:endParaRPr lang="en-US" sz="1800" dirty="0"/>
          </a:p>
          <a:p>
            <a:pPr marL="0" indent="0">
              <a:buNone/>
            </a:pPr>
            <a:r>
              <a:rPr lang="bg-BG" sz="1800" dirty="0" smtClean="0"/>
              <a:t>По </a:t>
            </a:r>
            <a:r>
              <a:rPr lang="bg-BG" sz="1800" dirty="0"/>
              <a:t>данни от Търговския регистър е налице несъответствие между подписите положени във фактурите и образеца на подпис на управителя на всяко едно от процесните дружества. Ангажираните доказателства за наемане на имоти, помещения и обекти от доставчиците, не могат да бъдат взети предвид, поради факта, </a:t>
            </a:r>
            <a:r>
              <a:rPr lang="bg-BG" sz="1800" dirty="0">
                <a:effectLst>
                  <a:outerShdw blurRad="38100" dist="38100" dir="2700000" algn="tl">
                    <a:srgbClr val="000000">
                      <a:alpha val="43137"/>
                    </a:srgbClr>
                  </a:outerShdw>
                </a:effectLst>
              </a:rPr>
              <a:t>че нито един от сочените като наети имоти не е собствен или нает от сочените като наемодатели лица.</a:t>
            </a:r>
            <a:r>
              <a:rPr lang="bg-BG" sz="1800" dirty="0"/>
              <a:t> Във връзка с доказване на кадровата обезпеченост от някои от доставчиците са представени </a:t>
            </a:r>
            <a:r>
              <a:rPr lang="bg-BG" sz="1800" b="1" dirty="0"/>
              <a:t>граждански договори с едни и същи лица</a:t>
            </a:r>
            <a:r>
              <a:rPr lang="bg-BG" sz="1800" dirty="0" smtClean="0"/>
              <a:t>. Тези </a:t>
            </a:r>
            <a:r>
              <a:rPr lang="bg-BG" sz="1800" dirty="0"/>
              <a:t>несъответствия и съвпадения в лицата (управители, наемодатели или изпълнители по граждански договор) разколебават доказателствената тежест на ангажираните доказателства. </a:t>
            </a:r>
            <a:r>
              <a:rPr lang="bg-BG" sz="1800" dirty="0">
                <a:effectLst>
                  <a:outerShdw blurRad="38100" dist="38100" dir="2700000" algn="tl">
                    <a:srgbClr val="000000">
                      <a:alpha val="43137"/>
                    </a:srgbClr>
                  </a:outerShdw>
                </a:effectLst>
              </a:rPr>
              <a:t>Същите водят на извода за съставяне на документи и договаряне за целите на ревизионното производство.</a:t>
            </a:r>
            <a:endParaRPr lang="en-US" sz="1800" dirty="0">
              <a:effectLst>
                <a:outerShdw blurRad="38100" dist="38100" dir="2700000" algn="tl">
                  <a:srgbClr val="000000">
                    <a:alpha val="43137"/>
                  </a:srgbClr>
                </a:outerShdw>
              </a:effectLst>
            </a:endParaRPr>
          </a:p>
          <a:p>
            <a:pPr marL="0" indent="0">
              <a:buNone/>
            </a:pPr>
            <a:endParaRPr lang="ru-RU" sz="2000" dirty="0" smtClean="0">
              <a:effectLst>
                <a:outerShdw blurRad="38100" dist="38100" dir="2700000" algn="tl">
                  <a:srgbClr val="000000">
                    <a:alpha val="43137"/>
                  </a:srgbClr>
                </a:outerShdw>
              </a:effectLst>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B5C888-3C0A-457F-AA9B-D82A6007E643}" type="slidenum">
              <a:rPr kumimoji="0" lang="bg-BG" sz="1200" b="0" i="0" u="none" strike="noStrike" kern="1200" cap="none" spc="0" normalizeH="0" baseline="0" noProof="0" smtClean="0">
                <a:ln>
                  <a:noFill/>
                </a:ln>
                <a:solidFill>
                  <a:srgbClr val="04617B">
                    <a:shade val="90000"/>
                  </a:srgb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bg-BG" sz="1200" b="0" i="0" u="none" strike="noStrike" kern="1200" cap="none" spc="0" normalizeH="0" baseline="0" noProof="0">
              <a:ln>
                <a:noFill/>
              </a:ln>
              <a:solidFill>
                <a:srgbClr val="04617B">
                  <a:shade val="90000"/>
                </a:srgbClr>
              </a:solidFill>
              <a:effectLst/>
              <a:uLnTx/>
              <a:uFillTx/>
              <a:latin typeface="Times New Roman"/>
              <a:ea typeface="+mn-ea"/>
              <a:cs typeface="+mn-cs"/>
            </a:endParaRPr>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rot="20607420">
            <a:off x="9963397" y="350940"/>
            <a:ext cx="1852551" cy="10929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4623903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8760" y="211806"/>
            <a:ext cx="10972800" cy="682390"/>
          </a:xfrm>
        </p:spPr>
        <p:txBody>
          <a:bodyPr rtlCol="0">
            <a:noAutofit/>
          </a:bodyPr>
          <a:lstStyle/>
          <a:p>
            <a:pPr>
              <a:defRPr/>
            </a:pPr>
            <a:r>
              <a:rPr lang="bg-BG" sz="2000" dirty="0" smtClean="0">
                <a:solidFill>
                  <a:schemeClr val="accent2">
                    <a:lumMod val="75000"/>
                  </a:schemeClr>
                </a:solidFill>
                <a:effectLst>
                  <a:outerShdw blurRad="38100" dist="38100" dir="2700000" algn="tl">
                    <a:srgbClr val="000000">
                      <a:alpha val="43137"/>
                    </a:srgbClr>
                  </a:outerShdw>
                </a:effectLst>
              </a:rPr>
              <a:t/>
            </a:r>
            <a:br>
              <a:rPr lang="bg-BG" sz="2000" dirty="0" smtClean="0">
                <a:solidFill>
                  <a:schemeClr val="accent2">
                    <a:lumMod val="75000"/>
                  </a:schemeClr>
                </a:solidFill>
                <a:effectLst>
                  <a:outerShdw blurRad="38100" dist="38100" dir="2700000" algn="tl">
                    <a:srgbClr val="000000">
                      <a:alpha val="43137"/>
                    </a:srgbClr>
                  </a:outerShdw>
                </a:effectLst>
              </a:rPr>
            </a:br>
            <a:r>
              <a:rPr lang="bg-BG" sz="2000" dirty="0" smtClean="0">
                <a:solidFill>
                  <a:schemeClr val="accent2">
                    <a:lumMod val="75000"/>
                  </a:schemeClr>
                </a:solidFill>
                <a:effectLst>
                  <a:outerShdw blurRad="38100" dist="38100" dir="2700000" algn="tl">
                    <a:srgbClr val="000000">
                      <a:alpha val="43137"/>
                    </a:srgbClr>
                  </a:outerShdw>
                </a:effectLst>
              </a:rPr>
              <a:t/>
            </a:r>
            <a:br>
              <a:rPr lang="bg-BG" sz="2000" dirty="0" smtClean="0">
                <a:solidFill>
                  <a:schemeClr val="accent2">
                    <a:lumMod val="75000"/>
                  </a:schemeClr>
                </a:solidFill>
                <a:effectLst>
                  <a:outerShdw blurRad="38100" dist="38100" dir="2700000" algn="tl">
                    <a:srgbClr val="000000">
                      <a:alpha val="43137"/>
                    </a:srgbClr>
                  </a:outerShdw>
                </a:effectLst>
              </a:rPr>
            </a:br>
            <a:r>
              <a:rPr lang="en-US" sz="2000" dirty="0" smtClean="0">
                <a:solidFill>
                  <a:schemeClr val="accent2">
                    <a:lumMod val="75000"/>
                  </a:schemeClr>
                </a:solidFill>
                <a:effectLst>
                  <a:outerShdw blurRad="38100" dist="38100" dir="2700000" algn="tl">
                    <a:srgbClr val="000000">
                      <a:alpha val="43137"/>
                    </a:srgbClr>
                  </a:outerShdw>
                </a:effectLst>
              </a:rPr>
              <a:t/>
            </a:r>
            <a:br>
              <a:rPr lang="en-US" sz="2000" dirty="0" smtClean="0">
                <a:solidFill>
                  <a:schemeClr val="accent2">
                    <a:lumMod val="75000"/>
                  </a:schemeClr>
                </a:solidFill>
                <a:effectLst>
                  <a:outerShdw blurRad="38100" dist="38100" dir="2700000" algn="tl">
                    <a:srgbClr val="000000">
                      <a:alpha val="43137"/>
                    </a:srgbClr>
                  </a:outerShdw>
                </a:effectLst>
              </a:rPr>
            </a:br>
            <a:r>
              <a:rPr lang="en-US" sz="2000" dirty="0">
                <a:solidFill>
                  <a:schemeClr val="accent2">
                    <a:lumMod val="75000"/>
                  </a:schemeClr>
                </a:solidFill>
                <a:effectLst>
                  <a:outerShdw blurRad="38100" dist="38100" dir="2700000" algn="tl">
                    <a:srgbClr val="000000">
                      <a:alpha val="43137"/>
                    </a:srgbClr>
                  </a:outerShdw>
                </a:effectLst>
              </a:rPr>
              <a:t/>
            </a:r>
            <a:br>
              <a:rPr lang="en-US" sz="2000" dirty="0">
                <a:solidFill>
                  <a:schemeClr val="accent2">
                    <a:lumMod val="75000"/>
                  </a:schemeClr>
                </a:solidFill>
                <a:effectLst>
                  <a:outerShdw blurRad="38100" dist="38100" dir="2700000" algn="tl">
                    <a:srgbClr val="000000">
                      <a:alpha val="43137"/>
                    </a:srgbClr>
                  </a:outerShdw>
                </a:effectLst>
              </a:rPr>
            </a:br>
            <a:r>
              <a:rPr lang="en-US" sz="2000" dirty="0" smtClean="0">
                <a:solidFill>
                  <a:schemeClr val="accent2">
                    <a:lumMod val="75000"/>
                  </a:schemeClr>
                </a:solidFill>
                <a:effectLst>
                  <a:outerShdw blurRad="38100" dist="38100" dir="2700000" algn="tl">
                    <a:srgbClr val="000000">
                      <a:alpha val="43137"/>
                    </a:srgbClr>
                  </a:outerShdw>
                </a:effectLst>
              </a:rPr>
              <a:t/>
            </a:r>
            <a:br>
              <a:rPr lang="en-US" sz="2000" dirty="0" smtClean="0">
                <a:solidFill>
                  <a:schemeClr val="accent2">
                    <a:lumMod val="75000"/>
                  </a:schemeClr>
                </a:solidFill>
                <a:effectLst>
                  <a:outerShdw blurRad="38100" dist="38100" dir="2700000" algn="tl">
                    <a:srgbClr val="000000">
                      <a:alpha val="43137"/>
                    </a:srgbClr>
                  </a:outerShdw>
                </a:effectLst>
              </a:rPr>
            </a:br>
            <a:r>
              <a:rPr lang="bg-BG" sz="1600" dirty="0">
                <a:solidFill>
                  <a:schemeClr val="accent2">
                    <a:lumMod val="75000"/>
                  </a:schemeClr>
                </a:solidFill>
                <a:effectLst>
                  <a:outerShdw blurRad="38100" dist="38100" dir="2700000" algn="tl">
                    <a:srgbClr val="000000">
                      <a:alpha val="43137"/>
                    </a:srgbClr>
                  </a:outerShdw>
                </a:effectLst>
              </a:rPr>
              <a:t/>
            </a:r>
            <a:br>
              <a:rPr lang="bg-BG" sz="1600" dirty="0">
                <a:solidFill>
                  <a:schemeClr val="accent2">
                    <a:lumMod val="75000"/>
                  </a:schemeClr>
                </a:solidFill>
                <a:effectLst>
                  <a:outerShdw blurRad="38100" dist="38100" dir="2700000" algn="tl">
                    <a:srgbClr val="000000">
                      <a:alpha val="43137"/>
                    </a:srgbClr>
                  </a:outerShdw>
                </a:effectLst>
              </a:rPr>
            </a:br>
            <a:r>
              <a:rPr lang="bg-BG" sz="2800" b="1" dirty="0" smtClean="0">
                <a:solidFill>
                  <a:schemeClr val="tx1">
                    <a:lumMod val="95000"/>
                    <a:lumOff val="5000"/>
                  </a:schemeClr>
                </a:solidFill>
              </a:rPr>
              <a:t> </a:t>
            </a:r>
            <a:r>
              <a:rPr lang="bg-BG" altLang="bg-BG" sz="2800" b="1" dirty="0" smtClean="0">
                <a:solidFill>
                  <a:schemeClr val="tx1">
                    <a:lumMod val="95000"/>
                    <a:lumOff val="5000"/>
                  </a:schemeClr>
                </a:solidFill>
              </a:rPr>
              <a:t>Разходи</a:t>
            </a:r>
            <a:r>
              <a:rPr lang="bg-BG" altLang="bg-BG" sz="2800" b="1" dirty="0">
                <a:solidFill>
                  <a:schemeClr val="tx1">
                    <a:lumMod val="95000"/>
                    <a:lumOff val="5000"/>
                  </a:schemeClr>
                </a:solidFill>
              </a:rPr>
              <a:t>, които не са документално </a:t>
            </a:r>
            <a:r>
              <a:rPr lang="bg-BG" altLang="bg-BG" sz="2800" b="1" dirty="0" smtClean="0">
                <a:solidFill>
                  <a:schemeClr val="tx1">
                    <a:lumMod val="95000"/>
                    <a:lumOff val="5000"/>
                  </a:schemeClr>
                </a:solidFill>
              </a:rPr>
              <a:t>обосновани</a:t>
            </a:r>
            <a:endParaRPr lang="bg-BG" altLang="bg-BG" sz="2800" b="1" dirty="0" smtClean="0">
              <a:solidFill>
                <a:srgbClr val="0000FF"/>
              </a:solidFill>
            </a:endParaRPr>
          </a:p>
        </p:txBody>
      </p:sp>
      <p:sp>
        <p:nvSpPr>
          <p:cNvPr id="2" name="Content Placeholder 1"/>
          <p:cNvSpPr>
            <a:spLocks noGrp="1"/>
          </p:cNvSpPr>
          <p:nvPr>
            <p:ph idx="1"/>
          </p:nvPr>
        </p:nvSpPr>
        <p:spPr>
          <a:xfrm>
            <a:off x="527051" y="1021278"/>
            <a:ext cx="11330516" cy="5431912"/>
          </a:xfrm>
        </p:spPr>
        <p:txBody>
          <a:bodyPr rtlCol="0">
            <a:noAutofit/>
          </a:bodyPr>
          <a:lstStyle/>
          <a:p>
            <a:r>
              <a:rPr lang="bg-BG" sz="1800" b="1" dirty="0" smtClean="0"/>
              <a:t>Решението:</a:t>
            </a:r>
          </a:p>
          <a:p>
            <a:pPr marL="0" indent="0">
              <a:buNone/>
            </a:pPr>
            <a:r>
              <a:rPr lang="bg-BG" sz="1800" dirty="0"/>
              <a:t>Действително поведението на преките доставчици и техните контрагенти не е от значение при установяване реалността по пряката доставка, но същите съобразени в тяхната съвкупност и при липсата на надлежни документи, обективиращи реалността на процесните доставки, обосновават констатацията за липса на реално осъществени доставки. Касаторът не може да отговаря за действията на своя доставчик, но не и за реалното им изпълнение, тъй като икономическата логика предполага да се сключват договори само с коректни търговци и след като получателят претендира правото на приспадане на данъчен кредит, той трябва да се снабди с необходимите доказателства за реалното осъществяване на доставката, тъй като посоченото материално право възниква само вследствие на такава, а не само въз основа на документално оформена в счетоводството доставка. Важно е да се посочи, че наистина обстоятелствата относно наличие на понятията в данъчен аспект "техническа и кадрова обезпеченост", жалбоподателят действително няма задължение да проверява, но това не го освобождава с оглед доказателствената тежест, която носи в процеса, да докаже правопораждащите юридически факти, въз основа на които ще бъде реализирано неговото право на приспадане на данъчен кредит. Документалното обосноваване на сделката е въпрос на воля и търговски взаимоотношения, които при спор за материално право, което произтича от същите, следва да се докажат от страната, която черпи изгодни за себе си правни последици. </a:t>
            </a:r>
            <a:endParaRPr lang="en-US" sz="1800" dirty="0"/>
          </a:p>
          <a:p>
            <a:pPr marL="0" indent="0">
              <a:buNone/>
            </a:pPr>
            <a:r>
              <a:rPr lang="bg-BG" sz="1800" dirty="0">
                <a:effectLst>
                  <a:outerShdw blurRad="38100" dist="38100" dir="2700000" algn="tl">
                    <a:srgbClr val="000000">
                      <a:alpha val="43137"/>
                    </a:srgbClr>
                  </a:outerShdw>
                </a:effectLst>
              </a:rPr>
              <a:t>С оглед на потвърдените констатации в частта по ЗДДС, правилно на основание чл. 26, вр. чл. 10 ЗКПО не са признати за данъчни цели отчетените разходи по фактурите.</a:t>
            </a:r>
            <a:endParaRPr lang="en-US" sz="1800" dirty="0">
              <a:effectLst>
                <a:outerShdw blurRad="38100" dist="38100" dir="2700000" algn="tl">
                  <a:srgbClr val="000000">
                    <a:alpha val="43137"/>
                  </a:srgbClr>
                </a:outerShdw>
              </a:effectLst>
            </a:endParaRPr>
          </a:p>
          <a:p>
            <a:pPr marL="0" indent="0">
              <a:buNone/>
            </a:pPr>
            <a:endParaRPr lang="ru-RU" sz="2000" dirty="0" smtClean="0">
              <a:effectLst>
                <a:outerShdw blurRad="38100" dist="38100" dir="2700000" algn="tl">
                  <a:srgbClr val="000000">
                    <a:alpha val="43137"/>
                  </a:srgbClr>
                </a:outerShdw>
              </a:effectLst>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B5C888-3C0A-457F-AA9B-D82A6007E643}" type="slidenum">
              <a:rPr kumimoji="0" lang="bg-BG" sz="1200" b="0" i="0" u="none" strike="noStrike" kern="1200" cap="none" spc="0" normalizeH="0" baseline="0" noProof="0" smtClean="0">
                <a:ln>
                  <a:noFill/>
                </a:ln>
                <a:solidFill>
                  <a:srgbClr val="04617B">
                    <a:shade val="90000"/>
                  </a:srgb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bg-BG" sz="1200" b="0" i="0" u="none" strike="noStrike" kern="1200" cap="none" spc="0" normalizeH="0" baseline="0" noProof="0">
              <a:ln>
                <a:noFill/>
              </a:ln>
              <a:solidFill>
                <a:srgbClr val="04617B">
                  <a:shade val="90000"/>
                </a:srgbClr>
              </a:solidFill>
              <a:effectLst/>
              <a:uLnTx/>
              <a:uFillTx/>
              <a:latin typeface="Times New Roman"/>
              <a:ea typeface="+mn-ea"/>
              <a:cs typeface="+mn-cs"/>
            </a:endParaRPr>
          </a:p>
        </p:txBody>
      </p:sp>
    </p:spTree>
    <p:extLst>
      <p:ext uri="{BB962C8B-B14F-4D97-AF65-F5344CB8AC3E}">
        <p14:creationId xmlns:p14="http://schemas.microsoft.com/office/powerpoint/2010/main" xmlns="" val="40240804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8760" y="211806"/>
            <a:ext cx="10972800" cy="476963"/>
          </a:xfrm>
        </p:spPr>
        <p:txBody>
          <a:bodyPr rtlCol="0">
            <a:noAutofit/>
          </a:bodyPr>
          <a:lstStyle/>
          <a:p>
            <a:pPr>
              <a:defRPr/>
            </a:pPr>
            <a:r>
              <a:rPr lang="bg-BG" sz="2000" dirty="0" smtClean="0">
                <a:solidFill>
                  <a:schemeClr val="accent2">
                    <a:lumMod val="75000"/>
                  </a:schemeClr>
                </a:solidFill>
                <a:effectLst>
                  <a:outerShdw blurRad="38100" dist="38100" dir="2700000" algn="tl">
                    <a:srgbClr val="000000">
                      <a:alpha val="43137"/>
                    </a:srgbClr>
                  </a:outerShdw>
                </a:effectLst>
              </a:rPr>
              <a:t/>
            </a:r>
            <a:br>
              <a:rPr lang="bg-BG" sz="2000" dirty="0" smtClean="0">
                <a:solidFill>
                  <a:schemeClr val="accent2">
                    <a:lumMod val="75000"/>
                  </a:schemeClr>
                </a:solidFill>
                <a:effectLst>
                  <a:outerShdw blurRad="38100" dist="38100" dir="2700000" algn="tl">
                    <a:srgbClr val="000000">
                      <a:alpha val="43137"/>
                    </a:srgbClr>
                  </a:outerShdw>
                </a:effectLst>
              </a:rPr>
            </a:br>
            <a:r>
              <a:rPr lang="bg-BG" sz="2000" dirty="0" smtClean="0">
                <a:solidFill>
                  <a:schemeClr val="accent2">
                    <a:lumMod val="75000"/>
                  </a:schemeClr>
                </a:solidFill>
                <a:effectLst>
                  <a:outerShdw blurRad="38100" dist="38100" dir="2700000" algn="tl">
                    <a:srgbClr val="000000">
                      <a:alpha val="43137"/>
                    </a:srgbClr>
                  </a:outerShdw>
                </a:effectLst>
              </a:rPr>
              <a:t/>
            </a:r>
            <a:br>
              <a:rPr lang="bg-BG" sz="2000" dirty="0" smtClean="0">
                <a:solidFill>
                  <a:schemeClr val="accent2">
                    <a:lumMod val="75000"/>
                  </a:schemeClr>
                </a:solidFill>
                <a:effectLst>
                  <a:outerShdw blurRad="38100" dist="38100" dir="2700000" algn="tl">
                    <a:srgbClr val="000000">
                      <a:alpha val="43137"/>
                    </a:srgbClr>
                  </a:outerShdw>
                </a:effectLst>
              </a:rPr>
            </a:br>
            <a:r>
              <a:rPr lang="en-US" sz="2000" dirty="0" smtClean="0">
                <a:solidFill>
                  <a:schemeClr val="accent2">
                    <a:lumMod val="75000"/>
                  </a:schemeClr>
                </a:solidFill>
                <a:effectLst>
                  <a:outerShdw blurRad="38100" dist="38100" dir="2700000" algn="tl">
                    <a:srgbClr val="000000">
                      <a:alpha val="43137"/>
                    </a:srgbClr>
                  </a:outerShdw>
                </a:effectLst>
              </a:rPr>
              <a:t/>
            </a:r>
            <a:br>
              <a:rPr lang="en-US" sz="2000" dirty="0" smtClean="0">
                <a:solidFill>
                  <a:schemeClr val="accent2">
                    <a:lumMod val="75000"/>
                  </a:schemeClr>
                </a:solidFill>
                <a:effectLst>
                  <a:outerShdw blurRad="38100" dist="38100" dir="2700000" algn="tl">
                    <a:srgbClr val="000000">
                      <a:alpha val="43137"/>
                    </a:srgbClr>
                  </a:outerShdw>
                </a:effectLst>
              </a:rPr>
            </a:br>
            <a:r>
              <a:rPr lang="en-US" sz="2000" dirty="0">
                <a:solidFill>
                  <a:schemeClr val="accent2">
                    <a:lumMod val="75000"/>
                  </a:schemeClr>
                </a:solidFill>
                <a:effectLst>
                  <a:outerShdw blurRad="38100" dist="38100" dir="2700000" algn="tl">
                    <a:srgbClr val="000000">
                      <a:alpha val="43137"/>
                    </a:srgbClr>
                  </a:outerShdw>
                </a:effectLst>
              </a:rPr>
              <a:t/>
            </a:r>
            <a:br>
              <a:rPr lang="en-US" sz="2000" dirty="0">
                <a:solidFill>
                  <a:schemeClr val="accent2">
                    <a:lumMod val="75000"/>
                  </a:schemeClr>
                </a:solidFill>
                <a:effectLst>
                  <a:outerShdw blurRad="38100" dist="38100" dir="2700000" algn="tl">
                    <a:srgbClr val="000000">
                      <a:alpha val="43137"/>
                    </a:srgbClr>
                  </a:outerShdw>
                </a:effectLst>
              </a:rPr>
            </a:br>
            <a:r>
              <a:rPr lang="en-US" sz="2000" dirty="0" smtClean="0">
                <a:solidFill>
                  <a:schemeClr val="accent2">
                    <a:lumMod val="75000"/>
                  </a:schemeClr>
                </a:solidFill>
                <a:effectLst>
                  <a:outerShdw blurRad="38100" dist="38100" dir="2700000" algn="tl">
                    <a:srgbClr val="000000">
                      <a:alpha val="43137"/>
                    </a:srgbClr>
                  </a:outerShdw>
                </a:effectLst>
              </a:rPr>
              <a:t/>
            </a:r>
            <a:br>
              <a:rPr lang="en-US" sz="2000" dirty="0" smtClean="0">
                <a:solidFill>
                  <a:schemeClr val="accent2">
                    <a:lumMod val="75000"/>
                  </a:schemeClr>
                </a:solidFill>
                <a:effectLst>
                  <a:outerShdw blurRad="38100" dist="38100" dir="2700000" algn="tl">
                    <a:srgbClr val="000000">
                      <a:alpha val="43137"/>
                    </a:srgbClr>
                  </a:outerShdw>
                </a:effectLst>
              </a:rPr>
            </a:br>
            <a:r>
              <a:rPr lang="bg-BG" sz="1600" dirty="0">
                <a:solidFill>
                  <a:schemeClr val="accent2">
                    <a:lumMod val="75000"/>
                  </a:schemeClr>
                </a:solidFill>
                <a:effectLst>
                  <a:outerShdw blurRad="38100" dist="38100" dir="2700000" algn="tl">
                    <a:srgbClr val="000000">
                      <a:alpha val="43137"/>
                    </a:srgbClr>
                  </a:outerShdw>
                </a:effectLst>
              </a:rPr>
              <a:t/>
            </a:r>
            <a:br>
              <a:rPr lang="bg-BG" sz="1600" dirty="0">
                <a:solidFill>
                  <a:schemeClr val="accent2">
                    <a:lumMod val="75000"/>
                  </a:schemeClr>
                </a:solidFill>
                <a:effectLst>
                  <a:outerShdw blurRad="38100" dist="38100" dir="2700000" algn="tl">
                    <a:srgbClr val="000000">
                      <a:alpha val="43137"/>
                    </a:srgbClr>
                  </a:outerShdw>
                </a:effectLst>
              </a:rPr>
            </a:br>
            <a:r>
              <a:rPr lang="bg-BG" sz="2800" b="1" dirty="0" smtClean="0">
                <a:solidFill>
                  <a:schemeClr val="tx1">
                    <a:lumMod val="95000"/>
                    <a:lumOff val="5000"/>
                  </a:schemeClr>
                </a:solidFill>
              </a:rPr>
              <a:t> </a:t>
            </a:r>
            <a:r>
              <a:rPr lang="bg-BG" altLang="bg-BG" sz="2800" b="1" dirty="0" smtClean="0">
                <a:solidFill>
                  <a:schemeClr val="tx1">
                    <a:lumMod val="95000"/>
                    <a:lumOff val="5000"/>
                  </a:schemeClr>
                </a:solidFill>
              </a:rPr>
              <a:t>Разходи</a:t>
            </a:r>
            <a:r>
              <a:rPr lang="bg-BG" altLang="bg-BG" sz="2800" b="1" dirty="0">
                <a:solidFill>
                  <a:schemeClr val="tx1">
                    <a:lumMod val="95000"/>
                    <a:lumOff val="5000"/>
                  </a:schemeClr>
                </a:solidFill>
              </a:rPr>
              <a:t>, които не са документално </a:t>
            </a:r>
            <a:r>
              <a:rPr lang="bg-BG" altLang="bg-BG" sz="2800" b="1" dirty="0" smtClean="0">
                <a:solidFill>
                  <a:schemeClr val="tx1">
                    <a:lumMod val="95000"/>
                    <a:lumOff val="5000"/>
                  </a:schemeClr>
                </a:solidFill>
              </a:rPr>
              <a:t>обосновани</a:t>
            </a:r>
            <a:endParaRPr lang="bg-BG" altLang="bg-BG" sz="2800" b="1" dirty="0" smtClean="0">
              <a:solidFill>
                <a:srgbClr val="0000FF"/>
              </a:solidFill>
            </a:endParaRPr>
          </a:p>
        </p:txBody>
      </p:sp>
      <p:sp>
        <p:nvSpPr>
          <p:cNvPr id="2" name="Content Placeholder 1"/>
          <p:cNvSpPr>
            <a:spLocks noGrp="1"/>
          </p:cNvSpPr>
          <p:nvPr>
            <p:ph idx="1"/>
          </p:nvPr>
        </p:nvSpPr>
        <p:spPr>
          <a:xfrm>
            <a:off x="467674" y="795647"/>
            <a:ext cx="11330516" cy="5728795"/>
          </a:xfrm>
        </p:spPr>
        <p:txBody>
          <a:bodyPr rtlCol="0">
            <a:noAutofit/>
          </a:bodyPr>
          <a:lstStyle/>
          <a:p>
            <a:r>
              <a:rPr lang="bg-BG" sz="2000" b="1" dirty="0"/>
              <a:t>РЕШЕНИЕ № 8931 ОТ 02.07.2018 Г. ПО АДМ. Д. № 9739/2017 Г., VІІІ ОТД. НА ВАС</a:t>
            </a:r>
            <a:endParaRPr lang="en-US" sz="2000" dirty="0"/>
          </a:p>
          <a:p>
            <a:r>
              <a:rPr lang="bg-BG" sz="2000" b="1" dirty="0" smtClean="0"/>
              <a:t>Фактите:</a:t>
            </a:r>
          </a:p>
          <a:p>
            <a:pPr marL="0" indent="0">
              <a:buNone/>
            </a:pPr>
            <a:r>
              <a:rPr lang="bg-BG" sz="2000" dirty="0" smtClean="0"/>
              <a:t>Спорът </a:t>
            </a:r>
            <a:r>
              <a:rPr lang="bg-BG" sz="2000" dirty="0"/>
              <a:t>се свежда до това дали процесните фактури и покупко-изплащателни разписки документират действително извършени доставки на орехи и орехови ядки, респективно обосновани ли са документално свързаните с тях отчетни разходи.</a:t>
            </a:r>
            <a:endParaRPr lang="en-US" sz="2000" dirty="0"/>
          </a:p>
          <a:p>
            <a:pPr marL="0" indent="0">
              <a:buNone/>
            </a:pPr>
            <a:r>
              <a:rPr lang="bg-BG" sz="2000" dirty="0" smtClean="0"/>
              <a:t>Съдът </a:t>
            </a:r>
            <a:r>
              <a:rPr lang="bg-BG" sz="2000" dirty="0"/>
              <a:t>е обсъдил всички събрани в хода на съдебното производство доказателства поотделно и в тяхната съвкупност и правилно е приел, че доставките по спорните фактури не са реално извършени. По отношение на всички доставчици АС-Варна е изложил мотиви и е обосновал крайния извод за липса на доставки. Установено е, че ЕТ </a:t>
            </a:r>
            <a:r>
              <a:rPr lang="bg-BG" sz="2000" dirty="0" smtClean="0"/>
              <a:t>„...." </a:t>
            </a:r>
            <a:r>
              <a:rPr lang="bg-BG" sz="2000" dirty="0"/>
              <a:t>и </a:t>
            </a:r>
            <a:r>
              <a:rPr lang="bg-BG" sz="2000" dirty="0" smtClean="0"/>
              <a:t>„...." </a:t>
            </a:r>
            <a:r>
              <a:rPr lang="bg-BG" sz="2000" dirty="0"/>
              <a:t>ЕООД </a:t>
            </a:r>
            <a:r>
              <a:rPr lang="bg-BG" sz="2000" dirty="0">
                <a:effectLst>
                  <a:outerShdw blurRad="38100" dist="38100" dir="2700000" algn="tl">
                    <a:srgbClr val="000000">
                      <a:alpha val="43137"/>
                    </a:srgbClr>
                  </a:outerShdw>
                </a:effectLst>
              </a:rPr>
              <a:t>изобщо не се занимават с отглеждане на орехи и орехови ядки</a:t>
            </a:r>
            <a:r>
              <a:rPr lang="bg-BG" sz="2000" dirty="0"/>
              <a:t>, в тяхното счетоводство липсва осчетоводяване на фактурите издадени на ревизираното </a:t>
            </a:r>
            <a:r>
              <a:rPr lang="bg-BG" sz="2000" dirty="0" smtClean="0"/>
              <a:t>лице. Друга </a:t>
            </a:r>
            <a:r>
              <a:rPr lang="bg-BG" sz="2000" dirty="0"/>
              <a:t>група доставчици </a:t>
            </a:r>
            <a:r>
              <a:rPr lang="bg-BG" sz="2000" dirty="0" smtClean="0"/>
              <a:t>изобщо </a:t>
            </a:r>
            <a:r>
              <a:rPr lang="bg-BG" sz="2000" dirty="0">
                <a:effectLst>
                  <a:outerShdw blurRad="38100" dist="38100" dir="2700000" algn="tl">
                    <a:srgbClr val="000000">
                      <a:alpha val="43137"/>
                    </a:srgbClr>
                  </a:outerShdw>
                </a:effectLst>
              </a:rPr>
              <a:t>не са представили изисканите документи при несрещните проверки</a:t>
            </a:r>
            <a:r>
              <a:rPr lang="bg-BG" sz="2000" dirty="0"/>
              <a:t>. Според касатора, липсата на отговор по отправените искания не е достатъчно за да се приеме, че не е налице сделка</a:t>
            </a:r>
            <a:r>
              <a:rPr lang="bg-BG" sz="2000" dirty="0" smtClean="0"/>
              <a:t>.</a:t>
            </a:r>
          </a:p>
          <a:p>
            <a:pPr marL="0" indent="0">
              <a:buNone/>
            </a:pPr>
            <a:r>
              <a:rPr lang="ru-RU" sz="2000" dirty="0"/>
              <a:t>Не се споделя и твърдението на касатора, че органите по приходите не са проявили необходимата процесуална активност, за да съберат доказателства за твърденията си. Както правилно е посочено от първостепенния съд изготвени са справки за регистрираните фискални устройства, от които са издадени касовите бележки към фактурите, по които се твърди, че е плащано в брой и е констатирано, че те не са регистрирани на издателите</a:t>
            </a:r>
            <a:r>
              <a:rPr lang="ru-RU" sz="2400" dirty="0">
                <a:effectLst>
                  <a:outerShdw blurRad="38100" dist="38100" dir="2700000" algn="tl">
                    <a:srgbClr val="000000">
                      <a:alpha val="43137"/>
                    </a:srgbClr>
                  </a:outerShdw>
                </a:effectLst>
              </a:rPr>
              <a:t>.</a:t>
            </a:r>
          </a:p>
          <a:p>
            <a:pPr marL="0" indent="0">
              <a:buNone/>
            </a:pPr>
            <a:endParaRPr lang="ru-RU" sz="2400" dirty="0" smtClean="0">
              <a:effectLst>
                <a:outerShdw blurRad="38100" dist="38100" dir="2700000" algn="tl">
                  <a:srgbClr val="000000">
                    <a:alpha val="43137"/>
                  </a:srgbClr>
                </a:outerShdw>
              </a:effectLst>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B5C888-3C0A-457F-AA9B-D82A6007E643}" type="slidenum">
              <a:rPr kumimoji="0" lang="bg-BG" sz="1200" b="0" i="0" u="none" strike="noStrike" kern="1200" cap="none" spc="0" normalizeH="0" baseline="0" noProof="0" smtClean="0">
                <a:ln>
                  <a:noFill/>
                </a:ln>
                <a:solidFill>
                  <a:srgbClr val="04617B">
                    <a:shade val="90000"/>
                  </a:srgb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bg-BG" sz="1200" b="0" i="0" u="none" strike="noStrike" kern="1200" cap="none" spc="0" normalizeH="0" baseline="0" noProof="0">
              <a:ln>
                <a:noFill/>
              </a:ln>
              <a:solidFill>
                <a:srgbClr val="04617B">
                  <a:shade val="90000"/>
                </a:srgbClr>
              </a:solidFill>
              <a:effectLst/>
              <a:uLnTx/>
              <a:uFillTx/>
              <a:latin typeface="Times New Roman"/>
              <a:ea typeface="+mn-ea"/>
              <a:cs typeface="+mn-cs"/>
            </a:endParaRPr>
          </a:p>
        </p:txBody>
      </p:sp>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0688040" y="540885"/>
            <a:ext cx="1232349" cy="8010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1674871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8760" y="211806"/>
            <a:ext cx="10972800" cy="476963"/>
          </a:xfrm>
        </p:spPr>
        <p:txBody>
          <a:bodyPr rtlCol="0">
            <a:noAutofit/>
          </a:bodyPr>
          <a:lstStyle/>
          <a:p>
            <a:pPr>
              <a:defRPr/>
            </a:pPr>
            <a:r>
              <a:rPr lang="bg-BG" sz="2000" dirty="0" smtClean="0">
                <a:solidFill>
                  <a:schemeClr val="accent2">
                    <a:lumMod val="75000"/>
                  </a:schemeClr>
                </a:solidFill>
                <a:effectLst>
                  <a:outerShdw blurRad="38100" dist="38100" dir="2700000" algn="tl">
                    <a:srgbClr val="000000">
                      <a:alpha val="43137"/>
                    </a:srgbClr>
                  </a:outerShdw>
                </a:effectLst>
              </a:rPr>
              <a:t/>
            </a:r>
            <a:br>
              <a:rPr lang="bg-BG" sz="2000" dirty="0" smtClean="0">
                <a:solidFill>
                  <a:schemeClr val="accent2">
                    <a:lumMod val="75000"/>
                  </a:schemeClr>
                </a:solidFill>
                <a:effectLst>
                  <a:outerShdw blurRad="38100" dist="38100" dir="2700000" algn="tl">
                    <a:srgbClr val="000000">
                      <a:alpha val="43137"/>
                    </a:srgbClr>
                  </a:outerShdw>
                </a:effectLst>
              </a:rPr>
            </a:br>
            <a:r>
              <a:rPr lang="bg-BG" sz="2000" dirty="0" smtClean="0">
                <a:solidFill>
                  <a:schemeClr val="accent2">
                    <a:lumMod val="75000"/>
                  </a:schemeClr>
                </a:solidFill>
                <a:effectLst>
                  <a:outerShdw blurRad="38100" dist="38100" dir="2700000" algn="tl">
                    <a:srgbClr val="000000">
                      <a:alpha val="43137"/>
                    </a:srgbClr>
                  </a:outerShdw>
                </a:effectLst>
              </a:rPr>
              <a:t/>
            </a:r>
            <a:br>
              <a:rPr lang="bg-BG" sz="2000" dirty="0" smtClean="0">
                <a:solidFill>
                  <a:schemeClr val="accent2">
                    <a:lumMod val="75000"/>
                  </a:schemeClr>
                </a:solidFill>
                <a:effectLst>
                  <a:outerShdw blurRad="38100" dist="38100" dir="2700000" algn="tl">
                    <a:srgbClr val="000000">
                      <a:alpha val="43137"/>
                    </a:srgbClr>
                  </a:outerShdw>
                </a:effectLst>
              </a:rPr>
            </a:br>
            <a:r>
              <a:rPr lang="en-US" sz="2000" dirty="0" smtClean="0">
                <a:solidFill>
                  <a:schemeClr val="accent2">
                    <a:lumMod val="75000"/>
                  </a:schemeClr>
                </a:solidFill>
                <a:effectLst>
                  <a:outerShdw blurRad="38100" dist="38100" dir="2700000" algn="tl">
                    <a:srgbClr val="000000">
                      <a:alpha val="43137"/>
                    </a:srgbClr>
                  </a:outerShdw>
                </a:effectLst>
              </a:rPr>
              <a:t/>
            </a:r>
            <a:br>
              <a:rPr lang="en-US" sz="2000" dirty="0" smtClean="0">
                <a:solidFill>
                  <a:schemeClr val="accent2">
                    <a:lumMod val="75000"/>
                  </a:schemeClr>
                </a:solidFill>
                <a:effectLst>
                  <a:outerShdw blurRad="38100" dist="38100" dir="2700000" algn="tl">
                    <a:srgbClr val="000000">
                      <a:alpha val="43137"/>
                    </a:srgbClr>
                  </a:outerShdw>
                </a:effectLst>
              </a:rPr>
            </a:br>
            <a:r>
              <a:rPr lang="en-US" sz="2000" dirty="0">
                <a:solidFill>
                  <a:schemeClr val="accent2">
                    <a:lumMod val="75000"/>
                  </a:schemeClr>
                </a:solidFill>
                <a:effectLst>
                  <a:outerShdw blurRad="38100" dist="38100" dir="2700000" algn="tl">
                    <a:srgbClr val="000000">
                      <a:alpha val="43137"/>
                    </a:srgbClr>
                  </a:outerShdw>
                </a:effectLst>
              </a:rPr>
              <a:t/>
            </a:r>
            <a:br>
              <a:rPr lang="en-US" sz="2000" dirty="0">
                <a:solidFill>
                  <a:schemeClr val="accent2">
                    <a:lumMod val="75000"/>
                  </a:schemeClr>
                </a:solidFill>
                <a:effectLst>
                  <a:outerShdw blurRad="38100" dist="38100" dir="2700000" algn="tl">
                    <a:srgbClr val="000000">
                      <a:alpha val="43137"/>
                    </a:srgbClr>
                  </a:outerShdw>
                </a:effectLst>
              </a:rPr>
            </a:br>
            <a:r>
              <a:rPr lang="en-US" sz="2000" dirty="0" smtClean="0">
                <a:solidFill>
                  <a:schemeClr val="accent2">
                    <a:lumMod val="75000"/>
                  </a:schemeClr>
                </a:solidFill>
                <a:effectLst>
                  <a:outerShdw blurRad="38100" dist="38100" dir="2700000" algn="tl">
                    <a:srgbClr val="000000">
                      <a:alpha val="43137"/>
                    </a:srgbClr>
                  </a:outerShdw>
                </a:effectLst>
              </a:rPr>
              <a:t/>
            </a:r>
            <a:br>
              <a:rPr lang="en-US" sz="2000" dirty="0" smtClean="0">
                <a:solidFill>
                  <a:schemeClr val="accent2">
                    <a:lumMod val="75000"/>
                  </a:schemeClr>
                </a:solidFill>
                <a:effectLst>
                  <a:outerShdw blurRad="38100" dist="38100" dir="2700000" algn="tl">
                    <a:srgbClr val="000000">
                      <a:alpha val="43137"/>
                    </a:srgbClr>
                  </a:outerShdw>
                </a:effectLst>
              </a:rPr>
            </a:br>
            <a:r>
              <a:rPr lang="bg-BG" sz="1600" dirty="0">
                <a:solidFill>
                  <a:schemeClr val="accent2">
                    <a:lumMod val="75000"/>
                  </a:schemeClr>
                </a:solidFill>
                <a:effectLst>
                  <a:outerShdw blurRad="38100" dist="38100" dir="2700000" algn="tl">
                    <a:srgbClr val="000000">
                      <a:alpha val="43137"/>
                    </a:srgbClr>
                  </a:outerShdw>
                </a:effectLst>
              </a:rPr>
              <a:t/>
            </a:r>
            <a:br>
              <a:rPr lang="bg-BG" sz="1600" dirty="0">
                <a:solidFill>
                  <a:schemeClr val="accent2">
                    <a:lumMod val="75000"/>
                  </a:schemeClr>
                </a:solidFill>
                <a:effectLst>
                  <a:outerShdw blurRad="38100" dist="38100" dir="2700000" algn="tl">
                    <a:srgbClr val="000000">
                      <a:alpha val="43137"/>
                    </a:srgbClr>
                  </a:outerShdw>
                </a:effectLst>
              </a:rPr>
            </a:br>
            <a:r>
              <a:rPr lang="bg-BG" sz="2800" b="1" dirty="0" smtClean="0">
                <a:solidFill>
                  <a:schemeClr val="tx1">
                    <a:lumMod val="95000"/>
                    <a:lumOff val="5000"/>
                  </a:schemeClr>
                </a:solidFill>
              </a:rPr>
              <a:t> </a:t>
            </a:r>
            <a:r>
              <a:rPr lang="bg-BG" altLang="bg-BG" sz="2800" b="1" dirty="0" smtClean="0">
                <a:solidFill>
                  <a:schemeClr val="tx1">
                    <a:lumMod val="95000"/>
                    <a:lumOff val="5000"/>
                  </a:schemeClr>
                </a:solidFill>
              </a:rPr>
              <a:t>Разходи</a:t>
            </a:r>
            <a:r>
              <a:rPr lang="bg-BG" altLang="bg-BG" sz="2800" b="1" dirty="0">
                <a:solidFill>
                  <a:schemeClr val="tx1">
                    <a:lumMod val="95000"/>
                    <a:lumOff val="5000"/>
                  </a:schemeClr>
                </a:solidFill>
              </a:rPr>
              <a:t>, които не са документално </a:t>
            </a:r>
            <a:r>
              <a:rPr lang="bg-BG" altLang="bg-BG" sz="2800" b="1" dirty="0" smtClean="0">
                <a:solidFill>
                  <a:schemeClr val="tx1">
                    <a:lumMod val="95000"/>
                    <a:lumOff val="5000"/>
                  </a:schemeClr>
                </a:solidFill>
              </a:rPr>
              <a:t>обосновани</a:t>
            </a:r>
            <a:endParaRPr lang="bg-BG" altLang="bg-BG" sz="2800" b="1" dirty="0" smtClean="0">
              <a:solidFill>
                <a:srgbClr val="0000FF"/>
              </a:solidFill>
            </a:endParaRPr>
          </a:p>
        </p:txBody>
      </p:sp>
      <p:sp>
        <p:nvSpPr>
          <p:cNvPr id="2" name="Content Placeholder 1"/>
          <p:cNvSpPr>
            <a:spLocks noGrp="1"/>
          </p:cNvSpPr>
          <p:nvPr>
            <p:ph idx="1"/>
          </p:nvPr>
        </p:nvSpPr>
        <p:spPr>
          <a:xfrm>
            <a:off x="467674" y="914400"/>
            <a:ext cx="11330516" cy="5610042"/>
          </a:xfrm>
        </p:spPr>
        <p:txBody>
          <a:bodyPr rtlCol="0">
            <a:noAutofit/>
          </a:bodyPr>
          <a:lstStyle/>
          <a:p>
            <a:r>
              <a:rPr lang="bg-BG" sz="1800" b="1" dirty="0" smtClean="0"/>
              <a:t>Решението:</a:t>
            </a:r>
          </a:p>
          <a:p>
            <a:pPr marL="0" indent="0">
              <a:buNone/>
            </a:pPr>
            <a:r>
              <a:rPr lang="bg-BG" sz="1800" dirty="0" smtClean="0"/>
              <a:t>Вярно е, че получателят по доставките не може да бъде отговорен за поведението на своите доставчици, но той все пак следва да разполага с доказателства, които да установяват реалността на доставките, а не да се позовава на бездействието на органите по приходите и служебното начало в процеса. </a:t>
            </a:r>
            <a:r>
              <a:rPr lang="bg-BG" sz="1800" dirty="0" smtClean="0">
                <a:effectLst>
                  <a:outerShdw blurRad="38100" dist="38100" dir="2700000" algn="tl">
                    <a:srgbClr val="000000">
                      <a:alpha val="43137"/>
                    </a:srgbClr>
                  </a:outerShdw>
                </a:effectLst>
              </a:rPr>
              <a:t>Наличието на фактури не е достатъчно за да се приеме, че стоката по тях е предадена.</a:t>
            </a:r>
            <a:endParaRPr lang="en-US" sz="1800" dirty="0" smtClean="0">
              <a:effectLst>
                <a:outerShdw blurRad="38100" dist="38100" dir="2700000" algn="tl">
                  <a:srgbClr val="000000">
                    <a:alpha val="43137"/>
                  </a:srgbClr>
                </a:outerShdw>
              </a:effectLst>
            </a:endParaRPr>
          </a:p>
          <a:p>
            <a:pPr marL="0" indent="0">
              <a:buNone/>
            </a:pPr>
            <a:r>
              <a:rPr lang="bg-BG" sz="1800" dirty="0" smtClean="0"/>
              <a:t>Въз основа на събраните по делото доказателства обосновани са изводите на съда, че не са ангажирани доказателства за това, че тези документи </a:t>
            </a:r>
            <a:r>
              <a:rPr lang="bg-BG" sz="1800" dirty="0" smtClean="0">
                <a:effectLst>
                  <a:outerShdw blurRad="38100" dist="38100" dir="2700000" algn="tl">
                    <a:srgbClr val="000000">
                      <a:alpha val="43137"/>
                    </a:srgbClr>
                  </a:outerShdw>
                </a:effectLst>
              </a:rPr>
              <a:t>действително са издадени от посочените като техни издатели търговци</a:t>
            </a:r>
            <a:r>
              <a:rPr lang="bg-BG" sz="1800" dirty="0" smtClean="0"/>
              <a:t>.</a:t>
            </a:r>
            <a:endParaRPr lang="en-US" sz="1800" dirty="0" smtClean="0"/>
          </a:p>
          <a:p>
            <a:pPr marL="0" indent="0">
              <a:buNone/>
            </a:pPr>
            <a:r>
              <a:rPr lang="bg-BG" sz="1800" dirty="0" smtClean="0"/>
              <a:t>Неоснователно е твърдението, че </a:t>
            </a:r>
            <a:r>
              <a:rPr lang="bg-BG" sz="1800" dirty="0" smtClean="0">
                <a:effectLst>
                  <a:outerShdw blurRad="38100" dist="38100" dir="2700000" algn="tl">
                    <a:srgbClr val="000000">
                      <a:alpha val="43137"/>
                    </a:srgbClr>
                  </a:outerShdw>
                </a:effectLst>
              </a:rPr>
              <a:t>експертизата по делото е установила последвали продажби и заприхождаване при получателите</a:t>
            </a:r>
            <a:r>
              <a:rPr lang="bg-BG" sz="1800" dirty="0" smtClean="0"/>
              <a:t>. Тези констатации на експертизата </a:t>
            </a:r>
            <a:r>
              <a:rPr lang="bg-BG" sz="1800" dirty="0" smtClean="0">
                <a:effectLst>
                  <a:outerShdw blurRad="38100" dist="38100" dir="2700000" algn="tl">
                    <a:srgbClr val="000000">
                      <a:alpha val="43137"/>
                    </a:srgbClr>
                  </a:outerShdw>
                </a:effectLst>
              </a:rPr>
              <a:t>касаят реализирането на стоката, а предмет на спора в настоящото производство е документалната обоснованост на разходите по придобиването й </a:t>
            </a:r>
            <a:r>
              <a:rPr lang="bg-BG" sz="1800" dirty="0" smtClean="0"/>
              <a:t>от конкретни доставчици, за което са издадени процесните фактури.</a:t>
            </a:r>
            <a:endParaRPr lang="en-US" sz="1800" dirty="0" smtClean="0"/>
          </a:p>
          <a:p>
            <a:pPr marL="0" indent="0">
              <a:buNone/>
            </a:pPr>
            <a:r>
              <a:rPr lang="bg-BG" sz="1800" dirty="0" smtClean="0"/>
              <a:t>Събраните в хода на съдебното производство доказателства, обосновават извода на решаващият състав на АС-Варна и по отношение на изкупуването на орехи и орехови ядки от физически лица. Освен твърденията на разпитаните по делото свидетели и оформените покупко-изплащателни разписки, липсват доказателства от които да се установи, че стоките са изкупувани по твърдения начин. Изслушаните свидетели по делото не допринасят за изясняване на спорните въпроси.</a:t>
            </a:r>
          </a:p>
          <a:p>
            <a:pPr marL="0" indent="0">
              <a:buNone/>
            </a:pPr>
            <a:r>
              <a:rPr lang="bg-BG" sz="1800" dirty="0" smtClean="0">
                <a:effectLst>
                  <a:outerShdw blurRad="38100" dist="38100" dir="2700000" algn="tl">
                    <a:srgbClr val="000000">
                      <a:alpha val="43137"/>
                    </a:srgbClr>
                  </a:outerShdw>
                </a:effectLst>
              </a:rPr>
              <a:t>РА е потвърден.</a:t>
            </a:r>
            <a:endParaRPr lang="en-US" sz="1800" dirty="0" smtClean="0">
              <a:effectLst>
                <a:outerShdw blurRad="38100" dist="38100" dir="2700000" algn="tl">
                  <a:srgbClr val="000000">
                    <a:alpha val="43137"/>
                  </a:srgbClr>
                </a:outerShdw>
              </a:effectLst>
            </a:endParaRPr>
          </a:p>
          <a:p>
            <a:pPr marL="0" indent="0">
              <a:buNone/>
            </a:pPr>
            <a:endParaRPr lang="ru-RU" sz="2000" dirty="0" smtClean="0">
              <a:effectLst>
                <a:outerShdw blurRad="38100" dist="38100" dir="2700000" algn="tl">
                  <a:srgbClr val="000000">
                    <a:alpha val="43137"/>
                  </a:srgbClr>
                </a:outerShdw>
              </a:effectLst>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B5C888-3C0A-457F-AA9B-D82A6007E643}" type="slidenum">
              <a:rPr kumimoji="0" lang="bg-BG" sz="1200" b="0" i="0" u="none" strike="noStrike" kern="1200" cap="none" spc="0" normalizeH="0" baseline="0" noProof="0" smtClean="0">
                <a:ln>
                  <a:noFill/>
                </a:ln>
                <a:solidFill>
                  <a:srgbClr val="04617B">
                    <a:shade val="90000"/>
                  </a:srgb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bg-BG" sz="1200" b="0" i="0" u="none" strike="noStrike" kern="1200" cap="none" spc="0" normalizeH="0" baseline="0" noProof="0">
              <a:ln>
                <a:noFill/>
              </a:ln>
              <a:solidFill>
                <a:srgbClr val="04617B">
                  <a:shade val="90000"/>
                </a:srgbClr>
              </a:solidFill>
              <a:effectLst/>
              <a:uLnTx/>
              <a:uFillTx/>
              <a:latin typeface="Times New Roman"/>
              <a:ea typeface="+mn-ea"/>
              <a:cs typeface="+mn-cs"/>
            </a:endParaRPr>
          </a:p>
        </p:txBody>
      </p:sp>
    </p:spTree>
    <p:extLst>
      <p:ext uri="{BB962C8B-B14F-4D97-AF65-F5344CB8AC3E}">
        <p14:creationId xmlns:p14="http://schemas.microsoft.com/office/powerpoint/2010/main" xmlns="" val="13915037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8760" y="116803"/>
            <a:ext cx="10972800" cy="488838"/>
          </a:xfrm>
        </p:spPr>
        <p:txBody>
          <a:bodyPr rtlCol="0">
            <a:noAutofit/>
          </a:bodyPr>
          <a:lstStyle/>
          <a:p>
            <a:pPr>
              <a:defRPr/>
            </a:pPr>
            <a:r>
              <a:rPr lang="bg-BG" sz="2400" dirty="0" smtClean="0">
                <a:solidFill>
                  <a:schemeClr val="accent2">
                    <a:lumMod val="75000"/>
                  </a:schemeClr>
                </a:solidFill>
                <a:effectLst>
                  <a:outerShdw blurRad="38100" dist="38100" dir="2700000" algn="tl">
                    <a:srgbClr val="000000">
                      <a:alpha val="43137"/>
                    </a:srgbClr>
                  </a:outerShdw>
                </a:effectLst>
              </a:rPr>
              <a:t/>
            </a:r>
            <a:br>
              <a:rPr lang="bg-BG" sz="2400" dirty="0" smtClean="0">
                <a:solidFill>
                  <a:schemeClr val="accent2">
                    <a:lumMod val="75000"/>
                  </a:schemeClr>
                </a:solidFill>
                <a:effectLst>
                  <a:outerShdw blurRad="38100" dist="38100" dir="2700000" algn="tl">
                    <a:srgbClr val="000000">
                      <a:alpha val="43137"/>
                    </a:srgbClr>
                  </a:outerShdw>
                </a:effectLst>
              </a:rPr>
            </a:br>
            <a:r>
              <a:rPr lang="bg-BG" sz="2400" dirty="0" smtClean="0">
                <a:solidFill>
                  <a:schemeClr val="accent2">
                    <a:lumMod val="75000"/>
                  </a:schemeClr>
                </a:solidFill>
                <a:effectLst>
                  <a:outerShdw blurRad="38100" dist="38100" dir="2700000" algn="tl">
                    <a:srgbClr val="000000">
                      <a:alpha val="43137"/>
                    </a:srgbClr>
                  </a:outerShdw>
                </a:effectLst>
              </a:rPr>
              <a:t/>
            </a:r>
            <a:br>
              <a:rPr lang="bg-BG" sz="2400" dirty="0" smtClean="0">
                <a:solidFill>
                  <a:schemeClr val="accent2">
                    <a:lumMod val="75000"/>
                  </a:schemeClr>
                </a:solidFill>
                <a:effectLst>
                  <a:outerShdw blurRad="38100" dist="38100" dir="2700000" algn="tl">
                    <a:srgbClr val="000000">
                      <a:alpha val="43137"/>
                    </a:srgbClr>
                  </a:outerShdw>
                </a:effectLst>
              </a:rPr>
            </a:br>
            <a:r>
              <a:rPr lang="en-US" sz="2400" dirty="0" smtClean="0">
                <a:solidFill>
                  <a:schemeClr val="accent2">
                    <a:lumMod val="75000"/>
                  </a:schemeClr>
                </a:solidFill>
                <a:effectLst>
                  <a:outerShdw blurRad="38100" dist="38100" dir="2700000" algn="tl">
                    <a:srgbClr val="000000">
                      <a:alpha val="43137"/>
                    </a:srgbClr>
                  </a:outerShdw>
                </a:effectLst>
              </a:rPr>
              <a:t/>
            </a:r>
            <a:br>
              <a:rPr lang="en-US" sz="2400" dirty="0" smtClean="0">
                <a:solidFill>
                  <a:schemeClr val="accent2">
                    <a:lumMod val="75000"/>
                  </a:schemeClr>
                </a:solidFill>
                <a:effectLst>
                  <a:outerShdw blurRad="38100" dist="38100" dir="2700000" algn="tl">
                    <a:srgbClr val="000000">
                      <a:alpha val="43137"/>
                    </a:srgbClr>
                  </a:outerShdw>
                </a:effectLst>
              </a:rPr>
            </a:br>
            <a:r>
              <a:rPr lang="en-US" sz="2400" dirty="0">
                <a:solidFill>
                  <a:schemeClr val="accent2">
                    <a:lumMod val="75000"/>
                  </a:schemeClr>
                </a:solidFill>
                <a:effectLst>
                  <a:outerShdw blurRad="38100" dist="38100" dir="2700000" algn="tl">
                    <a:srgbClr val="000000">
                      <a:alpha val="43137"/>
                    </a:srgbClr>
                  </a:outerShdw>
                </a:effectLst>
              </a:rPr>
              <a:t/>
            </a:r>
            <a:br>
              <a:rPr lang="en-US" sz="2400" dirty="0">
                <a:solidFill>
                  <a:schemeClr val="accent2">
                    <a:lumMod val="75000"/>
                  </a:schemeClr>
                </a:solidFill>
                <a:effectLst>
                  <a:outerShdw blurRad="38100" dist="38100" dir="2700000" algn="tl">
                    <a:srgbClr val="000000">
                      <a:alpha val="43137"/>
                    </a:srgbClr>
                  </a:outerShdw>
                </a:effectLst>
              </a:rPr>
            </a:br>
            <a:r>
              <a:rPr lang="en-US" sz="2400" dirty="0" smtClean="0">
                <a:solidFill>
                  <a:schemeClr val="accent2">
                    <a:lumMod val="75000"/>
                  </a:schemeClr>
                </a:solidFill>
                <a:effectLst>
                  <a:outerShdw blurRad="38100" dist="38100" dir="2700000" algn="tl">
                    <a:srgbClr val="000000">
                      <a:alpha val="43137"/>
                    </a:srgbClr>
                  </a:outerShdw>
                </a:effectLst>
              </a:rPr>
              <a:t/>
            </a:r>
            <a:br>
              <a:rPr lang="en-US" sz="2400" dirty="0" smtClean="0">
                <a:solidFill>
                  <a:schemeClr val="accent2">
                    <a:lumMod val="75000"/>
                  </a:schemeClr>
                </a:solidFill>
                <a:effectLst>
                  <a:outerShdw blurRad="38100" dist="38100" dir="2700000" algn="tl">
                    <a:srgbClr val="000000">
                      <a:alpha val="43137"/>
                    </a:srgbClr>
                  </a:outerShdw>
                </a:effectLst>
              </a:rPr>
            </a:br>
            <a:r>
              <a:rPr lang="bg-BG" sz="1800" dirty="0">
                <a:solidFill>
                  <a:schemeClr val="accent2">
                    <a:lumMod val="75000"/>
                  </a:schemeClr>
                </a:solidFill>
                <a:effectLst>
                  <a:outerShdw blurRad="38100" dist="38100" dir="2700000" algn="tl">
                    <a:srgbClr val="000000">
                      <a:alpha val="43137"/>
                    </a:srgbClr>
                  </a:outerShdw>
                </a:effectLst>
              </a:rPr>
              <a:t/>
            </a:r>
            <a:br>
              <a:rPr lang="bg-BG" sz="1800" dirty="0">
                <a:solidFill>
                  <a:schemeClr val="accent2">
                    <a:lumMod val="75000"/>
                  </a:schemeClr>
                </a:solidFill>
                <a:effectLst>
                  <a:outerShdw blurRad="38100" dist="38100" dir="2700000" algn="tl">
                    <a:srgbClr val="000000">
                      <a:alpha val="43137"/>
                    </a:srgbClr>
                  </a:outerShdw>
                </a:effectLst>
              </a:rPr>
            </a:br>
            <a:r>
              <a:rPr lang="bg-BG" sz="3200" b="1" dirty="0" smtClean="0">
                <a:solidFill>
                  <a:schemeClr val="tx1">
                    <a:lumMod val="95000"/>
                    <a:lumOff val="5000"/>
                  </a:schemeClr>
                </a:solidFill>
              </a:rPr>
              <a:t> </a:t>
            </a:r>
            <a:r>
              <a:rPr lang="bg-BG" altLang="bg-BG" sz="3200" b="1" dirty="0" smtClean="0">
                <a:solidFill>
                  <a:schemeClr val="tx1">
                    <a:lumMod val="95000"/>
                    <a:lumOff val="5000"/>
                  </a:schemeClr>
                </a:solidFill>
              </a:rPr>
              <a:t>Разходи</a:t>
            </a:r>
            <a:r>
              <a:rPr lang="bg-BG" altLang="bg-BG" sz="3200" b="1" dirty="0">
                <a:solidFill>
                  <a:schemeClr val="tx1">
                    <a:lumMod val="95000"/>
                    <a:lumOff val="5000"/>
                  </a:schemeClr>
                </a:solidFill>
              </a:rPr>
              <a:t>, които не са документално </a:t>
            </a:r>
            <a:r>
              <a:rPr lang="bg-BG" altLang="bg-BG" sz="3200" b="1" dirty="0" smtClean="0">
                <a:solidFill>
                  <a:schemeClr val="tx1">
                    <a:lumMod val="95000"/>
                    <a:lumOff val="5000"/>
                  </a:schemeClr>
                </a:solidFill>
              </a:rPr>
              <a:t>обосновани </a:t>
            </a:r>
            <a:endParaRPr lang="bg-BG" altLang="bg-BG" sz="3200" b="1" dirty="0" smtClean="0">
              <a:solidFill>
                <a:srgbClr val="0000FF"/>
              </a:solidFill>
            </a:endParaRPr>
          </a:p>
        </p:txBody>
      </p:sp>
      <p:sp>
        <p:nvSpPr>
          <p:cNvPr id="2" name="Content Placeholder 1"/>
          <p:cNvSpPr>
            <a:spLocks noGrp="1"/>
          </p:cNvSpPr>
          <p:nvPr>
            <p:ph idx="1"/>
          </p:nvPr>
        </p:nvSpPr>
        <p:spPr>
          <a:xfrm>
            <a:off x="1686295" y="1021278"/>
            <a:ext cx="10171271" cy="5431912"/>
          </a:xfrm>
        </p:spPr>
        <p:txBody>
          <a:bodyPr rtlCol="0">
            <a:normAutofit/>
          </a:bodyPr>
          <a:lstStyle/>
          <a:p>
            <a:r>
              <a:rPr lang="en-US" sz="2400" b="1" dirty="0"/>
              <a:t>РЕШЕНИЕ № 11541 ОТ 01.10.2018 Г. ПО АДМ. Д. № 6940/2018 Г., VІІІ ОТД. НА ВАС</a:t>
            </a:r>
            <a:endParaRPr lang="en-US" sz="2400" dirty="0"/>
          </a:p>
          <a:p>
            <a:pPr marL="0" indent="0">
              <a:buNone/>
            </a:pPr>
            <a:r>
              <a:rPr lang="en-US" sz="2800" dirty="0" err="1"/>
              <a:t>Установено</a:t>
            </a:r>
            <a:r>
              <a:rPr lang="en-US" sz="2800" dirty="0"/>
              <a:t> е, </a:t>
            </a:r>
            <a:r>
              <a:rPr lang="en-US" sz="2800" dirty="0" err="1"/>
              <a:t>че</a:t>
            </a:r>
            <a:r>
              <a:rPr lang="en-US" sz="2800" dirty="0"/>
              <a:t> </a:t>
            </a:r>
            <a:r>
              <a:rPr lang="en-US" sz="2800" dirty="0" err="1"/>
              <a:t>по</a:t>
            </a:r>
            <a:r>
              <a:rPr lang="en-US" sz="2800" dirty="0"/>
              <a:t> </a:t>
            </a:r>
            <a:r>
              <a:rPr lang="en-US" sz="2800" dirty="0" err="1"/>
              <a:t>фактури</a:t>
            </a:r>
            <a:r>
              <a:rPr lang="en-US" sz="2800" dirty="0"/>
              <a:t>, </a:t>
            </a:r>
            <a:r>
              <a:rPr lang="en-US" sz="2800" dirty="0" err="1"/>
              <a:t>издадени</a:t>
            </a:r>
            <a:r>
              <a:rPr lang="en-US" sz="2800" dirty="0"/>
              <a:t> </a:t>
            </a:r>
            <a:r>
              <a:rPr lang="en-US" sz="2800" dirty="0" err="1"/>
              <a:t>от</a:t>
            </a:r>
            <a:r>
              <a:rPr lang="en-US" sz="2800" dirty="0"/>
              <a:t> "</a:t>
            </a:r>
            <a:r>
              <a:rPr lang="en-US" sz="2800" dirty="0" err="1"/>
              <a:t>Ен</a:t>
            </a:r>
            <a:r>
              <a:rPr lang="en-US" sz="2800" dirty="0"/>
              <a:t> </a:t>
            </a:r>
            <a:r>
              <a:rPr lang="bg-BG" sz="2800" dirty="0"/>
              <a:t>..</a:t>
            </a:r>
            <a:r>
              <a:rPr lang="en-US" sz="2800" dirty="0"/>
              <a:t>" ЕООД, "</a:t>
            </a:r>
            <a:r>
              <a:rPr lang="bg-BG" sz="2800" dirty="0"/>
              <a:t>....</a:t>
            </a:r>
            <a:r>
              <a:rPr lang="en-US" sz="2800" dirty="0"/>
              <a:t> </a:t>
            </a:r>
            <a:r>
              <a:rPr lang="en-US" sz="2800" dirty="0" err="1"/>
              <a:t>Груп</a:t>
            </a:r>
            <a:r>
              <a:rPr lang="en-US" sz="2800" dirty="0"/>
              <a:t>" ООД и "</a:t>
            </a:r>
            <a:r>
              <a:rPr lang="bg-BG" sz="2800" dirty="0"/>
              <a:t>...</a:t>
            </a:r>
            <a:r>
              <a:rPr lang="en-US" sz="2800" dirty="0"/>
              <a:t> - 93" ЕООД, </a:t>
            </a:r>
            <a:r>
              <a:rPr lang="en-US" sz="2800" dirty="0" err="1"/>
              <a:t>ревизираното</a:t>
            </a:r>
            <a:r>
              <a:rPr lang="en-US" sz="2800" dirty="0"/>
              <a:t> </a:t>
            </a:r>
            <a:r>
              <a:rPr lang="en-US" sz="2800" dirty="0" err="1"/>
              <a:t>дружество</a:t>
            </a:r>
            <a:r>
              <a:rPr lang="en-US" sz="2800" dirty="0"/>
              <a:t> е </a:t>
            </a:r>
            <a:r>
              <a:rPr lang="en-US" sz="2800" dirty="0" err="1"/>
              <a:t>закупило</a:t>
            </a:r>
            <a:r>
              <a:rPr lang="en-US" sz="2800" dirty="0"/>
              <a:t> и </a:t>
            </a:r>
            <a:r>
              <a:rPr lang="en-US" sz="2800" dirty="0" err="1"/>
              <a:t>изписало</a:t>
            </a:r>
            <a:r>
              <a:rPr lang="en-US" sz="2800" dirty="0"/>
              <a:t> </a:t>
            </a:r>
            <a:r>
              <a:rPr lang="en-US" sz="2800" dirty="0" err="1"/>
              <a:t>охладено</a:t>
            </a:r>
            <a:r>
              <a:rPr lang="en-US" sz="2800" dirty="0"/>
              <a:t> </a:t>
            </a:r>
            <a:r>
              <a:rPr lang="en-US" sz="2800" dirty="0" err="1"/>
              <a:t>пилешко</a:t>
            </a:r>
            <a:r>
              <a:rPr lang="en-US" sz="2800" dirty="0"/>
              <a:t> </a:t>
            </a:r>
            <a:r>
              <a:rPr lang="en-US" sz="2800" dirty="0" err="1"/>
              <a:t>месо</a:t>
            </a:r>
            <a:r>
              <a:rPr lang="en-US" sz="2800" dirty="0"/>
              <a:t> с </a:t>
            </a:r>
            <a:r>
              <a:rPr lang="en-US" sz="2800" dirty="0" err="1"/>
              <a:t>количество</a:t>
            </a:r>
            <a:r>
              <a:rPr lang="en-US" sz="2800" dirty="0"/>
              <a:t> и </a:t>
            </a:r>
            <a:r>
              <a:rPr lang="en-US" sz="2800" dirty="0" err="1"/>
              <a:t>стойност</a:t>
            </a:r>
            <a:r>
              <a:rPr lang="en-US" sz="2800" dirty="0"/>
              <a:t> </a:t>
            </a:r>
            <a:r>
              <a:rPr lang="en-US" sz="2800" dirty="0" err="1"/>
              <a:t>по-голяма</a:t>
            </a:r>
            <a:r>
              <a:rPr lang="en-US" sz="2800" dirty="0"/>
              <a:t> </a:t>
            </a:r>
            <a:r>
              <a:rPr lang="en-US" sz="2800" dirty="0" err="1"/>
              <a:t>от</a:t>
            </a:r>
            <a:r>
              <a:rPr lang="en-US" sz="2800" dirty="0"/>
              <a:t> </a:t>
            </a:r>
            <a:r>
              <a:rPr lang="en-US" sz="2800" dirty="0" err="1"/>
              <a:t>отчетените</a:t>
            </a:r>
            <a:r>
              <a:rPr lang="en-US" sz="2800" dirty="0"/>
              <a:t> </a:t>
            </a:r>
            <a:r>
              <a:rPr lang="en-US" sz="2800" dirty="0" err="1"/>
              <a:t>продажби</a:t>
            </a:r>
            <a:r>
              <a:rPr lang="en-US" sz="2800" dirty="0"/>
              <a:t> </a:t>
            </a:r>
            <a:r>
              <a:rPr lang="en-US" sz="2800" dirty="0" err="1"/>
              <a:t>по</a:t>
            </a:r>
            <a:r>
              <a:rPr lang="en-US" sz="2800" dirty="0"/>
              <a:t> </a:t>
            </a:r>
            <a:r>
              <a:rPr lang="en-US" sz="2800" dirty="0" err="1"/>
              <a:t>фактури</a:t>
            </a:r>
            <a:r>
              <a:rPr lang="en-US" sz="2800" dirty="0"/>
              <a:t> </a:t>
            </a:r>
            <a:r>
              <a:rPr lang="en-US" sz="2800" dirty="0" err="1"/>
              <a:t>за</a:t>
            </a:r>
            <a:r>
              <a:rPr lang="en-US" sz="2800" dirty="0"/>
              <a:t> </a:t>
            </a:r>
            <a:r>
              <a:rPr lang="en-US" sz="2800" dirty="0" err="1"/>
              <a:t>същия</a:t>
            </a:r>
            <a:r>
              <a:rPr lang="en-US" sz="2800" dirty="0"/>
              <a:t> </a:t>
            </a:r>
            <a:r>
              <a:rPr lang="en-US" sz="2800" dirty="0" err="1"/>
              <a:t>период</a:t>
            </a:r>
            <a:r>
              <a:rPr lang="en-US" sz="2800" dirty="0"/>
              <a:t>. </a:t>
            </a:r>
            <a:r>
              <a:rPr lang="en-US" sz="2800" dirty="0" err="1"/>
              <a:t>Тъй</a:t>
            </a:r>
            <a:r>
              <a:rPr lang="en-US" sz="2800" dirty="0"/>
              <a:t> </a:t>
            </a:r>
            <a:r>
              <a:rPr lang="en-US" sz="2800" dirty="0" err="1"/>
              <a:t>като</a:t>
            </a:r>
            <a:r>
              <a:rPr lang="en-US" sz="2800" dirty="0"/>
              <a:t> </a:t>
            </a:r>
            <a:r>
              <a:rPr lang="en-US" sz="2800" dirty="0" err="1"/>
              <a:t>не</a:t>
            </a:r>
            <a:r>
              <a:rPr lang="en-US" sz="2800" dirty="0"/>
              <a:t> </a:t>
            </a:r>
            <a:r>
              <a:rPr lang="en-US" sz="2800" dirty="0" err="1"/>
              <a:t>са</a:t>
            </a:r>
            <a:r>
              <a:rPr lang="en-US" sz="2800" dirty="0"/>
              <a:t> </a:t>
            </a:r>
            <a:r>
              <a:rPr lang="en-US" sz="2800" dirty="0" err="1"/>
              <a:t>събрани</a:t>
            </a:r>
            <a:r>
              <a:rPr lang="en-US" sz="2800" dirty="0"/>
              <a:t> </a:t>
            </a:r>
            <a:r>
              <a:rPr lang="en-US" sz="2800" dirty="0" err="1"/>
              <a:t>доказателства</a:t>
            </a:r>
            <a:r>
              <a:rPr lang="en-US" sz="2800" dirty="0"/>
              <a:t> </a:t>
            </a:r>
            <a:r>
              <a:rPr lang="en-US" sz="2800" dirty="0" err="1"/>
              <a:t>за</a:t>
            </a:r>
            <a:r>
              <a:rPr lang="en-US" sz="2800" dirty="0"/>
              <a:t> </a:t>
            </a:r>
            <a:r>
              <a:rPr lang="en-US" sz="2800" dirty="0" err="1"/>
              <a:t>извършени</a:t>
            </a:r>
            <a:r>
              <a:rPr lang="en-US" sz="2800" dirty="0"/>
              <a:t> </a:t>
            </a:r>
            <a:r>
              <a:rPr lang="en-US" sz="2800" dirty="0" err="1"/>
              <a:t>продажби</a:t>
            </a:r>
            <a:r>
              <a:rPr lang="en-US" sz="2800" dirty="0"/>
              <a:t> </a:t>
            </a:r>
            <a:r>
              <a:rPr lang="en-US" sz="2800" dirty="0" err="1"/>
              <a:t>на</a:t>
            </a:r>
            <a:r>
              <a:rPr lang="en-US" sz="2800" dirty="0"/>
              <a:t> </a:t>
            </a:r>
            <a:r>
              <a:rPr lang="en-US" sz="2800" dirty="0" err="1"/>
              <a:t>дребно</a:t>
            </a:r>
            <a:r>
              <a:rPr lang="en-US" sz="2800" dirty="0"/>
              <a:t> и </a:t>
            </a:r>
            <a:r>
              <a:rPr lang="en-US" sz="2800" dirty="0" err="1"/>
              <a:t>за</a:t>
            </a:r>
            <a:r>
              <a:rPr lang="en-US" sz="2800" dirty="0"/>
              <a:t> </a:t>
            </a:r>
            <a:r>
              <a:rPr lang="en-US" sz="2800" dirty="0" err="1"/>
              <a:t>извършено</a:t>
            </a:r>
            <a:r>
              <a:rPr lang="en-US" sz="2800" dirty="0"/>
              <a:t> </a:t>
            </a:r>
            <a:r>
              <a:rPr lang="en-US" sz="2800" dirty="0" err="1"/>
              <a:t>замразяване</a:t>
            </a:r>
            <a:r>
              <a:rPr lang="en-US" sz="2800" dirty="0"/>
              <a:t> </a:t>
            </a:r>
            <a:r>
              <a:rPr lang="en-US" sz="2800" dirty="0" err="1"/>
              <a:t>на</a:t>
            </a:r>
            <a:r>
              <a:rPr lang="en-US" sz="2800" dirty="0"/>
              <a:t> </a:t>
            </a:r>
            <a:r>
              <a:rPr lang="en-US" sz="2800" dirty="0" err="1"/>
              <a:t>месо</a:t>
            </a:r>
            <a:r>
              <a:rPr lang="en-US" sz="2800" dirty="0"/>
              <a:t>, </a:t>
            </a:r>
            <a:r>
              <a:rPr lang="en-US" sz="2800" b="1" dirty="0" err="1"/>
              <a:t>установената</a:t>
            </a:r>
            <a:r>
              <a:rPr lang="en-US" sz="2800" b="1" dirty="0"/>
              <a:t> </a:t>
            </a:r>
            <a:r>
              <a:rPr lang="en-US" sz="2800" b="1" dirty="0" err="1"/>
              <a:t>разлика</a:t>
            </a:r>
            <a:r>
              <a:rPr lang="en-US" sz="2800" b="1" dirty="0"/>
              <a:t> </a:t>
            </a:r>
            <a:r>
              <a:rPr lang="en-US" sz="2800" b="1" dirty="0" err="1"/>
              <a:t>между</a:t>
            </a:r>
            <a:r>
              <a:rPr lang="en-US" sz="2800" b="1" dirty="0"/>
              <a:t> </a:t>
            </a:r>
            <a:r>
              <a:rPr lang="en-US" sz="2800" b="1" dirty="0" err="1"/>
              <a:t>закупеното</a:t>
            </a:r>
            <a:r>
              <a:rPr lang="en-US" sz="2800" b="1" dirty="0"/>
              <a:t> и </a:t>
            </a:r>
            <a:r>
              <a:rPr lang="en-US" sz="2800" b="1" dirty="0" err="1"/>
              <a:t>продадено</a:t>
            </a:r>
            <a:r>
              <a:rPr lang="en-US" sz="2800" b="1" dirty="0"/>
              <a:t> </a:t>
            </a:r>
            <a:r>
              <a:rPr lang="en-US" sz="2800" b="1" dirty="0" err="1"/>
              <a:t>пилешко</a:t>
            </a:r>
            <a:r>
              <a:rPr lang="en-US" sz="2800" b="1" dirty="0"/>
              <a:t> </a:t>
            </a:r>
            <a:r>
              <a:rPr lang="en-US" sz="2800" b="1" dirty="0" err="1"/>
              <a:t>месо</a:t>
            </a:r>
            <a:r>
              <a:rPr lang="en-US" sz="2800" b="1" dirty="0"/>
              <a:t> </a:t>
            </a:r>
            <a:r>
              <a:rPr lang="en-US" sz="2800" dirty="0"/>
              <a:t>е </a:t>
            </a:r>
            <a:r>
              <a:rPr lang="en-US" sz="2800" dirty="0" err="1"/>
              <a:t>приета</a:t>
            </a:r>
            <a:r>
              <a:rPr lang="en-US" sz="2800" dirty="0"/>
              <a:t> </a:t>
            </a:r>
            <a:r>
              <a:rPr lang="en-US" sz="2800" dirty="0" err="1"/>
              <a:t>за</a:t>
            </a:r>
            <a:r>
              <a:rPr lang="en-US" sz="2800" dirty="0"/>
              <a:t> </a:t>
            </a:r>
            <a:r>
              <a:rPr lang="en-US" sz="2800" dirty="0" err="1"/>
              <a:t>разход</a:t>
            </a:r>
            <a:r>
              <a:rPr lang="en-US" sz="2800" dirty="0"/>
              <a:t>, </a:t>
            </a:r>
            <a:r>
              <a:rPr lang="en-US" sz="2800" dirty="0" err="1"/>
              <a:t>който</a:t>
            </a:r>
            <a:r>
              <a:rPr lang="en-US" sz="2800" dirty="0"/>
              <a:t> </a:t>
            </a:r>
            <a:r>
              <a:rPr lang="en-US" sz="2800" dirty="0" err="1"/>
              <a:t>не</a:t>
            </a:r>
            <a:r>
              <a:rPr lang="en-US" sz="2800" dirty="0"/>
              <a:t> е </a:t>
            </a:r>
            <a:r>
              <a:rPr lang="en-US" sz="2800" dirty="0" err="1"/>
              <a:t>признат</a:t>
            </a:r>
            <a:r>
              <a:rPr lang="en-US" sz="2800" dirty="0"/>
              <a:t> </a:t>
            </a:r>
            <a:r>
              <a:rPr lang="en-US" sz="2800" dirty="0" err="1"/>
              <a:t>за</a:t>
            </a:r>
            <a:r>
              <a:rPr lang="en-US" sz="2800" dirty="0"/>
              <a:t> </a:t>
            </a:r>
            <a:r>
              <a:rPr lang="en-US" sz="2800" dirty="0" err="1"/>
              <a:t>данъчни</a:t>
            </a:r>
            <a:r>
              <a:rPr lang="en-US" sz="2800" dirty="0"/>
              <a:t> </a:t>
            </a:r>
            <a:r>
              <a:rPr lang="en-US" sz="2800" dirty="0" err="1" smtClean="0"/>
              <a:t>цели</a:t>
            </a:r>
            <a:r>
              <a:rPr lang="bg-BG" sz="2800" dirty="0" smtClean="0"/>
              <a:t> </a:t>
            </a:r>
            <a:r>
              <a:rPr lang="en-US" sz="2800" dirty="0" err="1" smtClean="0"/>
              <a:t>на</a:t>
            </a:r>
            <a:r>
              <a:rPr lang="en-US" sz="2800" dirty="0" smtClean="0"/>
              <a:t> </a:t>
            </a:r>
            <a:r>
              <a:rPr lang="bg-BG" sz="2800" dirty="0" smtClean="0"/>
              <a:t>основание </a:t>
            </a:r>
            <a:r>
              <a:rPr lang="en-US" sz="2800" dirty="0" err="1" smtClean="0"/>
              <a:t>чл</a:t>
            </a:r>
            <a:r>
              <a:rPr lang="en-US" sz="2800" dirty="0"/>
              <a:t>. 26, т. 2 ЗКПО, </a:t>
            </a:r>
            <a:r>
              <a:rPr lang="en-US" sz="2800" dirty="0" err="1"/>
              <a:t>във</a:t>
            </a:r>
            <a:r>
              <a:rPr lang="en-US" sz="2800" dirty="0"/>
              <a:t> </a:t>
            </a:r>
            <a:r>
              <a:rPr lang="en-US" sz="2800" dirty="0" err="1"/>
              <a:t>връзка</a:t>
            </a:r>
            <a:r>
              <a:rPr lang="en-US" sz="2800" dirty="0"/>
              <a:t> с </a:t>
            </a:r>
            <a:r>
              <a:rPr lang="en-US" sz="2800" dirty="0" err="1"/>
              <a:t>чл</a:t>
            </a:r>
            <a:r>
              <a:rPr lang="en-US" sz="2800" dirty="0"/>
              <a:t>. 10, </a:t>
            </a:r>
            <a:r>
              <a:rPr lang="en-US" sz="2800" dirty="0" err="1"/>
              <a:t>ал</a:t>
            </a:r>
            <a:r>
              <a:rPr lang="en-US" sz="2800" dirty="0"/>
              <a:t>. 1 ЗКПО</a:t>
            </a:r>
            <a:r>
              <a:rPr lang="bg-BG" sz="2800" dirty="0" smtClean="0"/>
              <a:t>.</a:t>
            </a:r>
            <a:r>
              <a:rPr lang="en-US" sz="2800" dirty="0" smtClean="0"/>
              <a:t> </a:t>
            </a:r>
            <a:endParaRPr lang="bg-BG" sz="2800" dirty="0" smtClean="0"/>
          </a:p>
          <a:p>
            <a:pPr marL="0" indent="0">
              <a:buNone/>
            </a:pPr>
            <a:endParaRPr lang="ru-RU" sz="2800" dirty="0" smtClean="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B5C888-3C0A-457F-AA9B-D82A6007E643}" type="slidenum">
              <a:rPr kumimoji="0" lang="bg-BG" sz="1200" b="0" i="0" u="none" strike="noStrike" kern="1200" cap="none" spc="0" normalizeH="0" baseline="0" noProof="0" smtClean="0">
                <a:ln>
                  <a:noFill/>
                </a:ln>
                <a:solidFill>
                  <a:srgbClr val="04617B">
                    <a:shade val="90000"/>
                  </a:srgb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bg-BG" sz="1200" b="0" i="0" u="none" strike="noStrike" kern="1200" cap="none" spc="0" normalizeH="0" baseline="0" noProof="0">
              <a:ln>
                <a:noFill/>
              </a:ln>
              <a:solidFill>
                <a:srgbClr val="04617B">
                  <a:shade val="90000"/>
                </a:srgbClr>
              </a:solidFill>
              <a:effectLst/>
              <a:uLnTx/>
              <a:uFillTx/>
              <a:latin typeface="Times New Roman"/>
              <a:ea typeface="+mn-ea"/>
              <a:cs typeface="+mn-cs"/>
            </a:endParaRPr>
          </a:p>
        </p:txBody>
      </p:sp>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85256" y="1092529"/>
            <a:ext cx="1282174" cy="8334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74663174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B9F9BB-B2A9-47E6-BAA1-76D1340A0A56}" type="slidenum">
              <a:rPr kumimoji="0" lang="bg-BG" sz="1200" b="0" i="0" u="none" strike="noStrike" kern="1200" cap="none" spc="0" normalizeH="0" baseline="0" noProof="0">
                <a:ln>
                  <a:noFill/>
                </a:ln>
                <a:solidFill>
                  <a:srgbClr val="04617B">
                    <a:shade val="90000"/>
                  </a:srgb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bg-BG" sz="1200" b="0" i="0" u="none" strike="noStrike" kern="1200" cap="none" spc="0" normalizeH="0" baseline="0" noProof="0">
              <a:ln>
                <a:noFill/>
              </a:ln>
              <a:solidFill>
                <a:srgbClr val="04617B">
                  <a:shade val="90000"/>
                </a:srgbClr>
              </a:solidFill>
              <a:effectLst/>
              <a:uLnTx/>
              <a:uFillTx/>
              <a:latin typeface="Times New Roman"/>
              <a:ea typeface="+mn-ea"/>
              <a:cs typeface="+mn-cs"/>
            </a:endParaRPr>
          </a:p>
        </p:txBody>
      </p:sp>
      <p:sp>
        <p:nvSpPr>
          <p:cNvPr id="105474" name="Rectangle 2"/>
          <p:cNvSpPr>
            <a:spLocks noGrp="1" noChangeArrowheads="1"/>
          </p:cNvSpPr>
          <p:nvPr>
            <p:ph type="title"/>
          </p:nvPr>
        </p:nvSpPr>
        <p:spPr>
          <a:xfrm>
            <a:off x="368135" y="260351"/>
            <a:ext cx="11566566" cy="511545"/>
          </a:xfrm>
        </p:spPr>
        <p:txBody>
          <a:bodyPr>
            <a:normAutofit/>
          </a:bodyPr>
          <a:lstStyle/>
          <a:p>
            <a:pPr eaLnBrk="1" hangingPunct="1">
              <a:defRPr/>
            </a:pPr>
            <a:r>
              <a:rPr lang="bg-BG" sz="2400" b="1" dirty="0" smtClean="0">
                <a:solidFill>
                  <a:schemeClr val="tx1"/>
                </a:solidFill>
              </a:rPr>
              <a:t>Разходи, несвързани с дейността и скрито разпределение на печалба </a:t>
            </a:r>
          </a:p>
        </p:txBody>
      </p:sp>
      <p:sp>
        <p:nvSpPr>
          <p:cNvPr id="105475" name="Rectangle 3"/>
          <p:cNvSpPr>
            <a:spLocks noGrp="1" noChangeArrowheads="1"/>
          </p:cNvSpPr>
          <p:nvPr>
            <p:ph type="body" sz="half" idx="2"/>
          </p:nvPr>
        </p:nvSpPr>
        <p:spPr>
          <a:xfrm>
            <a:off x="1306286" y="1033154"/>
            <a:ext cx="10569040" cy="5348598"/>
          </a:xfrm>
        </p:spPr>
        <p:txBody>
          <a:bodyPr>
            <a:normAutofit fontScale="92500" lnSpcReduction="20000"/>
          </a:bodyPr>
          <a:lstStyle/>
          <a:p>
            <a:pPr marL="357188" indent="-357188" eaLnBrk="1" hangingPunct="1">
              <a:lnSpc>
                <a:spcPct val="90000"/>
              </a:lnSpc>
              <a:tabLst>
                <a:tab pos="6188075" algn="l"/>
                <a:tab pos="6281738" algn="l"/>
                <a:tab pos="6453188" algn="l"/>
              </a:tabLst>
              <a:defRPr/>
            </a:pPr>
            <a:r>
              <a:rPr lang="bg-BG" sz="2000" dirty="0" smtClean="0"/>
              <a:t>Тук се включват всякакви разходи, които не са присъщи или иначе казано са чужди или потенциално не създават доход за дейността на данъчно задълженото лице. </a:t>
            </a:r>
          </a:p>
          <a:p>
            <a:pPr marL="357188" indent="-357188" eaLnBrk="1" hangingPunct="1">
              <a:lnSpc>
                <a:spcPct val="90000"/>
              </a:lnSpc>
              <a:tabLst>
                <a:tab pos="6188075" algn="l"/>
                <a:tab pos="6281738" algn="l"/>
                <a:tab pos="6453188" algn="l"/>
              </a:tabLst>
              <a:defRPr/>
            </a:pPr>
            <a:endParaRPr lang="bg-BG" sz="2000" dirty="0" smtClean="0"/>
          </a:p>
          <a:p>
            <a:pPr marL="357188" indent="-357188" eaLnBrk="1" hangingPunct="1">
              <a:lnSpc>
                <a:spcPct val="90000"/>
              </a:lnSpc>
              <a:tabLst>
                <a:tab pos="6188075" algn="l"/>
                <a:tab pos="6281738" algn="l"/>
                <a:tab pos="6453188" algn="l"/>
              </a:tabLst>
              <a:defRPr/>
            </a:pPr>
            <a:r>
              <a:rPr lang="bg-BG" sz="2000" dirty="0" smtClean="0"/>
              <a:t>"Скрито разпределение на печалбата” - </a:t>
            </a:r>
            <a:r>
              <a:rPr lang="bg-BG" sz="2000" dirty="0" smtClean="0">
                <a:effectLst>
                  <a:outerShdw blurRad="38100" dist="38100" dir="2700000" algn="tl">
                    <a:srgbClr val="000000">
                      <a:alpha val="43137"/>
                    </a:srgbClr>
                  </a:outerShdw>
                </a:effectLst>
              </a:rPr>
              <a:t>сумите, несвързани с осъществяваната от данъчно задълженото лице дейност или превишаващи обичайните пазарни нива</a:t>
            </a:r>
            <a:r>
              <a:rPr lang="bg-BG" sz="2000" dirty="0" smtClean="0"/>
              <a:t>, начислени, изплатени или разпределени под каквато и да е форма в полза на акционерите, съдружниците или свързани с тях лица.</a:t>
            </a:r>
          </a:p>
          <a:p>
            <a:pPr marL="0" indent="0" eaLnBrk="1" hangingPunct="1">
              <a:lnSpc>
                <a:spcPct val="90000"/>
              </a:lnSpc>
              <a:buNone/>
              <a:tabLst>
                <a:tab pos="6188075" algn="l"/>
                <a:tab pos="6281738" algn="l"/>
                <a:tab pos="6453188" algn="l"/>
              </a:tabLst>
              <a:defRPr/>
            </a:pPr>
            <a:endParaRPr lang="bg-BG" sz="2000" dirty="0" smtClean="0"/>
          </a:p>
          <a:p>
            <a:pPr fontAlgn="ctr"/>
            <a:r>
              <a:rPr lang="bg-BG" sz="2000" dirty="0">
                <a:solidFill>
                  <a:srgbClr val="FF0000"/>
                </a:solidFill>
              </a:rPr>
              <a:t>При условие че се касае за разходи или други суми, които представляват скрито разпределение на печалбата по смисъла на § 1, т. 5 от ДР на ЗКПО, е необходимо </a:t>
            </a:r>
            <a:r>
              <a:rPr lang="bg-BG" sz="2000" dirty="0" smtClean="0">
                <a:solidFill>
                  <a:srgbClr val="FF0000"/>
                </a:solidFill>
              </a:rPr>
              <a:t>съответно</a:t>
            </a:r>
            <a:r>
              <a:rPr lang="bg-BG" sz="2000" dirty="0"/>
              <a:t>:</a:t>
            </a:r>
            <a:endParaRPr lang="en-US" sz="2000" dirty="0"/>
          </a:p>
          <a:p>
            <a:pPr marL="0" indent="0" fontAlgn="ctr">
              <a:buNone/>
            </a:pPr>
            <a:r>
              <a:rPr lang="bg-BG" sz="2000" dirty="0" smtClean="0"/>
              <a:t>	а</a:t>
            </a:r>
            <a:r>
              <a:rPr lang="bg-BG" sz="2000" dirty="0"/>
              <a:t>) с разходите да бъде увеличен счетоводният финансов резултат на основание чл. 26, т. 11 от ЗКПО;</a:t>
            </a:r>
            <a:endParaRPr lang="en-US" sz="2000" dirty="0"/>
          </a:p>
          <a:p>
            <a:pPr marL="0" indent="0" fontAlgn="ctr">
              <a:buNone/>
            </a:pPr>
            <a:r>
              <a:rPr lang="bg-BG" sz="2000" dirty="0" smtClean="0"/>
              <a:t>	б</a:t>
            </a:r>
            <a:r>
              <a:rPr lang="bg-BG" sz="2000" dirty="0"/>
              <a:t>) да бъде деклариран и внесен данък върху дивидента с произход скрито разпределение на печалбата по реда на ЗКПО/ЗДДФЛ, ако такъв данък е дължим. </a:t>
            </a:r>
            <a:r>
              <a:rPr lang="bg-BG" sz="2000" dirty="0" smtClean="0"/>
              <a:t>/</a:t>
            </a:r>
            <a:r>
              <a:rPr lang="bg-BG" sz="2000" i="1" dirty="0" smtClean="0"/>
              <a:t>Данък </a:t>
            </a:r>
            <a:r>
              <a:rPr lang="bg-BG" sz="2000" i="1" dirty="0"/>
              <a:t>при източника </a:t>
            </a:r>
            <a:r>
              <a:rPr lang="bg-BG" sz="2000" i="1" u="sng" dirty="0"/>
              <a:t>не се дължи</a:t>
            </a:r>
            <a:r>
              <a:rPr lang="bg-BG" sz="2000" i="1" dirty="0"/>
              <a:t>, когато получателят на скрито разпределение на печалбата е местно юридическо лице - търговско </a:t>
            </a:r>
            <a:r>
              <a:rPr lang="bg-BG" sz="2000" i="1" dirty="0" smtClean="0"/>
              <a:t>дружество/</a:t>
            </a:r>
            <a:endParaRPr lang="en-US" sz="2000" dirty="0"/>
          </a:p>
          <a:p>
            <a:pPr marL="0" indent="0" fontAlgn="ctr">
              <a:buNone/>
            </a:pPr>
            <a:r>
              <a:rPr lang="bg-BG" sz="2000" dirty="0" smtClean="0"/>
              <a:t>	в</a:t>
            </a:r>
            <a:r>
              <a:rPr lang="bg-BG" sz="2000" dirty="0"/>
              <a:t>) извършеното скрито разпределение на печалбата следва да бъде декларирано, за да се избегне налагането на имуществена санкция. </a:t>
            </a:r>
            <a:endParaRPr lang="en-US" sz="2000" dirty="0"/>
          </a:p>
          <a:p>
            <a:endParaRPr lang="bg-BG" sz="2000" i="1" dirty="0" smtClean="0"/>
          </a:p>
          <a:p>
            <a:r>
              <a:rPr lang="bg-BG" sz="2000" i="1" dirty="0" smtClean="0"/>
              <a:t>. </a:t>
            </a:r>
            <a:endParaRPr lang="en-US" sz="2000" dirty="0"/>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43861" y="3015920"/>
            <a:ext cx="1017588" cy="13779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284890290"/>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a:xfrm>
            <a:off x="475014" y="154380"/>
            <a:ext cx="11615528" cy="724393"/>
          </a:xfrm>
        </p:spPr>
        <p:txBody>
          <a:bodyPr>
            <a:noAutofit/>
          </a:bodyPr>
          <a:lstStyle/>
          <a:p>
            <a:r>
              <a:rPr lang="ru-RU" altLang="bg-BG" sz="3200" b="1" dirty="0" smtClean="0"/>
              <a:t/>
            </a:r>
            <a:br>
              <a:rPr lang="ru-RU" altLang="bg-BG" sz="3200" b="1" dirty="0" smtClean="0"/>
            </a:br>
            <a:r>
              <a:rPr lang="ru-RU" altLang="bg-BG" sz="3200" b="1" dirty="0"/>
              <a:t/>
            </a:r>
            <a:br>
              <a:rPr lang="ru-RU" altLang="bg-BG" sz="3200" b="1" dirty="0"/>
            </a:br>
            <a:r>
              <a:rPr lang="ru-RU" altLang="bg-BG" sz="3200" b="1" dirty="0" smtClean="0"/>
              <a:t/>
            </a:r>
            <a:br>
              <a:rPr lang="ru-RU" altLang="bg-BG" sz="3200" b="1" dirty="0" smtClean="0"/>
            </a:br>
            <a:r>
              <a:rPr lang="ru-RU" altLang="bg-BG" sz="3200" b="1" dirty="0"/>
              <a:t/>
            </a:r>
            <a:br>
              <a:rPr lang="ru-RU" altLang="bg-BG" sz="3200" b="1" dirty="0"/>
            </a:br>
            <a:r>
              <a:rPr lang="ru-RU" altLang="bg-BG" sz="3200" b="1" dirty="0">
                <a:solidFill>
                  <a:schemeClr val="tx1"/>
                </a:solidFill>
              </a:rPr>
              <a:t>Данъчно третиране на </a:t>
            </a:r>
            <a:r>
              <a:rPr lang="ru-RU" altLang="bg-BG" sz="3200" b="1" dirty="0" smtClean="0">
                <a:solidFill>
                  <a:schemeClr val="tx1"/>
                </a:solidFill>
              </a:rPr>
              <a:t>оперативен </a:t>
            </a:r>
            <a:r>
              <a:rPr lang="ru-RU" altLang="bg-BG" sz="3200" b="1" dirty="0">
                <a:solidFill>
                  <a:schemeClr val="tx1"/>
                </a:solidFill>
              </a:rPr>
              <a:t>лизинг при лизингополучатели, прилагащи МСС</a:t>
            </a:r>
            <a:endParaRPr lang="ru-RU" altLang="bg-BG" sz="3200" b="1" dirty="0" smtClean="0">
              <a:solidFill>
                <a:schemeClr val="tx1"/>
              </a:solidFill>
            </a:endParaRPr>
          </a:p>
        </p:txBody>
      </p:sp>
      <p:sp>
        <p:nvSpPr>
          <p:cNvPr id="77827" name="Content Placeholder 2"/>
          <p:cNvSpPr>
            <a:spLocks noGrp="1"/>
          </p:cNvSpPr>
          <p:nvPr>
            <p:ph idx="1"/>
          </p:nvPr>
        </p:nvSpPr>
        <p:spPr>
          <a:xfrm>
            <a:off x="341575" y="855023"/>
            <a:ext cx="11711879" cy="5457286"/>
          </a:xfrm>
        </p:spPr>
        <p:txBody>
          <a:bodyPr>
            <a:normAutofit/>
          </a:bodyPr>
          <a:lstStyle/>
          <a:p>
            <a:pPr>
              <a:spcBef>
                <a:spcPct val="0"/>
              </a:spcBef>
            </a:pPr>
            <a:r>
              <a:rPr lang="ru-RU" altLang="bg-BG" sz="3600" dirty="0" smtClean="0"/>
              <a:t>При лизингополучатели по оперативен лизинг, </a:t>
            </a:r>
          </a:p>
          <a:p>
            <a:pPr marL="0" indent="0">
              <a:spcBef>
                <a:spcPct val="0"/>
              </a:spcBef>
              <a:buNone/>
            </a:pPr>
            <a:r>
              <a:rPr lang="ru-RU" altLang="bg-BG" sz="3600" dirty="0" smtClean="0"/>
              <a:t>прилагащи МСС: </a:t>
            </a:r>
          </a:p>
          <a:p>
            <a:pPr marL="393192" lvl="1" indent="0">
              <a:spcBef>
                <a:spcPct val="0"/>
              </a:spcBef>
              <a:buNone/>
            </a:pPr>
            <a:endParaRPr lang="ru-RU" altLang="bg-BG" sz="2000" dirty="0" smtClean="0">
              <a:solidFill>
                <a:srgbClr val="FF0000"/>
              </a:solidFill>
            </a:endParaRPr>
          </a:p>
          <a:p>
            <a:pPr lvl="1">
              <a:spcBef>
                <a:spcPct val="0"/>
              </a:spcBef>
              <a:buFont typeface="Wingdings" pitchFamily="2" charset="2"/>
              <a:buChar char="ü"/>
            </a:pPr>
            <a:endParaRPr lang="ru-RU" altLang="bg-BG" sz="2000" dirty="0">
              <a:solidFill>
                <a:srgbClr val="FF0000"/>
              </a:solidFill>
            </a:endParaRPr>
          </a:p>
          <a:p>
            <a:pPr lvl="1">
              <a:spcBef>
                <a:spcPct val="0"/>
              </a:spcBef>
              <a:buFont typeface="Wingdings" pitchFamily="2" charset="2"/>
              <a:buChar char="ü"/>
            </a:pPr>
            <a:endParaRPr lang="ru-RU" altLang="bg-BG" sz="2000" dirty="0" smtClean="0">
              <a:solidFill>
                <a:srgbClr val="FF0000"/>
              </a:solidFill>
            </a:endParaRPr>
          </a:p>
          <a:p>
            <a:pPr lvl="1">
              <a:spcBef>
                <a:spcPct val="0"/>
              </a:spcBef>
              <a:buFont typeface="Wingdings" pitchFamily="2" charset="2"/>
              <a:buChar char="ü"/>
            </a:pPr>
            <a:endParaRPr lang="ru-RU" altLang="bg-BG" sz="2000" dirty="0">
              <a:solidFill>
                <a:srgbClr val="FF0000"/>
              </a:solidFill>
            </a:endParaRPr>
          </a:p>
          <a:p>
            <a:pPr lvl="1">
              <a:spcBef>
                <a:spcPct val="0"/>
              </a:spcBef>
              <a:buFont typeface="Wingdings" pitchFamily="2" charset="2"/>
              <a:buChar char="ü"/>
            </a:pPr>
            <a:r>
              <a:rPr lang="ru-RU" altLang="bg-BG" sz="3200" dirty="0" smtClean="0">
                <a:solidFill>
                  <a:srgbClr val="FF0000"/>
                </a:solidFill>
              </a:rPr>
              <a:t>Член 82 от ЗКПО не </a:t>
            </a:r>
            <a:r>
              <a:rPr lang="ru-RU" altLang="bg-BG" sz="3200" dirty="0">
                <a:solidFill>
                  <a:srgbClr val="FF0000"/>
                </a:solidFill>
              </a:rPr>
              <a:t>се прилага при промяна в счетоводната политика</a:t>
            </a:r>
            <a:r>
              <a:rPr lang="ru-RU" altLang="bg-BG" sz="3200" dirty="0"/>
              <a:t> в резултат на прилагането на </a:t>
            </a:r>
            <a:r>
              <a:rPr lang="ru-RU" altLang="bg-BG" sz="3200" dirty="0" smtClean="0"/>
              <a:t>МСФО 16 </a:t>
            </a:r>
            <a:r>
              <a:rPr lang="ru-RU" altLang="bg-BG" sz="3200" dirty="0"/>
              <a:t>„Лизинг“. </a:t>
            </a:r>
            <a:endParaRPr lang="ru-RU" altLang="bg-BG" sz="3200" dirty="0" smtClean="0"/>
          </a:p>
          <a:p>
            <a:pPr lvl="1">
              <a:spcBef>
                <a:spcPct val="0"/>
              </a:spcBef>
              <a:buFont typeface="Wingdings" pitchFamily="2" charset="2"/>
              <a:buChar char="ü"/>
            </a:pPr>
            <a:r>
              <a:rPr lang="ru-RU" altLang="bg-BG" sz="3200" dirty="0" smtClean="0">
                <a:solidFill>
                  <a:srgbClr val="FF0000"/>
                </a:solidFill>
              </a:rPr>
              <a:t>Не </a:t>
            </a:r>
            <a:r>
              <a:rPr lang="ru-RU" altLang="bg-BG" sz="3200" dirty="0">
                <a:solidFill>
                  <a:srgbClr val="FF0000"/>
                </a:solidFill>
              </a:rPr>
              <a:t>се признават за данъчни цели счетоводните приходи и разходи</a:t>
            </a:r>
            <a:r>
              <a:rPr lang="ru-RU" altLang="bg-BG" sz="3200" dirty="0"/>
              <a:t>, възникнали при промяната в счетоводната политика в резултат на първоначалното прилагане на </a:t>
            </a:r>
            <a:r>
              <a:rPr lang="ru-RU" altLang="bg-BG" sz="3200" dirty="0" smtClean="0"/>
              <a:t>МСФО 16 </a:t>
            </a:r>
            <a:r>
              <a:rPr lang="ru-RU" altLang="bg-BG" sz="3200" dirty="0"/>
              <a:t>„Лизинг“.</a:t>
            </a:r>
          </a:p>
          <a:p>
            <a:pPr eaLnBrk="1" hangingPunct="1">
              <a:spcBef>
                <a:spcPct val="0"/>
              </a:spcBef>
            </a:pPr>
            <a:endParaRPr lang="ru-RU" altLang="bg-BG" sz="2000" dirty="0" smtClean="0"/>
          </a:p>
          <a:p>
            <a:pPr eaLnBrk="1" hangingPunct="1">
              <a:spcBef>
                <a:spcPct val="0"/>
              </a:spcBef>
              <a:buNone/>
            </a:pPr>
            <a:endParaRPr lang="ru-RU" altLang="bg-BG" sz="2000" dirty="0" smtClean="0"/>
          </a:p>
        </p:txBody>
      </p:sp>
      <p:sp>
        <p:nvSpPr>
          <p:cNvPr id="2" name="Slide Number Placeholder 1"/>
          <p:cNvSpPr>
            <a:spLocks noGrp="1"/>
          </p:cNvSpPr>
          <p:nvPr>
            <p:ph type="sldNum" sz="quarter" idx="12"/>
          </p:nvPr>
        </p:nvSpPr>
        <p:spPr/>
        <p:txBody>
          <a:bodyPr/>
          <a:lstStyle/>
          <a:p>
            <a:fld id="{50B5C888-3C0A-457F-AA9B-D82A6007E643}" type="slidenum">
              <a:rPr lang="bg-BG" smtClean="0"/>
              <a:pPr/>
              <a:t>4</a:t>
            </a:fld>
            <a:endParaRPr lang="bg-BG"/>
          </a:p>
        </p:txBody>
      </p:sp>
      <p:pic>
        <p:nvPicPr>
          <p:cNvPr id="63490"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959186" y="1661712"/>
            <a:ext cx="2323592" cy="13583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35769659"/>
      </p:ext>
    </p:extLst>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332510" y="177224"/>
            <a:ext cx="11383242" cy="523420"/>
          </a:xfrm>
        </p:spPr>
        <p:txBody>
          <a:bodyPr>
            <a:normAutofit fontScale="90000"/>
          </a:bodyPr>
          <a:lstStyle/>
          <a:p>
            <a:r>
              <a:rPr lang="bg-BG" altLang="bg-BG" sz="2800" b="1" dirty="0" smtClean="0">
                <a:solidFill>
                  <a:schemeClr val="tx1">
                    <a:lumMod val="95000"/>
                    <a:lumOff val="5000"/>
                  </a:schemeClr>
                </a:solidFill>
              </a:rPr>
              <a:t>Разходи, несвързани с дейността и скрито разпределение на печалба</a:t>
            </a:r>
          </a:p>
        </p:txBody>
      </p:sp>
      <p:sp>
        <p:nvSpPr>
          <p:cNvPr id="13314" name="Rectangle 3"/>
          <p:cNvSpPr>
            <a:spLocks noGrp="1" noChangeArrowheads="1"/>
          </p:cNvSpPr>
          <p:nvPr>
            <p:ph idx="1"/>
          </p:nvPr>
        </p:nvSpPr>
        <p:spPr>
          <a:xfrm>
            <a:off x="259308" y="807522"/>
            <a:ext cx="11500894" cy="5716107"/>
          </a:xfrm>
        </p:spPr>
        <p:txBody>
          <a:bodyPr rtlCol="0">
            <a:noAutofit/>
          </a:bodyPr>
          <a:lstStyle/>
          <a:p>
            <a:pPr marL="368300" indent="-285750"/>
            <a:r>
              <a:rPr lang="en-US" sz="1800" b="1" dirty="0"/>
              <a:t>РЕШЕНИЕ № 7552 ОТ 15.06.2017 Г. ПО АДМ. Д. № 3812/2017 Г., І ОТД. НА </a:t>
            </a:r>
            <a:r>
              <a:rPr lang="en-US" sz="1800" b="1" dirty="0" smtClean="0"/>
              <a:t>ВАС</a:t>
            </a:r>
            <a:endParaRPr lang="bg-BG" sz="1800" b="1" dirty="0" smtClean="0"/>
          </a:p>
          <a:p>
            <a:pPr marL="82550" indent="0">
              <a:buNone/>
            </a:pPr>
            <a:r>
              <a:rPr lang="en-US" sz="1800" dirty="0" err="1"/>
              <a:t>По</a:t>
            </a:r>
            <a:r>
              <a:rPr lang="en-US" sz="1800" dirty="0"/>
              <a:t> </a:t>
            </a:r>
            <a:r>
              <a:rPr lang="en-US" sz="1800" dirty="0" err="1"/>
              <a:t>отношение</a:t>
            </a:r>
            <a:r>
              <a:rPr lang="en-US" sz="1800" dirty="0"/>
              <a:t> </a:t>
            </a:r>
            <a:r>
              <a:rPr lang="en-US" sz="1800" dirty="0" err="1"/>
              <a:t>на</a:t>
            </a:r>
            <a:r>
              <a:rPr lang="en-US" sz="1800" dirty="0"/>
              <a:t> </a:t>
            </a:r>
            <a:r>
              <a:rPr lang="en-US" sz="1800" dirty="0" err="1"/>
              <a:t>извършеното</a:t>
            </a:r>
            <a:r>
              <a:rPr lang="en-US" sz="1800" dirty="0"/>
              <a:t> </a:t>
            </a:r>
            <a:r>
              <a:rPr lang="en-US" sz="1800" dirty="0" err="1"/>
              <a:t>увеличение</a:t>
            </a:r>
            <a:r>
              <a:rPr lang="en-US" sz="1800" dirty="0"/>
              <a:t> </a:t>
            </a:r>
            <a:r>
              <a:rPr lang="en-US" sz="1800" dirty="0" err="1"/>
              <a:t>на</a:t>
            </a:r>
            <a:r>
              <a:rPr lang="en-US" sz="1800" dirty="0"/>
              <a:t> ФР </a:t>
            </a:r>
            <a:r>
              <a:rPr lang="en-US" sz="1800" dirty="0" err="1"/>
              <a:t>на</a:t>
            </a:r>
            <a:r>
              <a:rPr lang="en-US" sz="1800" dirty="0"/>
              <a:t> </a:t>
            </a:r>
            <a:r>
              <a:rPr lang="en-US" sz="1800" dirty="0" err="1"/>
              <a:t>основание</a:t>
            </a:r>
            <a:r>
              <a:rPr lang="en-US" sz="1800" dirty="0"/>
              <a:t> </a:t>
            </a:r>
            <a:r>
              <a:rPr lang="en-US" sz="1800" dirty="0" err="1"/>
              <a:t>чл</a:t>
            </a:r>
            <a:r>
              <a:rPr lang="en-US" sz="1800" dirty="0"/>
              <a:t>. 26, т. 1 </a:t>
            </a:r>
            <a:r>
              <a:rPr lang="en-US" sz="1800" dirty="0" err="1"/>
              <a:t>от</a:t>
            </a:r>
            <a:r>
              <a:rPr lang="en-US" sz="1800" dirty="0"/>
              <a:t> ЗКПО с </a:t>
            </a:r>
            <a:r>
              <a:rPr lang="en-US" sz="1800" dirty="0" err="1"/>
              <a:t>разходите</a:t>
            </a:r>
            <a:r>
              <a:rPr lang="en-US" sz="1800" dirty="0"/>
              <a:t> </a:t>
            </a:r>
            <a:r>
              <a:rPr lang="en-US" sz="1800" dirty="0" err="1"/>
              <a:t>по</a:t>
            </a:r>
            <a:r>
              <a:rPr lang="en-US" sz="1800" dirty="0"/>
              <a:t> </a:t>
            </a:r>
            <a:r>
              <a:rPr lang="en-US" sz="1800" dirty="0" err="1"/>
              <a:t>фактура</a:t>
            </a:r>
            <a:r>
              <a:rPr lang="en-US" sz="1800" dirty="0"/>
              <a:t> № </a:t>
            </a:r>
            <a:r>
              <a:rPr lang="bg-BG" sz="1800" dirty="0"/>
              <a:t>...</a:t>
            </a:r>
            <a:r>
              <a:rPr lang="en-US" sz="1800" dirty="0"/>
              <a:t>/12.02.302014 г., </a:t>
            </a:r>
            <a:r>
              <a:rPr lang="en-US" sz="1800" dirty="0" err="1"/>
              <a:t>издадена</a:t>
            </a:r>
            <a:r>
              <a:rPr lang="en-US" sz="1800" dirty="0"/>
              <a:t> </a:t>
            </a:r>
            <a:r>
              <a:rPr lang="en-US" sz="1800" dirty="0" err="1"/>
              <a:t>от</a:t>
            </a:r>
            <a:r>
              <a:rPr lang="en-US" sz="1800" dirty="0"/>
              <a:t> “</a:t>
            </a:r>
            <a:r>
              <a:rPr lang="en-US" sz="1800" dirty="0" err="1"/>
              <a:t>фирма</a:t>
            </a:r>
            <a:r>
              <a:rPr lang="en-US" sz="1800" dirty="0"/>
              <a:t>” ЕООД и </a:t>
            </a:r>
            <a:r>
              <a:rPr lang="en-US" sz="1800" dirty="0" err="1"/>
              <a:t>разходите</a:t>
            </a:r>
            <a:r>
              <a:rPr lang="en-US" sz="1800" dirty="0"/>
              <a:t> </a:t>
            </a:r>
            <a:r>
              <a:rPr lang="en-US" sz="1800" dirty="0" err="1"/>
              <a:t>за</a:t>
            </a:r>
            <a:r>
              <a:rPr lang="en-US" sz="1800" dirty="0"/>
              <a:t> </a:t>
            </a:r>
            <a:r>
              <a:rPr lang="en-US" sz="1800" dirty="0" err="1"/>
              <a:t>амортизации</a:t>
            </a:r>
            <a:r>
              <a:rPr lang="en-US" sz="1800" dirty="0"/>
              <a:t> </a:t>
            </a:r>
            <a:r>
              <a:rPr lang="en-US" sz="1800" dirty="0" err="1"/>
              <a:t>по</a:t>
            </a:r>
            <a:r>
              <a:rPr lang="en-US" sz="1800" dirty="0"/>
              <a:t> </a:t>
            </a:r>
            <a:r>
              <a:rPr lang="en-US" sz="1800" dirty="0" err="1"/>
              <a:t>фактура</a:t>
            </a:r>
            <a:r>
              <a:rPr lang="en-US" sz="1800" dirty="0"/>
              <a:t> № </a:t>
            </a:r>
            <a:r>
              <a:rPr lang="bg-BG" sz="1800" dirty="0"/>
              <a:t>...</a:t>
            </a:r>
            <a:r>
              <a:rPr lang="en-US" sz="1800" dirty="0"/>
              <a:t>/13.01.2014 г. и № </a:t>
            </a:r>
            <a:r>
              <a:rPr lang="bg-BG" sz="1800" dirty="0"/>
              <a:t>...</a:t>
            </a:r>
            <a:r>
              <a:rPr lang="en-US" sz="1800" dirty="0"/>
              <a:t>/05.11.2014 г., </a:t>
            </a:r>
            <a:r>
              <a:rPr lang="en-US" sz="1800" dirty="0" err="1"/>
              <a:t>издадени</a:t>
            </a:r>
            <a:r>
              <a:rPr lang="en-US" sz="1800" dirty="0"/>
              <a:t> </a:t>
            </a:r>
            <a:r>
              <a:rPr lang="en-US" sz="1800" dirty="0" err="1"/>
              <a:t>от</a:t>
            </a:r>
            <a:r>
              <a:rPr lang="en-US" sz="1800" dirty="0"/>
              <a:t> “</a:t>
            </a:r>
            <a:r>
              <a:rPr lang="en-US" sz="1800" dirty="0" err="1" smtClean="0"/>
              <a:t>фирма”ЕАД</a:t>
            </a:r>
            <a:r>
              <a:rPr lang="bg-BG" sz="1800" dirty="0" smtClean="0"/>
              <a:t>:</a:t>
            </a:r>
          </a:p>
          <a:p>
            <a:pPr marL="82550" indent="0">
              <a:buNone/>
            </a:pPr>
            <a:r>
              <a:rPr lang="en-US" sz="1800" dirty="0" err="1" smtClean="0"/>
              <a:t>Първоинстанционният</a:t>
            </a:r>
            <a:r>
              <a:rPr lang="en-US" sz="1800" dirty="0" smtClean="0"/>
              <a:t> </a:t>
            </a:r>
            <a:r>
              <a:rPr lang="en-US" sz="1800" dirty="0" err="1"/>
              <a:t>съд</a:t>
            </a:r>
            <a:r>
              <a:rPr lang="en-US" sz="1800" dirty="0"/>
              <a:t> е </a:t>
            </a:r>
            <a:r>
              <a:rPr lang="en-US" sz="1800" dirty="0" err="1"/>
              <a:t>отбелязал</a:t>
            </a:r>
            <a:r>
              <a:rPr lang="en-US" sz="1800" dirty="0"/>
              <a:t>, </a:t>
            </a:r>
            <a:r>
              <a:rPr lang="en-US" sz="1800" dirty="0" err="1"/>
              <a:t>че</a:t>
            </a:r>
            <a:r>
              <a:rPr lang="en-US" sz="1800" dirty="0"/>
              <a:t> </a:t>
            </a:r>
            <a:r>
              <a:rPr lang="en-US" sz="1800" dirty="0" err="1"/>
              <a:t>жалбоподателят</a:t>
            </a:r>
            <a:r>
              <a:rPr lang="en-US" sz="1800" dirty="0"/>
              <a:t> е </a:t>
            </a:r>
            <a:r>
              <a:rPr lang="en-US" sz="1800" dirty="0" err="1"/>
              <a:t>декларирал</a:t>
            </a:r>
            <a:r>
              <a:rPr lang="en-US" sz="1800" dirty="0"/>
              <a:t> </a:t>
            </a:r>
            <a:r>
              <a:rPr lang="en-US" sz="1800" dirty="0" err="1"/>
              <a:t>извършването</a:t>
            </a:r>
            <a:r>
              <a:rPr lang="en-US" sz="1800" dirty="0"/>
              <a:t> </a:t>
            </a:r>
            <a:r>
              <a:rPr lang="en-US" sz="1800" dirty="0" err="1"/>
              <a:t>на</a:t>
            </a:r>
            <a:r>
              <a:rPr lang="en-US" sz="1800" dirty="0"/>
              <a:t> </a:t>
            </a:r>
            <a:r>
              <a:rPr lang="en-US" sz="1800" dirty="0" err="1"/>
              <a:t>дейност</a:t>
            </a:r>
            <a:r>
              <a:rPr lang="en-US" sz="1800" dirty="0"/>
              <a:t> - </a:t>
            </a:r>
            <a:r>
              <a:rPr lang="en-US" sz="1800" dirty="0" err="1"/>
              <a:t>покупка</a:t>
            </a:r>
            <a:r>
              <a:rPr lang="en-US" sz="1800" dirty="0"/>
              <a:t>, </a:t>
            </a:r>
            <a:r>
              <a:rPr lang="en-US" sz="1800" dirty="0" err="1"/>
              <a:t>строеж</a:t>
            </a:r>
            <a:r>
              <a:rPr lang="en-US" sz="1800" dirty="0"/>
              <a:t>, </a:t>
            </a:r>
            <a:r>
              <a:rPr lang="en-US" sz="1800" dirty="0" err="1"/>
              <a:t>ремонт</a:t>
            </a:r>
            <a:r>
              <a:rPr lang="en-US" sz="1800" dirty="0"/>
              <a:t> </a:t>
            </a:r>
            <a:r>
              <a:rPr lang="en-US" sz="1800" dirty="0" err="1"/>
              <a:t>или</a:t>
            </a:r>
            <a:r>
              <a:rPr lang="en-US" sz="1800" dirty="0"/>
              <a:t> </a:t>
            </a:r>
            <a:r>
              <a:rPr lang="en-US" sz="1800" dirty="0" err="1"/>
              <a:t>обзавеждане</a:t>
            </a:r>
            <a:r>
              <a:rPr lang="en-US" sz="1800" dirty="0"/>
              <a:t> </a:t>
            </a:r>
            <a:r>
              <a:rPr lang="en-US" sz="1800" dirty="0" err="1"/>
              <a:t>на</a:t>
            </a:r>
            <a:r>
              <a:rPr lang="en-US" sz="1800" dirty="0"/>
              <a:t> </a:t>
            </a:r>
            <a:r>
              <a:rPr lang="en-US" sz="1800" dirty="0" err="1"/>
              <a:t>недвижими</a:t>
            </a:r>
            <a:r>
              <a:rPr lang="en-US" sz="1800" dirty="0"/>
              <a:t> </a:t>
            </a:r>
            <a:r>
              <a:rPr lang="en-US" sz="1800" dirty="0" err="1"/>
              <a:t>имоти</a:t>
            </a:r>
            <a:r>
              <a:rPr lang="en-US" sz="1800" dirty="0"/>
              <a:t> с </a:t>
            </a:r>
            <a:r>
              <a:rPr lang="en-US" sz="1800" dirty="0" err="1"/>
              <a:t>цел</a:t>
            </a:r>
            <a:r>
              <a:rPr lang="en-US" sz="1800" dirty="0"/>
              <a:t> </a:t>
            </a:r>
            <a:r>
              <a:rPr lang="en-US" sz="1800" dirty="0" err="1"/>
              <a:t>продажба</a:t>
            </a:r>
            <a:r>
              <a:rPr lang="en-US" sz="1800" dirty="0"/>
              <a:t>, </a:t>
            </a:r>
            <a:r>
              <a:rPr lang="en-US" sz="1800" dirty="0" err="1"/>
              <a:t>преводаческа</a:t>
            </a:r>
            <a:r>
              <a:rPr lang="en-US" sz="1800" dirty="0"/>
              <a:t> </a:t>
            </a:r>
            <a:r>
              <a:rPr lang="en-US" sz="1800" dirty="0" err="1"/>
              <a:t>дейност</a:t>
            </a:r>
            <a:r>
              <a:rPr lang="en-US" sz="1800" dirty="0"/>
              <a:t> и </a:t>
            </a:r>
            <a:r>
              <a:rPr lang="en-US" sz="1800" dirty="0" err="1"/>
              <a:t>др</a:t>
            </a:r>
            <a:r>
              <a:rPr lang="en-US" sz="1800" dirty="0"/>
              <a:t>. </a:t>
            </a:r>
            <a:r>
              <a:rPr lang="en-US" sz="1800" dirty="0" err="1"/>
              <a:t>разрешени</a:t>
            </a:r>
            <a:r>
              <a:rPr lang="en-US" sz="1800" dirty="0"/>
              <a:t> </a:t>
            </a:r>
            <a:r>
              <a:rPr lang="en-US" sz="1800" dirty="0" err="1"/>
              <a:t>от</a:t>
            </a:r>
            <a:r>
              <a:rPr lang="en-US" sz="1800" dirty="0"/>
              <a:t> </a:t>
            </a:r>
            <a:r>
              <a:rPr lang="en-US" sz="1800" dirty="0" err="1"/>
              <a:t>закона</a:t>
            </a:r>
            <a:r>
              <a:rPr lang="en-US" sz="1800" dirty="0"/>
              <a:t> </a:t>
            </a:r>
            <a:r>
              <a:rPr lang="en-US" sz="1800" dirty="0" err="1"/>
              <a:t>дейности</a:t>
            </a:r>
            <a:r>
              <a:rPr lang="en-US" sz="1800" dirty="0"/>
              <a:t>. </a:t>
            </a:r>
            <a:r>
              <a:rPr lang="en-US" sz="1800" dirty="0" err="1"/>
              <a:t>През</a:t>
            </a:r>
            <a:r>
              <a:rPr lang="en-US" sz="1800" dirty="0"/>
              <a:t> 2014 г. </a:t>
            </a:r>
            <a:r>
              <a:rPr lang="en-US" sz="1800" dirty="0" err="1"/>
              <a:t>дружеството</a:t>
            </a:r>
            <a:r>
              <a:rPr lang="en-US" sz="1800" dirty="0"/>
              <a:t> е </a:t>
            </a:r>
            <a:r>
              <a:rPr lang="en-US" sz="1800" dirty="0" err="1"/>
              <a:t>отчело</a:t>
            </a:r>
            <a:r>
              <a:rPr lang="en-US" sz="1800" dirty="0"/>
              <a:t> </a:t>
            </a:r>
            <a:r>
              <a:rPr lang="en-US" sz="1800" dirty="0" err="1"/>
              <a:t>по</a:t>
            </a:r>
            <a:r>
              <a:rPr lang="en-US" sz="1800" dirty="0"/>
              <a:t> </a:t>
            </a:r>
            <a:r>
              <a:rPr lang="en-US" sz="1800" dirty="0" err="1"/>
              <a:t>сметка</a:t>
            </a:r>
            <a:r>
              <a:rPr lang="en-US" sz="1800" dirty="0"/>
              <a:t> 609 </a:t>
            </a:r>
            <a:r>
              <a:rPr lang="en-US" sz="1800" dirty="0" err="1"/>
              <a:t>други</a:t>
            </a:r>
            <a:r>
              <a:rPr lang="en-US" sz="1800" dirty="0"/>
              <a:t> </a:t>
            </a:r>
            <a:r>
              <a:rPr lang="en-US" sz="1800" dirty="0" err="1"/>
              <a:t>разходи</a:t>
            </a:r>
            <a:r>
              <a:rPr lang="en-US" sz="1800" dirty="0"/>
              <a:t>, </a:t>
            </a:r>
            <a:r>
              <a:rPr lang="en-US" sz="1800" dirty="0" err="1"/>
              <a:t>основата</a:t>
            </a:r>
            <a:r>
              <a:rPr lang="en-US" sz="1800" dirty="0"/>
              <a:t> в </a:t>
            </a:r>
            <a:r>
              <a:rPr lang="en-US" sz="1800" dirty="0" err="1"/>
              <a:t>размер</a:t>
            </a:r>
            <a:r>
              <a:rPr lang="en-US" sz="1800" dirty="0"/>
              <a:t> </a:t>
            </a:r>
            <a:r>
              <a:rPr lang="en-US" sz="1800" dirty="0" err="1"/>
              <a:t>на</a:t>
            </a:r>
            <a:r>
              <a:rPr lang="en-US" sz="1800" dirty="0"/>
              <a:t> 839,82 </a:t>
            </a:r>
            <a:r>
              <a:rPr lang="en-US" sz="1800" dirty="0" err="1"/>
              <a:t>лв</a:t>
            </a:r>
            <a:r>
              <a:rPr lang="en-US" sz="1800" dirty="0"/>
              <a:t>. </a:t>
            </a:r>
            <a:r>
              <a:rPr lang="en-US" sz="1800" dirty="0" err="1"/>
              <a:t>по</a:t>
            </a:r>
            <a:r>
              <a:rPr lang="en-US" sz="1800" dirty="0"/>
              <a:t> </a:t>
            </a:r>
            <a:r>
              <a:rPr lang="en-US" sz="1800" dirty="0" err="1"/>
              <a:t>фактурата</a:t>
            </a:r>
            <a:r>
              <a:rPr lang="en-US" sz="1800" dirty="0"/>
              <a:t>, </a:t>
            </a:r>
            <a:r>
              <a:rPr lang="en-US" sz="1800" dirty="0" err="1"/>
              <a:t>издадена</a:t>
            </a:r>
            <a:r>
              <a:rPr lang="en-US" sz="1800" dirty="0"/>
              <a:t> </a:t>
            </a:r>
            <a:r>
              <a:rPr lang="en-US" sz="1800" dirty="0" err="1"/>
              <a:t>от</a:t>
            </a:r>
            <a:r>
              <a:rPr lang="en-US" sz="1800" dirty="0"/>
              <a:t> “</a:t>
            </a:r>
            <a:r>
              <a:rPr lang="en-US" sz="1800" dirty="0" err="1"/>
              <a:t>фирма</a:t>
            </a:r>
            <a:r>
              <a:rPr lang="en-US" sz="1800" dirty="0"/>
              <a:t>” ЕООД, с </a:t>
            </a:r>
            <a:r>
              <a:rPr lang="en-US" sz="1800" dirty="0" err="1"/>
              <a:t>предмет</a:t>
            </a:r>
            <a:r>
              <a:rPr lang="en-US" sz="1800" dirty="0"/>
              <a:t> - </a:t>
            </a:r>
            <a:r>
              <a:rPr lang="en-US" sz="1800" dirty="0" err="1"/>
              <a:t>смесителен</a:t>
            </a:r>
            <a:r>
              <a:rPr lang="en-US" sz="1800" dirty="0"/>
              <a:t> </a:t>
            </a:r>
            <a:r>
              <a:rPr lang="en-US" sz="1800" dirty="0" err="1"/>
              <a:t>пулт</a:t>
            </a:r>
            <a:r>
              <a:rPr lang="en-US" sz="1800" dirty="0"/>
              <a:t>, </a:t>
            </a:r>
            <a:r>
              <a:rPr lang="en-US" sz="1800" dirty="0" err="1"/>
              <a:t>микрофони</a:t>
            </a:r>
            <a:r>
              <a:rPr lang="en-US" sz="1800" dirty="0"/>
              <a:t>, </a:t>
            </a:r>
            <a:r>
              <a:rPr lang="en-US" sz="1800" dirty="0" err="1"/>
              <a:t>кабели</a:t>
            </a:r>
            <a:r>
              <a:rPr lang="en-US" sz="1800" dirty="0"/>
              <a:t>, </a:t>
            </a:r>
            <a:r>
              <a:rPr lang="en-US" sz="1800" dirty="0" err="1"/>
              <a:t>конектори</a:t>
            </a:r>
            <a:r>
              <a:rPr lang="en-US" sz="1800" dirty="0"/>
              <a:t> и е </a:t>
            </a:r>
            <a:r>
              <a:rPr lang="en-US" sz="1800" dirty="0" err="1"/>
              <a:t>отчел</a:t>
            </a:r>
            <a:r>
              <a:rPr lang="en-US" sz="1800" dirty="0"/>
              <a:t> </a:t>
            </a:r>
            <a:r>
              <a:rPr lang="en-US" sz="1800" b="1" dirty="0" err="1"/>
              <a:t>разходи</a:t>
            </a:r>
            <a:r>
              <a:rPr lang="en-US" sz="1800" b="1" dirty="0"/>
              <a:t> </a:t>
            </a:r>
            <a:r>
              <a:rPr lang="en-US" sz="1800" b="1" dirty="0" err="1"/>
              <a:t>за</a:t>
            </a:r>
            <a:r>
              <a:rPr lang="en-US" sz="1800" b="1" dirty="0"/>
              <a:t> </a:t>
            </a:r>
            <a:r>
              <a:rPr lang="en-US" sz="1800" b="1" dirty="0" err="1"/>
              <a:t>амортизация</a:t>
            </a:r>
            <a:r>
              <a:rPr lang="en-US" sz="1800" b="1" dirty="0"/>
              <a:t> </a:t>
            </a:r>
            <a:r>
              <a:rPr lang="en-US" sz="1800" b="1" dirty="0" err="1"/>
              <a:t>на</a:t>
            </a:r>
            <a:r>
              <a:rPr lang="en-US" sz="1800" b="1" dirty="0"/>
              <a:t> </a:t>
            </a:r>
            <a:r>
              <a:rPr lang="en-US" sz="1800" b="1" dirty="0" err="1"/>
              <a:t>закупени</a:t>
            </a:r>
            <a:r>
              <a:rPr lang="en-US" sz="1800" b="1" dirty="0"/>
              <a:t> </a:t>
            </a:r>
            <a:r>
              <a:rPr lang="en-US" sz="1800" b="1" dirty="0" err="1"/>
              <a:t>телевизори</a:t>
            </a:r>
            <a:r>
              <a:rPr lang="en-US" sz="1800" dirty="0"/>
              <a:t> </a:t>
            </a:r>
            <a:r>
              <a:rPr lang="en-US" sz="1800" dirty="0" err="1"/>
              <a:t>по</a:t>
            </a:r>
            <a:r>
              <a:rPr lang="en-US" sz="1800" dirty="0"/>
              <a:t> </a:t>
            </a:r>
            <a:r>
              <a:rPr lang="en-US" sz="1800" dirty="0" err="1"/>
              <a:t>фактурите</a:t>
            </a:r>
            <a:r>
              <a:rPr lang="en-US" sz="1800" dirty="0"/>
              <a:t> </a:t>
            </a:r>
            <a:r>
              <a:rPr lang="en-US" sz="1800" dirty="0" err="1"/>
              <a:t>издадени</a:t>
            </a:r>
            <a:r>
              <a:rPr lang="en-US" sz="1800" dirty="0"/>
              <a:t> </a:t>
            </a:r>
            <a:r>
              <a:rPr lang="en-US" sz="1800" dirty="0" err="1"/>
              <a:t>от</a:t>
            </a:r>
            <a:r>
              <a:rPr lang="en-US" sz="1800" dirty="0"/>
              <a:t> “</a:t>
            </a:r>
            <a:r>
              <a:rPr lang="en-US" sz="1800" dirty="0" err="1"/>
              <a:t>фирма”ЕАД</a:t>
            </a:r>
            <a:r>
              <a:rPr lang="en-US" sz="1800" dirty="0"/>
              <a:t>. </a:t>
            </a:r>
            <a:r>
              <a:rPr lang="en-US" sz="1800" dirty="0" err="1"/>
              <a:t>Органите</a:t>
            </a:r>
            <a:r>
              <a:rPr lang="en-US" sz="1800" dirty="0"/>
              <a:t> </a:t>
            </a:r>
            <a:r>
              <a:rPr lang="en-US" sz="1800" dirty="0" err="1"/>
              <a:t>по</a:t>
            </a:r>
            <a:r>
              <a:rPr lang="en-US" sz="1800" dirty="0"/>
              <a:t> </a:t>
            </a:r>
            <a:r>
              <a:rPr lang="en-US" sz="1800" dirty="0" err="1"/>
              <a:t>приходите</a:t>
            </a:r>
            <a:r>
              <a:rPr lang="en-US" sz="1800" dirty="0"/>
              <a:t> </a:t>
            </a:r>
            <a:r>
              <a:rPr lang="en-US" sz="1800" dirty="0" err="1"/>
              <a:t>са</a:t>
            </a:r>
            <a:r>
              <a:rPr lang="en-US" sz="1800" dirty="0"/>
              <a:t> </a:t>
            </a:r>
            <a:r>
              <a:rPr lang="en-US" sz="1800" dirty="0" err="1"/>
              <a:t>приели</a:t>
            </a:r>
            <a:r>
              <a:rPr lang="en-US" sz="1800" dirty="0"/>
              <a:t>, </a:t>
            </a:r>
            <a:r>
              <a:rPr lang="en-US" sz="1800" dirty="0" err="1"/>
              <a:t>че</a:t>
            </a:r>
            <a:r>
              <a:rPr lang="en-US" sz="1800" dirty="0"/>
              <a:t> </a:t>
            </a:r>
            <a:r>
              <a:rPr lang="en-US" sz="1800" b="1" dirty="0" err="1"/>
              <a:t>отчетените</a:t>
            </a:r>
            <a:r>
              <a:rPr lang="en-US" sz="1800" b="1" dirty="0"/>
              <a:t> </a:t>
            </a:r>
            <a:r>
              <a:rPr lang="en-US" sz="1800" b="1" dirty="0" err="1"/>
              <a:t>разходи</a:t>
            </a:r>
            <a:r>
              <a:rPr lang="en-US" sz="1800" b="1" dirty="0"/>
              <a:t> </a:t>
            </a:r>
            <a:r>
              <a:rPr lang="en-US" sz="1800" b="1" dirty="0" err="1"/>
              <a:t>от</a:t>
            </a:r>
            <a:r>
              <a:rPr lang="en-US" sz="1800" b="1" dirty="0"/>
              <a:t> </a:t>
            </a:r>
            <a:r>
              <a:rPr lang="en-US" sz="1800" b="1" dirty="0" err="1"/>
              <a:t>дружеството</a:t>
            </a:r>
            <a:r>
              <a:rPr lang="en-US" sz="1800" b="1" dirty="0"/>
              <a:t> </a:t>
            </a:r>
            <a:r>
              <a:rPr lang="en-US" sz="1800" b="1" dirty="0" err="1"/>
              <a:t>не</a:t>
            </a:r>
            <a:r>
              <a:rPr lang="en-US" sz="1800" b="1" dirty="0"/>
              <a:t> </a:t>
            </a:r>
            <a:r>
              <a:rPr lang="en-US" sz="1800" b="1" dirty="0" err="1"/>
              <a:t>са</a:t>
            </a:r>
            <a:r>
              <a:rPr lang="en-US" sz="1800" b="1" dirty="0"/>
              <a:t> </a:t>
            </a:r>
            <a:r>
              <a:rPr lang="en-US" sz="1800" b="1" dirty="0" err="1"/>
              <a:t>свързани</a:t>
            </a:r>
            <a:r>
              <a:rPr lang="en-US" sz="1800" b="1" dirty="0"/>
              <a:t> с </a:t>
            </a:r>
            <a:r>
              <a:rPr lang="en-US" sz="1800" b="1" dirty="0" err="1"/>
              <a:t>дейността</a:t>
            </a:r>
            <a:r>
              <a:rPr lang="en-US" sz="1800" b="1" dirty="0"/>
              <a:t> </a:t>
            </a:r>
            <a:r>
              <a:rPr lang="en-US" sz="1800" b="1" dirty="0" err="1"/>
              <a:t>на</a:t>
            </a:r>
            <a:r>
              <a:rPr lang="en-US" sz="1800" b="1" dirty="0"/>
              <a:t> </a:t>
            </a:r>
            <a:r>
              <a:rPr lang="en-US" sz="1800" b="1" dirty="0" err="1"/>
              <a:t>дружеството</a:t>
            </a:r>
            <a:r>
              <a:rPr lang="en-US" sz="1800" dirty="0"/>
              <a:t>. </a:t>
            </a:r>
            <a:r>
              <a:rPr lang="en-US" sz="1800" dirty="0" err="1"/>
              <a:t>Решаващият</a:t>
            </a:r>
            <a:r>
              <a:rPr lang="en-US" sz="1800" dirty="0"/>
              <a:t> </a:t>
            </a:r>
            <a:r>
              <a:rPr lang="en-US" sz="1800" dirty="0" err="1"/>
              <a:t>състав</a:t>
            </a:r>
            <a:r>
              <a:rPr lang="en-US" sz="1800" dirty="0"/>
              <a:t> е </a:t>
            </a:r>
            <a:r>
              <a:rPr lang="en-US" sz="1800" dirty="0" err="1"/>
              <a:t>възприел</a:t>
            </a:r>
            <a:r>
              <a:rPr lang="en-US" sz="1800" dirty="0"/>
              <a:t> </a:t>
            </a:r>
            <a:r>
              <a:rPr lang="en-US" sz="1800" dirty="0" err="1"/>
              <a:t>извода</a:t>
            </a:r>
            <a:r>
              <a:rPr lang="en-US" sz="1800" dirty="0"/>
              <a:t>, </a:t>
            </a:r>
            <a:r>
              <a:rPr lang="en-US" sz="1800" dirty="0" err="1"/>
              <a:t>че</a:t>
            </a:r>
            <a:r>
              <a:rPr lang="en-US" sz="1800" dirty="0"/>
              <a:t> </a:t>
            </a:r>
            <a:r>
              <a:rPr lang="en-US" sz="1800" dirty="0" err="1"/>
              <a:t>след</a:t>
            </a:r>
            <a:r>
              <a:rPr lang="en-US" sz="1800" dirty="0"/>
              <a:t> </a:t>
            </a:r>
            <a:r>
              <a:rPr lang="en-US" sz="1800" dirty="0" err="1"/>
              <a:t>като</a:t>
            </a:r>
            <a:r>
              <a:rPr lang="en-US" sz="1800" dirty="0"/>
              <a:t> </a:t>
            </a:r>
            <a:r>
              <a:rPr lang="en-US" sz="1800" dirty="0" err="1"/>
              <a:t>не</a:t>
            </a:r>
            <a:r>
              <a:rPr lang="en-US" sz="1800" dirty="0"/>
              <a:t> е </a:t>
            </a:r>
            <a:r>
              <a:rPr lang="en-US" sz="1800" dirty="0" err="1"/>
              <a:t>доказано</a:t>
            </a:r>
            <a:r>
              <a:rPr lang="en-US" sz="1800" dirty="0"/>
              <a:t>, </a:t>
            </a:r>
            <a:r>
              <a:rPr lang="en-US" sz="1800" b="1" dirty="0" err="1"/>
              <a:t>че</a:t>
            </a:r>
            <a:r>
              <a:rPr lang="en-US" sz="1800" b="1" dirty="0"/>
              <a:t> </a:t>
            </a:r>
            <a:r>
              <a:rPr lang="en-US" sz="1800" b="1" dirty="0" err="1"/>
              <a:t>разходите</a:t>
            </a:r>
            <a:r>
              <a:rPr lang="en-US" sz="1800" b="1" dirty="0"/>
              <a:t> </a:t>
            </a:r>
            <a:r>
              <a:rPr lang="en-US" sz="1800" b="1" dirty="0" err="1"/>
              <a:t>по</a:t>
            </a:r>
            <a:r>
              <a:rPr lang="en-US" sz="1800" b="1" dirty="0"/>
              <a:t> </a:t>
            </a:r>
            <a:r>
              <a:rPr lang="en-US" sz="1800" b="1" dirty="0" err="1"/>
              <a:t>процесните</a:t>
            </a:r>
            <a:r>
              <a:rPr lang="en-US" sz="1800" b="1" dirty="0"/>
              <a:t> </a:t>
            </a:r>
            <a:r>
              <a:rPr lang="en-US" sz="1800" b="1" dirty="0" err="1"/>
              <a:t>фактури</a:t>
            </a:r>
            <a:r>
              <a:rPr lang="en-US" sz="1800" b="1" dirty="0"/>
              <a:t> </a:t>
            </a:r>
            <a:r>
              <a:rPr lang="en-US" sz="1800" b="1" dirty="0" err="1"/>
              <a:t>имат</a:t>
            </a:r>
            <a:r>
              <a:rPr lang="en-US" sz="1800" b="1" dirty="0"/>
              <a:t> </a:t>
            </a:r>
            <a:r>
              <a:rPr lang="en-US" sz="1800" b="1" dirty="0" err="1"/>
              <a:t>пряка</a:t>
            </a:r>
            <a:r>
              <a:rPr lang="en-US" sz="1800" b="1" dirty="0"/>
              <a:t> и </a:t>
            </a:r>
            <a:r>
              <a:rPr lang="en-US" sz="1800" b="1" dirty="0" err="1"/>
              <a:t>непосредствена</a:t>
            </a:r>
            <a:r>
              <a:rPr lang="en-US" sz="1800" b="1" dirty="0"/>
              <a:t> </a:t>
            </a:r>
            <a:r>
              <a:rPr lang="en-US" sz="1800" b="1" dirty="0" err="1"/>
              <a:t>връзка</a:t>
            </a:r>
            <a:r>
              <a:rPr lang="en-US" sz="1800" b="1" dirty="0"/>
              <a:t> с </a:t>
            </a:r>
            <a:r>
              <a:rPr lang="en-US" sz="1800" b="1" dirty="0" err="1"/>
              <a:t>икономическата</a:t>
            </a:r>
            <a:r>
              <a:rPr lang="en-US" sz="1800" b="1" dirty="0"/>
              <a:t> </a:t>
            </a:r>
            <a:r>
              <a:rPr lang="en-US" sz="1800" b="1" dirty="0" err="1"/>
              <a:t>дейност</a:t>
            </a:r>
            <a:r>
              <a:rPr lang="en-US" sz="1800" b="1" dirty="0"/>
              <a:t> </a:t>
            </a:r>
            <a:r>
              <a:rPr lang="en-US" sz="1800" b="1" dirty="0" err="1"/>
              <a:t>на</a:t>
            </a:r>
            <a:r>
              <a:rPr lang="en-US" sz="1800" b="1" dirty="0"/>
              <a:t> </a:t>
            </a:r>
            <a:r>
              <a:rPr lang="en-US" sz="1800" b="1" dirty="0" err="1"/>
              <a:t>дружеството</a:t>
            </a:r>
            <a:r>
              <a:rPr lang="en-US" sz="1800" dirty="0"/>
              <a:t>, </a:t>
            </a:r>
            <a:r>
              <a:rPr lang="en-US" sz="1800" dirty="0" err="1"/>
              <a:t>същото</a:t>
            </a:r>
            <a:r>
              <a:rPr lang="en-US" sz="1800" dirty="0"/>
              <a:t> е </a:t>
            </a:r>
            <a:r>
              <a:rPr lang="en-US" sz="1800" dirty="0" err="1"/>
              <a:t>било</a:t>
            </a:r>
            <a:r>
              <a:rPr lang="en-US" sz="1800" dirty="0"/>
              <a:t> </a:t>
            </a:r>
            <a:r>
              <a:rPr lang="en-US" sz="1800" dirty="0" err="1"/>
              <a:t>длъжно</a:t>
            </a:r>
            <a:r>
              <a:rPr lang="en-US" sz="1800" dirty="0"/>
              <a:t> </a:t>
            </a:r>
            <a:r>
              <a:rPr lang="en-US" sz="1800" dirty="0" err="1"/>
              <a:t>да</a:t>
            </a:r>
            <a:r>
              <a:rPr lang="en-US" sz="1800" dirty="0"/>
              <a:t> </a:t>
            </a:r>
            <a:r>
              <a:rPr lang="en-US" sz="1800" dirty="0" err="1"/>
              <a:t>коригира</a:t>
            </a:r>
            <a:r>
              <a:rPr lang="en-US" sz="1800" dirty="0"/>
              <a:t> </a:t>
            </a:r>
            <a:r>
              <a:rPr lang="en-US" sz="1800" dirty="0" err="1"/>
              <a:t>счетоводния</a:t>
            </a:r>
            <a:r>
              <a:rPr lang="en-US" sz="1800" dirty="0"/>
              <a:t> </a:t>
            </a:r>
            <a:r>
              <a:rPr lang="en-US" sz="1800" dirty="0" err="1"/>
              <a:t>си</a:t>
            </a:r>
            <a:r>
              <a:rPr lang="en-US" sz="1800" dirty="0"/>
              <a:t> </a:t>
            </a:r>
            <a:r>
              <a:rPr lang="en-US" sz="1800" dirty="0" err="1"/>
              <a:t>финансов</a:t>
            </a:r>
            <a:r>
              <a:rPr lang="en-US" sz="1800" dirty="0"/>
              <a:t> </a:t>
            </a:r>
            <a:r>
              <a:rPr lang="en-US" sz="1800" dirty="0" err="1"/>
              <a:t>резултат</a:t>
            </a:r>
            <a:r>
              <a:rPr lang="en-US" sz="1800" dirty="0"/>
              <a:t> с </a:t>
            </a:r>
            <a:r>
              <a:rPr lang="en-US" sz="1800" dirty="0" err="1"/>
              <a:t>данъчните</a:t>
            </a:r>
            <a:r>
              <a:rPr lang="en-US" sz="1800" dirty="0"/>
              <a:t> </a:t>
            </a:r>
            <a:r>
              <a:rPr lang="en-US" sz="1800" dirty="0" err="1"/>
              <a:t>постоянни</a:t>
            </a:r>
            <a:r>
              <a:rPr lang="en-US" sz="1800" dirty="0"/>
              <a:t> </a:t>
            </a:r>
            <a:r>
              <a:rPr lang="en-US" sz="1800" dirty="0" err="1"/>
              <a:t>разлики</a:t>
            </a:r>
            <a:r>
              <a:rPr lang="en-US" sz="1800" dirty="0"/>
              <a:t> </a:t>
            </a:r>
            <a:r>
              <a:rPr lang="en-US" sz="1800" dirty="0" err="1"/>
              <a:t>по</a:t>
            </a:r>
            <a:r>
              <a:rPr lang="en-US" sz="1800" dirty="0"/>
              <a:t> </a:t>
            </a:r>
            <a:r>
              <a:rPr lang="en-US" sz="1800" dirty="0" err="1"/>
              <a:t>чл</a:t>
            </a:r>
            <a:r>
              <a:rPr lang="en-US" sz="1800" dirty="0"/>
              <a:t>. 26, т. 1 </a:t>
            </a:r>
            <a:r>
              <a:rPr lang="en-US" sz="1800" dirty="0" err="1"/>
              <a:t>от</a:t>
            </a:r>
            <a:r>
              <a:rPr lang="en-US" sz="1800" dirty="0"/>
              <a:t> ЗКПО, </a:t>
            </a:r>
            <a:r>
              <a:rPr lang="en-US" sz="1800" dirty="0" err="1"/>
              <a:t>прието</a:t>
            </a:r>
            <a:r>
              <a:rPr lang="en-US" sz="1800" dirty="0"/>
              <a:t> е, </a:t>
            </a:r>
            <a:r>
              <a:rPr lang="en-US" sz="1800" b="1" dirty="0" err="1"/>
              <a:t>че</a:t>
            </a:r>
            <a:r>
              <a:rPr lang="en-US" sz="1800" b="1" dirty="0"/>
              <a:t> </a:t>
            </a:r>
            <a:r>
              <a:rPr lang="en-US" sz="1800" b="1" dirty="0" err="1"/>
              <a:t>правилно</a:t>
            </a:r>
            <a:r>
              <a:rPr lang="en-US" sz="1800" b="1" dirty="0"/>
              <a:t> </a:t>
            </a:r>
            <a:r>
              <a:rPr lang="en-US" sz="1800" b="1" dirty="0" err="1"/>
              <a:t>на</a:t>
            </a:r>
            <a:r>
              <a:rPr lang="en-US" sz="1800" b="1" dirty="0"/>
              <a:t> </a:t>
            </a:r>
            <a:r>
              <a:rPr lang="en-US" sz="1800" b="1" dirty="0" err="1"/>
              <a:t>основание</a:t>
            </a:r>
            <a:r>
              <a:rPr lang="en-US" sz="1800" b="1" dirty="0"/>
              <a:t> </a:t>
            </a:r>
            <a:r>
              <a:rPr lang="en-US" sz="1800" b="1" dirty="0" err="1"/>
              <a:t>чл</a:t>
            </a:r>
            <a:r>
              <a:rPr lang="en-US" sz="1800" b="1" dirty="0"/>
              <a:t>. 26, т. 1 </a:t>
            </a:r>
            <a:r>
              <a:rPr lang="en-US" sz="1800" b="1" dirty="0" err="1"/>
              <a:t>от</a:t>
            </a:r>
            <a:r>
              <a:rPr lang="en-US" sz="1800" b="1" dirty="0"/>
              <a:t> ЗКПО</a:t>
            </a:r>
            <a:r>
              <a:rPr lang="en-US" sz="1800" dirty="0"/>
              <a:t> с РА е </a:t>
            </a:r>
            <a:r>
              <a:rPr lang="en-US" sz="1800" dirty="0" err="1"/>
              <a:t>преобразуван</a:t>
            </a:r>
            <a:r>
              <a:rPr lang="en-US" sz="1800" dirty="0"/>
              <a:t> ФР в </a:t>
            </a:r>
            <a:r>
              <a:rPr lang="en-US" sz="1800" dirty="0" err="1"/>
              <a:t>посока</a:t>
            </a:r>
            <a:r>
              <a:rPr lang="en-US" sz="1800" dirty="0"/>
              <a:t> </a:t>
            </a:r>
            <a:r>
              <a:rPr lang="en-US" sz="1800" dirty="0" err="1"/>
              <a:t>увеличение</a:t>
            </a:r>
            <a:r>
              <a:rPr lang="en-US" sz="1800" dirty="0"/>
              <a:t> с </a:t>
            </a:r>
            <a:r>
              <a:rPr lang="en-US" sz="1800" dirty="0" err="1"/>
              <a:t>разходите</a:t>
            </a:r>
            <a:r>
              <a:rPr lang="en-US" sz="1800" dirty="0"/>
              <a:t> </a:t>
            </a:r>
            <a:r>
              <a:rPr lang="en-US" sz="1800" dirty="0" err="1"/>
              <a:t>по</a:t>
            </a:r>
            <a:r>
              <a:rPr lang="en-US" sz="1800" dirty="0"/>
              <a:t> </a:t>
            </a:r>
            <a:r>
              <a:rPr lang="en-US" sz="1800" dirty="0" err="1"/>
              <a:t>фактурите</a:t>
            </a:r>
            <a:r>
              <a:rPr lang="en-US" sz="1800" dirty="0"/>
              <a:t>, </a:t>
            </a:r>
            <a:r>
              <a:rPr lang="en-US" sz="1800" dirty="0" err="1"/>
              <a:t>издадени</a:t>
            </a:r>
            <a:r>
              <a:rPr lang="en-US" sz="1800" dirty="0"/>
              <a:t> </a:t>
            </a:r>
            <a:r>
              <a:rPr lang="en-US" sz="1800" dirty="0" err="1"/>
              <a:t>от</a:t>
            </a:r>
            <a:r>
              <a:rPr lang="en-US" sz="1800" dirty="0"/>
              <a:t> “</a:t>
            </a:r>
            <a:r>
              <a:rPr lang="en-US" sz="1800" dirty="0" err="1"/>
              <a:t>фирма</a:t>
            </a:r>
            <a:r>
              <a:rPr lang="en-US" sz="1800" dirty="0"/>
              <a:t>” ЕООД и “</a:t>
            </a:r>
            <a:r>
              <a:rPr lang="en-US" sz="1800" dirty="0" err="1"/>
              <a:t>фирма”ЕАД</a:t>
            </a:r>
            <a:r>
              <a:rPr lang="en-US" sz="1800" dirty="0"/>
              <a:t>.</a:t>
            </a:r>
          </a:p>
          <a:p>
            <a:pPr marL="82550" indent="0">
              <a:buNone/>
            </a:pPr>
            <a:endParaRPr lang="en-US" sz="1800" dirty="0"/>
          </a:p>
          <a:p>
            <a:pPr marL="95250" indent="-12700">
              <a:buNone/>
            </a:pPr>
            <a:endParaRPr lang="ru-RU" altLang="bg-BG" sz="1800" dirty="0" smtClean="0">
              <a:solidFill>
                <a:schemeClr val="tx1">
                  <a:lumMod val="75000"/>
                  <a:lumOff val="25000"/>
                </a:schemeClr>
              </a:solidFill>
              <a:ea typeface="Arial Unicode MS" pitchFamily="34" charset="-128"/>
              <a:cs typeface="Arial Unicode MS" pitchFamily="34" charset="-128"/>
            </a:endParaRPr>
          </a:p>
          <a:p>
            <a:pPr marL="95250" indent="-12700">
              <a:buNone/>
            </a:pPr>
            <a:endParaRPr lang="bg-BG" altLang="bg-BG" sz="1600" dirty="0" smtClean="0">
              <a:solidFill>
                <a:schemeClr val="tx1">
                  <a:lumMod val="75000"/>
                  <a:lumOff val="25000"/>
                </a:schemeClr>
              </a:solidFill>
              <a:ea typeface="Arial Unicode MS" pitchFamily="34" charset="-128"/>
              <a:cs typeface="Arial Unicode MS" pitchFamily="34" charset="-128"/>
            </a:endParaRP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B5C888-3C0A-457F-AA9B-D82A6007E643}" type="slidenum">
              <a:rPr kumimoji="0" lang="bg-BG" sz="1200" b="0" i="0" u="none" strike="noStrike" kern="1200" cap="none" spc="0" normalizeH="0" baseline="0" noProof="0" smtClean="0">
                <a:ln>
                  <a:noFill/>
                </a:ln>
                <a:solidFill>
                  <a:srgbClr val="04617B">
                    <a:shade val="90000"/>
                  </a:srgb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bg-BG" sz="1200" b="0" i="0" u="none" strike="noStrike" kern="1200" cap="none" spc="0" normalizeH="0" baseline="0" noProof="0">
              <a:ln>
                <a:noFill/>
              </a:ln>
              <a:solidFill>
                <a:srgbClr val="04617B">
                  <a:shade val="90000"/>
                </a:srgbClr>
              </a:solidFill>
              <a:effectLst/>
              <a:uLnTx/>
              <a:uFillTx/>
              <a:latin typeface="Times New Roman"/>
              <a:ea typeface="+mn-ea"/>
              <a:cs typeface="+mn-cs"/>
            </a:endParaRPr>
          </a:p>
        </p:txBody>
      </p:sp>
      <p:pic>
        <p:nvPicPr>
          <p:cNvPr id="16388" name="Picture 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098972" y="5118265"/>
            <a:ext cx="1816926" cy="12116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425456958"/>
      </p:ext>
    </p:extLst>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B9F9BB-B2A9-47E6-BAA1-76D1340A0A56}" type="slidenum">
              <a:rPr kumimoji="0" lang="bg-BG" sz="1200" b="0" i="0" u="none" strike="noStrike" kern="1200" cap="none" spc="0" normalizeH="0" baseline="0" noProof="0">
                <a:ln>
                  <a:noFill/>
                </a:ln>
                <a:solidFill>
                  <a:srgbClr val="04617B">
                    <a:shade val="90000"/>
                  </a:srgb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bg-BG" sz="1200" b="0" i="0" u="none" strike="noStrike" kern="1200" cap="none" spc="0" normalizeH="0" baseline="0" noProof="0">
              <a:ln>
                <a:noFill/>
              </a:ln>
              <a:solidFill>
                <a:srgbClr val="04617B">
                  <a:shade val="90000"/>
                </a:srgbClr>
              </a:solidFill>
              <a:effectLst/>
              <a:uLnTx/>
              <a:uFillTx/>
              <a:latin typeface="Times New Roman"/>
              <a:ea typeface="+mn-ea"/>
              <a:cs typeface="+mn-cs"/>
            </a:endParaRPr>
          </a:p>
        </p:txBody>
      </p:sp>
      <p:sp>
        <p:nvSpPr>
          <p:cNvPr id="105474" name="Rectangle 2"/>
          <p:cNvSpPr>
            <a:spLocks noGrp="1" noChangeArrowheads="1"/>
          </p:cNvSpPr>
          <p:nvPr>
            <p:ph type="title"/>
          </p:nvPr>
        </p:nvSpPr>
        <p:spPr>
          <a:xfrm>
            <a:off x="368135" y="260351"/>
            <a:ext cx="11566566" cy="511545"/>
          </a:xfrm>
        </p:spPr>
        <p:txBody>
          <a:bodyPr>
            <a:normAutofit/>
          </a:bodyPr>
          <a:lstStyle/>
          <a:p>
            <a:pPr eaLnBrk="1" hangingPunct="1">
              <a:defRPr/>
            </a:pPr>
            <a:r>
              <a:rPr lang="bg-BG" sz="2400" b="1" dirty="0" smtClean="0">
                <a:solidFill>
                  <a:schemeClr val="tx1"/>
                </a:solidFill>
              </a:rPr>
              <a:t>Разходи, несвързани с дейността и скрито разпределение на печалба </a:t>
            </a:r>
          </a:p>
        </p:txBody>
      </p:sp>
      <p:sp>
        <p:nvSpPr>
          <p:cNvPr id="105475" name="Rectangle 3"/>
          <p:cNvSpPr>
            <a:spLocks noGrp="1" noChangeArrowheads="1"/>
          </p:cNvSpPr>
          <p:nvPr>
            <p:ph type="body" sz="half" idx="2"/>
          </p:nvPr>
        </p:nvSpPr>
        <p:spPr>
          <a:xfrm>
            <a:off x="641268" y="1033154"/>
            <a:ext cx="11234058" cy="5348598"/>
          </a:xfrm>
        </p:spPr>
        <p:txBody>
          <a:bodyPr>
            <a:normAutofit fontScale="85000" lnSpcReduction="20000"/>
          </a:bodyPr>
          <a:lstStyle/>
          <a:p>
            <a:pPr marL="0" indent="0" fontAlgn="ctr">
              <a:buNone/>
            </a:pPr>
            <a:r>
              <a:rPr lang="en-GB" sz="1800" b="1" dirty="0"/>
              <a:t>РЕШЕНИЕ № 3604 ОТ 21.03.2018 Г. ПО АДМ. Д. № 5644/2017 Г., VІІІ ОТД. НА ВАС</a:t>
            </a:r>
            <a:endParaRPr lang="en-US" sz="1800" dirty="0"/>
          </a:p>
          <a:p>
            <a:pPr marL="0" indent="0" fontAlgn="ctr">
              <a:buNone/>
            </a:pPr>
            <a:endParaRPr lang="bg-BG" sz="2000" dirty="0" smtClean="0"/>
          </a:p>
          <a:p>
            <a:pPr fontAlgn="ctr"/>
            <a:r>
              <a:rPr lang="bg-BG" sz="2000" dirty="0" smtClean="0"/>
              <a:t>АССГ </a:t>
            </a:r>
            <a:r>
              <a:rPr lang="bg-BG" sz="2000" dirty="0"/>
              <a:t>е приел за правилно установена фактическата обстановка, приета в хода на ревизията, но въз основа на заключение по назначената допълнителна ССчЕ и допълнително представените от жалбоподателя писмени доказателства в хода на съдебното следствие - протокол от 15.03.2015 г. за извършена инвентаризация на касата на предприятието, оборотни ведомости от 31.12.2014 г., </a:t>
            </a:r>
            <a:r>
              <a:rPr lang="bg-BG" sz="2000" b="1" dirty="0"/>
              <a:t>в които липсващите парични средства от касата и сейфа на дружеството са отразени като разход и ГДД за 2014 г. от 31.03.2015 г., в която тези разходи по оборотни ведомости са отразени като документално необосновани разходи,</a:t>
            </a:r>
            <a:r>
              <a:rPr lang="bg-BG" sz="2000" dirty="0"/>
              <a:t> съдът е обосновал правни изводи, че след като "Фирма" ЕООД, </a:t>
            </a:r>
            <a:r>
              <a:rPr lang="bg-BG" sz="2000" b="1" dirty="0"/>
              <a:t>чрез промени в счетоводните записвания е отразило процесните липсващи парични средства /от сейфа и от касата/, като документално необосновани разходи, същите не могат да бъдат третирани като скрито разпределение на печалба</a:t>
            </a:r>
            <a:r>
              <a:rPr lang="bg-BG" sz="2000" dirty="0"/>
              <a:t> и съответно да бъдат облагани като доходи по </a:t>
            </a:r>
            <a:r>
              <a:rPr lang="bg-BG" sz="2000" dirty="0">
                <a:hlinkClick r:id="rId2"/>
              </a:rPr>
              <a:t>чл. 38, ал. 3 от ДОПК</a:t>
            </a:r>
            <a:r>
              <a:rPr lang="bg-BG" sz="2000" dirty="0"/>
              <a:t>.</a:t>
            </a:r>
            <a:endParaRPr lang="en-US" sz="2000" dirty="0"/>
          </a:p>
          <a:p>
            <a:pPr fontAlgn="ctr"/>
            <a:r>
              <a:rPr lang="bg-BG" sz="2000" u="sng" dirty="0"/>
              <a:t>ВАС постановява, че решението е неправилно</a:t>
            </a:r>
            <a:r>
              <a:rPr lang="bg-BG" sz="2000" dirty="0"/>
              <a:t>, като постановено в нарушение на материалния закон и необосновано.</a:t>
            </a:r>
            <a:endParaRPr lang="en-US" sz="2000" dirty="0"/>
          </a:p>
          <a:p>
            <a:pPr fontAlgn="ctr"/>
            <a:r>
              <a:rPr lang="bg-BG" sz="2000" dirty="0"/>
              <a:t>По делото не е имало спор по фактите и същите са правилно установени. Спорен по делото е въпроса дали изтеглените от управителя на дружеството суми, осчетоводени като налични по банков сейф, за които е установено, че не се намират в сейфа и не са употребени в търговската дейност на дружеството, представляват изплатени на управителя на дружеството дивиденти под формата на скрито разпределение на печалба.</a:t>
            </a:r>
            <a:endParaRPr lang="en-US" sz="2000" dirty="0"/>
          </a:p>
          <a:p>
            <a:pPr fontAlgn="ctr"/>
            <a:r>
              <a:rPr lang="bg-BG" sz="2000" dirty="0"/>
              <a:t>Съгласно легалната дефиниция на понятието "дивидент", дадена в </a:t>
            </a:r>
            <a:r>
              <a:rPr lang="bg-BG" sz="2000" dirty="0">
                <a:hlinkClick r:id="rId3"/>
              </a:rPr>
              <a:t>§ 1, т. 5, б. "в" от ДР на ЗДДФЛ</a:t>
            </a:r>
            <a:r>
              <a:rPr lang="bg-BG" sz="2000" dirty="0"/>
              <a:t>, "дивидент" е и скритото разпределение на печалба. </a:t>
            </a:r>
            <a:endParaRPr lang="en-US" sz="2000" dirty="0"/>
          </a:p>
          <a:p>
            <a:pPr fontAlgn="ctr"/>
            <a:r>
              <a:rPr lang="bg-BG" sz="2000" dirty="0"/>
              <a:t>След като по делото е безспорно установено, че изтеглените от управителя на дружеството суми са осчетоводени като налични по банков сейф, не се намират в сейфа и безспорно не са употребени в търговската дейност на дружеството, то следва да се приеме, че същите са изплатени дивиденти под формата на скрито разпределение на печалба и съответно подлежат на облагане като доходи по </a:t>
            </a:r>
            <a:r>
              <a:rPr lang="bg-BG" sz="2000" dirty="0">
                <a:hlinkClick r:id="rId4"/>
              </a:rPr>
              <a:t>чл. 38, ал. 3 от ЗДДФЛ</a:t>
            </a:r>
            <a:r>
              <a:rPr lang="bg-BG" sz="2000" dirty="0"/>
              <a:t>.</a:t>
            </a:r>
            <a:endParaRPr lang="en-US" sz="2000" dirty="0"/>
          </a:p>
        </p:txBody>
      </p:sp>
    </p:spTree>
    <p:extLst>
      <p:ext uri="{BB962C8B-B14F-4D97-AF65-F5344CB8AC3E}">
        <p14:creationId xmlns:p14="http://schemas.microsoft.com/office/powerpoint/2010/main" xmlns="" val="1607458752"/>
      </p:ext>
    </p:extLst>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391885" y="165349"/>
            <a:ext cx="11335741" cy="523420"/>
          </a:xfrm>
        </p:spPr>
        <p:txBody>
          <a:bodyPr>
            <a:normAutofit fontScale="90000"/>
          </a:bodyPr>
          <a:lstStyle/>
          <a:p>
            <a:r>
              <a:rPr lang="bg-BG" altLang="bg-BG" sz="2800" b="1" dirty="0" smtClean="0">
                <a:solidFill>
                  <a:schemeClr val="tx1">
                    <a:lumMod val="95000"/>
                    <a:lumOff val="5000"/>
                  </a:schemeClr>
                </a:solidFill>
              </a:rPr>
              <a:t>Разходи, несвързани с дейността и скрито разпределение на печалба</a:t>
            </a:r>
          </a:p>
        </p:txBody>
      </p:sp>
      <p:sp>
        <p:nvSpPr>
          <p:cNvPr id="13314" name="Rectangle 3"/>
          <p:cNvSpPr>
            <a:spLocks noGrp="1" noChangeArrowheads="1"/>
          </p:cNvSpPr>
          <p:nvPr>
            <p:ph idx="1"/>
          </p:nvPr>
        </p:nvSpPr>
        <p:spPr>
          <a:xfrm>
            <a:off x="1662545" y="807522"/>
            <a:ext cx="10340440" cy="5716107"/>
          </a:xfrm>
        </p:spPr>
        <p:txBody>
          <a:bodyPr rtlCol="0">
            <a:noAutofit/>
          </a:bodyPr>
          <a:lstStyle/>
          <a:p>
            <a:pPr marL="0" indent="0">
              <a:buNone/>
            </a:pPr>
            <a:r>
              <a:rPr lang="ru-RU" sz="1800" b="1" dirty="0"/>
              <a:t>РЕШЕНИЕ № 2111 ОТ 15.02.2018 Г. ПО АДМ. Д. № 263/2017 Г., VІІІ ОТД. НА </a:t>
            </a:r>
            <a:r>
              <a:rPr lang="ru-RU" sz="1800" b="1" dirty="0" smtClean="0"/>
              <a:t>ВАС</a:t>
            </a:r>
          </a:p>
          <a:p>
            <a:r>
              <a:rPr lang="bg-BG" sz="1800" b="1" dirty="0" smtClean="0"/>
              <a:t>Ревизията е за вменяване на отговорност по чл. 19 от ДОПК на съдружник</a:t>
            </a:r>
          </a:p>
          <a:p>
            <a:r>
              <a:rPr lang="bg-BG" sz="1800" b="1" dirty="0" smtClean="0"/>
              <a:t>РЛ </a:t>
            </a:r>
            <a:r>
              <a:rPr lang="bg-BG" sz="1800" b="1" dirty="0"/>
              <a:t>е извършило плащания от банковата сметка на дружеството по лична негова сметка или такава на съпругата му</a:t>
            </a:r>
            <a:r>
              <a:rPr lang="bg-BG" sz="1800" dirty="0"/>
              <a:t> в общ размер на 109 872,26 лева, но е поддържало недоказаност на изискването те да представляват скрито разпределение на печалба или дивидент. ВАС счита тези доводи за неоснователни въз основа на определението по </a:t>
            </a:r>
            <a:r>
              <a:rPr lang="bg-BG" sz="1800" dirty="0">
                <a:hlinkClick r:id="rId3"/>
              </a:rPr>
              <a:t>§ 1, т. 5, б. "а" от ДР на ЗКПО</a:t>
            </a:r>
            <a:r>
              <a:rPr lang="bg-BG" sz="1800" dirty="0"/>
              <a:t> относно "скрито разпределение на печалбата“. Съгласно представените банкови извлечения </a:t>
            </a:r>
            <a:r>
              <a:rPr lang="bg-BG" sz="1800" b="1" dirty="0"/>
              <a:t>като основание за превод</a:t>
            </a:r>
            <a:r>
              <a:rPr lang="bg-BG" sz="1800" dirty="0"/>
              <a:t> на парични средства към личната сметка на РЛ и съпругата му са посочени </a:t>
            </a:r>
            <a:r>
              <a:rPr lang="bg-BG" sz="1800" b="1" dirty="0"/>
              <a:t>захранване на сметка</a:t>
            </a:r>
            <a:r>
              <a:rPr lang="bg-BG" sz="1800" dirty="0"/>
              <a:t>, т.е. при очевидна липса на връзка с осъществяваната основна стопанска дейност на дружеството по смисъла на </a:t>
            </a:r>
            <a:r>
              <a:rPr lang="bg-BG" sz="1800" dirty="0">
                <a:hlinkClick r:id="rId4"/>
              </a:rPr>
              <a:t>§ 1, т. 5, б. "а" от ДР на ЗКПО</a:t>
            </a:r>
            <a:r>
              <a:rPr lang="bg-BG" sz="1800" dirty="0"/>
              <a:t>, а освен това сумите са превеждани по сметка на управителя, който наред с това е и съдружник в ТД и свързано с него лице, каквото е и съпругата му. </a:t>
            </a:r>
            <a:endParaRPr lang="en-US" sz="1800" dirty="0"/>
          </a:p>
          <a:p>
            <a:r>
              <a:rPr lang="bg-BG" sz="1800" dirty="0"/>
              <a:t>При тези данни ВАС счита за доказана хипотезата на </a:t>
            </a:r>
            <a:r>
              <a:rPr lang="bg-BG" sz="1800" dirty="0">
                <a:hlinkClick r:id="rId5"/>
              </a:rPr>
              <a:t>чл. 19, ал. 2, предл.1 ДОПК</a:t>
            </a:r>
            <a:r>
              <a:rPr lang="bg-BG" sz="1800" dirty="0"/>
              <a:t> - </a:t>
            </a:r>
            <a:r>
              <a:rPr lang="bg-BG" sz="1800" b="1" dirty="0"/>
              <a:t>налице са плащания от имуществото на задълженото лице, представляващи скрито разпределение на печалбата.</a:t>
            </a:r>
            <a:endParaRPr lang="ru-RU" altLang="bg-BG" sz="1800" dirty="0" smtClean="0">
              <a:solidFill>
                <a:schemeClr val="tx1">
                  <a:lumMod val="75000"/>
                  <a:lumOff val="25000"/>
                </a:schemeClr>
              </a:solidFill>
              <a:ea typeface="Arial Unicode MS" pitchFamily="34" charset="-128"/>
              <a:cs typeface="Arial Unicode MS" pitchFamily="34" charset="-128"/>
            </a:endParaRPr>
          </a:p>
          <a:p>
            <a:pPr marL="95250" indent="-12700">
              <a:buNone/>
            </a:pPr>
            <a:endParaRPr lang="bg-BG" altLang="bg-BG" sz="1600" dirty="0" smtClean="0">
              <a:solidFill>
                <a:schemeClr val="tx1">
                  <a:lumMod val="75000"/>
                  <a:lumOff val="25000"/>
                </a:schemeClr>
              </a:solidFill>
              <a:ea typeface="Arial Unicode MS" pitchFamily="34" charset="-128"/>
              <a:cs typeface="Arial Unicode MS" pitchFamily="34" charset="-128"/>
            </a:endParaRP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B5C888-3C0A-457F-AA9B-D82A6007E643}" type="slidenum">
              <a:rPr kumimoji="0" lang="bg-BG" sz="1200" b="0" i="0" u="none" strike="noStrike" kern="1200" cap="none" spc="0" normalizeH="0" baseline="0" noProof="0" smtClean="0">
                <a:ln>
                  <a:noFill/>
                </a:ln>
                <a:solidFill>
                  <a:srgbClr val="04617B">
                    <a:shade val="90000"/>
                  </a:srgb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bg-BG" sz="1200" b="0" i="0" u="none" strike="noStrike" kern="1200" cap="none" spc="0" normalizeH="0" baseline="0" noProof="0">
              <a:ln>
                <a:noFill/>
              </a:ln>
              <a:solidFill>
                <a:srgbClr val="04617B">
                  <a:shade val="90000"/>
                </a:srgbClr>
              </a:solidFill>
              <a:effectLst/>
              <a:uLnTx/>
              <a:uFillTx/>
              <a:latin typeface="Times New Roman"/>
              <a:ea typeface="+mn-ea"/>
              <a:cs typeface="+mn-cs"/>
            </a:endParaRPr>
          </a:p>
        </p:txBody>
      </p:sp>
      <p:pic>
        <p:nvPicPr>
          <p:cNvPr id="14338" name="Picture 2"/>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190005" y="931347"/>
            <a:ext cx="1315193" cy="1028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680880043"/>
      </p:ext>
    </p:extLst>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571500" y="260350"/>
            <a:ext cx="11144251" cy="599186"/>
          </a:xfrm>
        </p:spPr>
        <p:txBody>
          <a:bodyPr>
            <a:normAutofit fontScale="90000"/>
          </a:bodyPr>
          <a:lstStyle/>
          <a:p>
            <a:pPr eaLnBrk="1" hangingPunct="1"/>
            <a:r>
              <a:rPr lang="bg-BG" altLang="bg-BG" sz="2800" b="1" dirty="0" smtClean="0">
                <a:solidFill>
                  <a:schemeClr val="tx1">
                    <a:lumMod val="95000"/>
                    <a:lumOff val="5000"/>
                  </a:schemeClr>
                </a:solidFill>
              </a:rPr>
              <a:t>Разходи за начислен данък или ползван данъчен кредит по ЗДДС</a:t>
            </a:r>
          </a:p>
        </p:txBody>
      </p:sp>
      <p:sp>
        <p:nvSpPr>
          <p:cNvPr id="13314" name="Rectangle 3"/>
          <p:cNvSpPr>
            <a:spLocks noGrp="1" noChangeArrowheads="1"/>
          </p:cNvSpPr>
          <p:nvPr>
            <p:ph idx="1"/>
          </p:nvPr>
        </p:nvSpPr>
        <p:spPr>
          <a:xfrm>
            <a:off x="1202258" y="1187831"/>
            <a:ext cx="10667671" cy="5040313"/>
          </a:xfrm>
        </p:spPr>
        <p:txBody>
          <a:bodyPr rtlCol="0">
            <a:normAutofit/>
          </a:bodyPr>
          <a:lstStyle/>
          <a:p>
            <a:pPr marL="274320" indent="-274320" eaLnBrk="1" fontAlgn="auto" hangingPunct="1">
              <a:lnSpc>
                <a:spcPct val="80000"/>
              </a:lnSpc>
              <a:spcBef>
                <a:spcPts val="580"/>
              </a:spcBef>
              <a:spcAft>
                <a:spcPts val="0"/>
              </a:spcAft>
              <a:buFont typeface="Wingdings 2"/>
              <a:buChar char=""/>
              <a:defRPr/>
            </a:pPr>
            <a:r>
              <a:rPr lang="bg-BG" altLang="bg-BG" sz="2800" b="1" dirty="0" smtClean="0">
                <a:solidFill>
                  <a:schemeClr val="tx1">
                    <a:lumMod val="95000"/>
                    <a:lumOff val="5000"/>
                  </a:schemeClr>
                </a:solidFill>
                <a:ea typeface="Arial Unicode MS" pitchFamily="34" charset="-128"/>
                <a:cs typeface="Arial Unicode MS" pitchFamily="34" charset="-128"/>
              </a:rPr>
              <a:t>Чл. 26, т. 3 </a:t>
            </a:r>
            <a:r>
              <a:rPr lang="bg-BG" altLang="bg-BG" sz="2800" dirty="0" smtClean="0">
                <a:solidFill>
                  <a:schemeClr val="tx1">
                    <a:lumMod val="95000"/>
                    <a:lumOff val="5000"/>
                  </a:schemeClr>
                </a:solidFill>
              </a:rPr>
              <a:t>- </a:t>
            </a:r>
            <a:r>
              <a:rPr lang="bg-BG" altLang="bg-BG" sz="2400" dirty="0" smtClean="0">
                <a:solidFill>
                  <a:schemeClr val="tx1">
                    <a:lumMod val="95000"/>
                    <a:lumOff val="5000"/>
                  </a:schemeClr>
                </a:solidFill>
                <a:ea typeface="Arial Unicode MS" pitchFamily="34" charset="-128"/>
                <a:cs typeface="Arial Unicode MS" pitchFamily="34" charset="-128"/>
              </a:rPr>
              <a:t>не всеки разход за ДДС </a:t>
            </a:r>
            <a:r>
              <a:rPr lang="bg-BG" altLang="bg-BG" sz="2400" dirty="0" smtClean="0">
                <a:solidFill>
                  <a:schemeClr val="tx1">
                    <a:lumMod val="95000"/>
                    <a:lumOff val="5000"/>
                  </a:schemeClr>
                </a:solidFill>
              </a:rPr>
              <a:t>е непризнат за данъчни цели. </a:t>
            </a:r>
          </a:p>
          <a:p>
            <a:pPr marL="274320" indent="-274320" eaLnBrk="1" fontAlgn="auto" hangingPunct="1">
              <a:lnSpc>
                <a:spcPct val="80000"/>
              </a:lnSpc>
              <a:spcBef>
                <a:spcPts val="580"/>
              </a:spcBef>
              <a:spcAft>
                <a:spcPts val="0"/>
              </a:spcAft>
              <a:buFont typeface="Wingdings 2" pitchFamily="18" charset="2"/>
              <a:buNone/>
              <a:defRPr/>
            </a:pPr>
            <a:r>
              <a:rPr lang="bg-BG" altLang="bg-BG" sz="2400" dirty="0" smtClean="0">
                <a:solidFill>
                  <a:schemeClr val="tx1">
                    <a:lumMod val="95000"/>
                    <a:lumOff val="5000"/>
                  </a:schemeClr>
                </a:solidFill>
              </a:rPr>
              <a:t>	ВАЖНО е и кога настъпва моментът за преобразуване на СФР!</a:t>
            </a:r>
          </a:p>
          <a:p>
            <a:pPr marL="274320" indent="-274320" eaLnBrk="1" fontAlgn="auto" hangingPunct="1">
              <a:lnSpc>
                <a:spcPct val="80000"/>
              </a:lnSpc>
              <a:spcBef>
                <a:spcPts val="580"/>
              </a:spcBef>
              <a:spcAft>
                <a:spcPts val="0"/>
              </a:spcAft>
              <a:buFont typeface="Wingdings 2"/>
              <a:buChar char=""/>
              <a:defRPr/>
            </a:pPr>
            <a:r>
              <a:rPr lang="bg-BG" altLang="bg-BG" sz="2400" u="sng" dirty="0" smtClean="0">
                <a:solidFill>
                  <a:schemeClr val="tx1">
                    <a:lumMod val="95000"/>
                    <a:lumOff val="5000"/>
                  </a:schemeClr>
                </a:solidFill>
              </a:rPr>
              <a:t>Разходът за ДДС </a:t>
            </a:r>
            <a:r>
              <a:rPr lang="bg-BG" altLang="bg-BG" sz="2400" dirty="0" smtClean="0">
                <a:solidFill>
                  <a:schemeClr val="tx1">
                    <a:lumMod val="95000"/>
                    <a:lumOff val="5000"/>
                  </a:schemeClr>
                </a:solidFill>
              </a:rPr>
              <a:t>не се признава </a:t>
            </a:r>
            <a:r>
              <a:rPr lang="bg-BG" altLang="bg-BG" sz="2400" b="1" dirty="0" smtClean="0">
                <a:solidFill>
                  <a:schemeClr val="tx1">
                    <a:lumMod val="95000"/>
                    <a:lumOff val="5000"/>
                  </a:schemeClr>
                </a:solidFill>
              </a:rPr>
              <a:t>само ако </a:t>
            </a:r>
            <a:r>
              <a:rPr lang="bg-BG" altLang="bg-BG" sz="2400" dirty="0" smtClean="0">
                <a:solidFill>
                  <a:schemeClr val="tx1">
                    <a:lumMod val="95000"/>
                    <a:lumOff val="5000"/>
                  </a:schemeClr>
                </a:solidFill>
              </a:rPr>
              <a:t>разходът, с който е свързан ДДС, не е признат за данъчни цели.</a:t>
            </a:r>
          </a:p>
          <a:p>
            <a:pPr marL="274320" indent="-274320" eaLnBrk="1" fontAlgn="auto" hangingPunct="1">
              <a:lnSpc>
                <a:spcPct val="80000"/>
              </a:lnSpc>
              <a:spcBef>
                <a:spcPts val="580"/>
              </a:spcBef>
              <a:spcAft>
                <a:spcPts val="0"/>
              </a:spcAft>
              <a:buFont typeface="Wingdings" pitchFamily="2" charset="2"/>
              <a:buNone/>
              <a:defRPr/>
            </a:pPr>
            <a:r>
              <a:rPr lang="bg-BG" altLang="bg-BG" sz="2400" dirty="0" smtClean="0">
                <a:solidFill>
                  <a:schemeClr val="tx1">
                    <a:lumMod val="95000"/>
                    <a:lumOff val="5000"/>
                  </a:schemeClr>
                </a:solidFill>
                <a:ea typeface="Arial Unicode MS" pitchFamily="34" charset="-128"/>
                <a:cs typeface="Arial Unicode MS" pitchFamily="34" charset="-128"/>
              </a:rPr>
              <a:t>	За дружество не е налице право на приспадане на данъчен кредит за получена външна услуга, за която е доказано, че не е реално осъществена. </a:t>
            </a:r>
          </a:p>
          <a:p>
            <a:pPr marL="274320" indent="-274320" eaLnBrk="1" fontAlgn="auto" hangingPunct="1">
              <a:lnSpc>
                <a:spcPct val="80000"/>
              </a:lnSpc>
              <a:spcBef>
                <a:spcPts val="580"/>
              </a:spcBef>
              <a:spcAft>
                <a:spcPts val="0"/>
              </a:spcAft>
              <a:buFont typeface="Wingdings" pitchFamily="2" charset="2"/>
              <a:buNone/>
              <a:defRPr/>
            </a:pPr>
            <a:r>
              <a:rPr lang="bg-BG" altLang="bg-BG" sz="2400" dirty="0" smtClean="0">
                <a:solidFill>
                  <a:schemeClr val="tx1">
                    <a:lumMod val="95000"/>
                    <a:lumOff val="5000"/>
                  </a:schemeClr>
                </a:solidFill>
                <a:ea typeface="Arial Unicode MS" pitchFamily="34" charset="-128"/>
                <a:cs typeface="Arial Unicode MS" pitchFamily="34" charset="-128"/>
              </a:rPr>
              <a:t>	</a:t>
            </a:r>
            <a:r>
              <a:rPr lang="bg-BG" altLang="bg-BG" sz="2400" b="1" u="sng" dirty="0" smtClean="0">
                <a:solidFill>
                  <a:schemeClr val="tx1">
                    <a:lumMod val="95000"/>
                    <a:lumOff val="5000"/>
                  </a:schemeClr>
                </a:solidFill>
                <a:ea typeface="Arial Unicode MS" pitchFamily="34" charset="-128"/>
                <a:cs typeface="Arial Unicode MS" pitchFamily="34" charset="-128"/>
              </a:rPr>
              <a:t>Практически ефекти по ЗКПО</a:t>
            </a:r>
            <a:r>
              <a:rPr lang="bg-BG" altLang="bg-BG" sz="2400" b="1" dirty="0" smtClean="0">
                <a:solidFill>
                  <a:schemeClr val="tx1">
                    <a:lumMod val="95000"/>
                    <a:lumOff val="5000"/>
                  </a:schemeClr>
                </a:solidFill>
                <a:ea typeface="Arial Unicode MS" pitchFamily="34" charset="-128"/>
                <a:cs typeface="Arial Unicode MS" pitchFamily="34" charset="-128"/>
              </a:rPr>
              <a:t>: </a:t>
            </a:r>
          </a:p>
          <a:p>
            <a:pPr marL="274320" indent="-274320" eaLnBrk="1" fontAlgn="auto" hangingPunct="1">
              <a:lnSpc>
                <a:spcPct val="80000"/>
              </a:lnSpc>
              <a:spcBef>
                <a:spcPts val="580"/>
              </a:spcBef>
              <a:spcAft>
                <a:spcPts val="0"/>
              </a:spcAft>
              <a:buFont typeface="Wingdings" pitchFamily="2" charset="2"/>
              <a:buNone/>
              <a:defRPr/>
            </a:pPr>
            <a:r>
              <a:rPr lang="bg-BG" altLang="bg-BG" sz="2400" b="1" dirty="0" smtClean="0">
                <a:solidFill>
                  <a:schemeClr val="tx1">
                    <a:lumMod val="95000"/>
                    <a:lumOff val="5000"/>
                  </a:schemeClr>
                </a:solidFill>
                <a:ea typeface="Arial Unicode MS" pitchFamily="34" charset="-128"/>
                <a:cs typeface="Arial Unicode MS" pitchFamily="34" charset="-128"/>
              </a:rPr>
              <a:t>	</a:t>
            </a:r>
            <a:r>
              <a:rPr lang="bg-BG" altLang="bg-BG" sz="2400" dirty="0" smtClean="0">
                <a:solidFill>
                  <a:schemeClr val="tx1">
                    <a:lumMod val="95000"/>
                    <a:lumOff val="5000"/>
                  </a:schemeClr>
                </a:solidFill>
                <a:ea typeface="Arial Unicode MS" pitchFamily="34" charset="-128"/>
                <a:cs typeface="Arial Unicode MS" pitchFamily="34" charset="-128"/>
              </a:rPr>
              <a:t>В случай че: </a:t>
            </a:r>
          </a:p>
          <a:p>
            <a:pPr marL="274320" indent="-274320" eaLnBrk="1" fontAlgn="auto" hangingPunct="1">
              <a:lnSpc>
                <a:spcPct val="80000"/>
              </a:lnSpc>
              <a:spcBef>
                <a:spcPts val="580"/>
              </a:spcBef>
              <a:spcAft>
                <a:spcPts val="0"/>
              </a:spcAft>
              <a:buFont typeface="Wingdings" pitchFamily="2" charset="2"/>
              <a:buChar char="ü"/>
              <a:defRPr/>
            </a:pPr>
            <a:r>
              <a:rPr lang="bg-BG" altLang="bg-BG" sz="2400" dirty="0" smtClean="0">
                <a:solidFill>
                  <a:schemeClr val="tx1">
                    <a:lumMod val="95000"/>
                    <a:lumOff val="5000"/>
                  </a:schemeClr>
                </a:solidFill>
                <a:ea typeface="Arial Unicode MS" pitchFamily="34" charset="-128"/>
                <a:cs typeface="Arial Unicode MS" pitchFamily="34" charset="-128"/>
              </a:rPr>
              <a:t>ревизията включва и ЗКПО, но все още няма отчетен разход – не следва да прилага чл. 26, т. 3 от ЗКПО;</a:t>
            </a:r>
          </a:p>
          <a:p>
            <a:pPr marL="274320" indent="-274320" eaLnBrk="1" fontAlgn="auto" hangingPunct="1">
              <a:lnSpc>
                <a:spcPct val="80000"/>
              </a:lnSpc>
              <a:spcBef>
                <a:spcPts val="580"/>
              </a:spcBef>
              <a:spcAft>
                <a:spcPts val="0"/>
              </a:spcAft>
              <a:buFont typeface="Wingdings" pitchFamily="2" charset="2"/>
              <a:buChar char="ü"/>
              <a:defRPr/>
            </a:pPr>
            <a:r>
              <a:rPr lang="bg-BG" altLang="bg-BG" sz="2400" dirty="0" smtClean="0">
                <a:solidFill>
                  <a:schemeClr val="tx1">
                    <a:lumMod val="95000"/>
                    <a:lumOff val="5000"/>
                  </a:schemeClr>
                </a:solidFill>
                <a:ea typeface="Arial Unicode MS" pitchFamily="34" charset="-128"/>
                <a:cs typeface="Arial Unicode MS" pitchFamily="34" charset="-128"/>
              </a:rPr>
              <a:t>в следващ период /година/непризнатият данъчен кредит по реда на ЗДДС е отчетен като счетоводен разход, последният няма да се признае по реда на чл. 26, т. 3 от ЗКПО, тъй като разходът от стопанската операция не е признат за данъчни цели съгласно чл. 26, т. 2, във </a:t>
            </a:r>
            <a:r>
              <a:rPr lang="bg-BG" altLang="bg-BG" sz="2400" dirty="0" err="1" smtClean="0">
                <a:solidFill>
                  <a:schemeClr val="tx1">
                    <a:lumMod val="95000"/>
                    <a:lumOff val="5000"/>
                  </a:schemeClr>
                </a:solidFill>
                <a:ea typeface="Arial Unicode MS" pitchFamily="34" charset="-128"/>
                <a:cs typeface="Arial Unicode MS" pitchFamily="34" charset="-128"/>
              </a:rPr>
              <a:t>вр</a:t>
            </a:r>
            <a:r>
              <a:rPr lang="bg-BG" altLang="bg-BG" sz="2400" dirty="0" smtClean="0">
                <a:solidFill>
                  <a:schemeClr val="tx1">
                    <a:lumMod val="95000"/>
                    <a:lumOff val="5000"/>
                  </a:schemeClr>
                </a:solidFill>
                <a:ea typeface="Arial Unicode MS" pitchFamily="34" charset="-128"/>
                <a:cs typeface="Arial Unicode MS" pitchFamily="34" charset="-128"/>
              </a:rPr>
              <a:t>. с чл. 16 от ЗКПО.</a:t>
            </a:r>
          </a:p>
          <a:p>
            <a:pPr marL="274320" indent="-274320" eaLnBrk="1" fontAlgn="auto" hangingPunct="1">
              <a:lnSpc>
                <a:spcPct val="80000"/>
              </a:lnSpc>
              <a:spcBef>
                <a:spcPts val="580"/>
              </a:spcBef>
              <a:spcAft>
                <a:spcPts val="0"/>
              </a:spcAft>
              <a:buFont typeface="Wingdings" pitchFamily="2" charset="2"/>
              <a:buChar char="ü"/>
              <a:defRPr/>
            </a:pPr>
            <a:endParaRPr lang="bg-BG" altLang="bg-BG" sz="2400" dirty="0" smtClean="0">
              <a:solidFill>
                <a:schemeClr val="tx1">
                  <a:lumMod val="95000"/>
                  <a:lumOff val="5000"/>
                </a:schemeClr>
              </a:solidFill>
              <a:ea typeface="Arial Unicode MS" pitchFamily="34" charset="-128"/>
              <a:cs typeface="Arial Unicode MS" pitchFamily="34" charset="-128"/>
            </a:endParaRP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B5C888-3C0A-457F-AA9B-D82A6007E643}" type="slidenum">
              <a:rPr kumimoji="0" lang="bg-BG" sz="1200" b="0" i="0" u="none" strike="noStrike" kern="1200" cap="none" spc="0" normalizeH="0" baseline="0" noProof="0" smtClean="0">
                <a:ln>
                  <a:noFill/>
                </a:ln>
                <a:solidFill>
                  <a:srgbClr val="04617B">
                    <a:shade val="90000"/>
                  </a:srgb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bg-BG" sz="1200" b="0" i="0" u="none" strike="noStrike" kern="1200" cap="none" spc="0" normalizeH="0" baseline="0" noProof="0">
              <a:ln>
                <a:noFill/>
              </a:ln>
              <a:solidFill>
                <a:srgbClr val="04617B">
                  <a:shade val="90000"/>
                </a:srgbClr>
              </a:solidFill>
              <a:effectLst/>
              <a:uLnTx/>
              <a:uFillTx/>
              <a:latin typeface="Times New Roman"/>
              <a:ea typeface="+mn-ea"/>
              <a:cs typeface="+mn-cs"/>
            </a:endParaRPr>
          </a:p>
        </p:txBody>
      </p:sp>
      <p:pic>
        <p:nvPicPr>
          <p:cNvPr id="17410"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10957" y="2634837"/>
            <a:ext cx="1304925" cy="1073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75008556"/>
      </p:ext>
    </p:extLst>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912285" y="228601"/>
            <a:ext cx="10873316" cy="968375"/>
          </a:xfrm>
        </p:spPr>
        <p:txBody>
          <a:bodyPr/>
          <a:lstStyle/>
          <a:p>
            <a:pPr eaLnBrk="1" hangingPunct="1"/>
            <a:r>
              <a:rPr lang="bg-BG" altLang="bg-BG" sz="2800" b="1" smtClean="0">
                <a:solidFill>
                  <a:schemeClr val="tx1">
                    <a:lumMod val="95000"/>
                    <a:lumOff val="5000"/>
                  </a:schemeClr>
                </a:solidFill>
              </a:rPr>
              <a:t>Разходи за данък, който подлежи на удържане при източника и е за сметка на платеца на дохода</a:t>
            </a:r>
          </a:p>
        </p:txBody>
      </p:sp>
      <p:sp>
        <p:nvSpPr>
          <p:cNvPr id="15363" name="Rectangle 3"/>
          <p:cNvSpPr>
            <a:spLocks noGrp="1" noChangeArrowheads="1"/>
          </p:cNvSpPr>
          <p:nvPr>
            <p:ph type="body" sz="half" idx="2"/>
          </p:nvPr>
        </p:nvSpPr>
        <p:spPr>
          <a:xfrm>
            <a:off x="1133165" y="1268414"/>
            <a:ext cx="10789660" cy="4968875"/>
          </a:xfrm>
        </p:spPr>
        <p:txBody>
          <a:bodyPr rtlCol="0">
            <a:normAutofit/>
          </a:bodyPr>
          <a:lstStyle/>
          <a:p>
            <a:pPr marL="274320" indent="-274320" algn="just" eaLnBrk="1" fontAlgn="auto" hangingPunct="1">
              <a:lnSpc>
                <a:spcPct val="80000"/>
              </a:lnSpc>
              <a:spcBef>
                <a:spcPts val="580"/>
              </a:spcBef>
              <a:spcAft>
                <a:spcPts val="0"/>
              </a:spcAft>
              <a:buFont typeface="Wingdings 2"/>
              <a:buChar char=""/>
              <a:defRPr/>
            </a:pPr>
            <a:r>
              <a:rPr lang="bg-BG" altLang="bg-BG" b="1" u="sng" dirty="0" smtClean="0">
                <a:solidFill>
                  <a:schemeClr val="tx1">
                    <a:lumMod val="95000"/>
                    <a:lumOff val="5000"/>
                  </a:schemeClr>
                </a:solidFill>
              </a:rPr>
              <a:t>Чл. 26, т. 8 от ЗКПО </a:t>
            </a:r>
            <a:r>
              <a:rPr lang="bg-BG" altLang="bg-BG" sz="3200" b="1" dirty="0" smtClean="0">
                <a:solidFill>
                  <a:schemeClr val="tx1">
                    <a:lumMod val="95000"/>
                    <a:lumOff val="5000"/>
                  </a:schemeClr>
                </a:solidFill>
              </a:rPr>
              <a:t>- </a:t>
            </a:r>
            <a:r>
              <a:rPr lang="bg-BG" altLang="bg-BG" sz="2000" dirty="0" smtClean="0">
                <a:solidFill>
                  <a:schemeClr val="tx1">
                    <a:lumMod val="95000"/>
                    <a:lumOff val="5000"/>
                  </a:schemeClr>
                </a:solidFill>
              </a:rPr>
              <a:t>Облагането на определени доходи с данък при източника означава, че данъчната тежест следва да бъде понесена от лицата, получатели на доходите и носители на задължението за данък. </a:t>
            </a:r>
          </a:p>
          <a:p>
            <a:pPr marL="274320" indent="-274320" algn="just" eaLnBrk="1" fontAlgn="auto" hangingPunct="1">
              <a:lnSpc>
                <a:spcPct val="80000"/>
              </a:lnSpc>
              <a:spcBef>
                <a:spcPts val="580"/>
              </a:spcBef>
              <a:spcAft>
                <a:spcPts val="0"/>
              </a:spcAft>
              <a:buFont typeface="Wingdings 2"/>
              <a:buChar char=""/>
              <a:defRPr/>
            </a:pPr>
            <a:r>
              <a:rPr lang="bg-BG" altLang="bg-BG" sz="2000" dirty="0" smtClean="0">
                <a:solidFill>
                  <a:schemeClr val="tx1">
                    <a:lumMod val="95000"/>
                    <a:lumOff val="5000"/>
                  </a:schemeClr>
                </a:solidFill>
              </a:rPr>
              <a:t>В практиката са налице случаи, при които платецът на дохода понася за своя сметка дължимия от получателя данък, съответно отчита този данък като разход. Регулират се  именно тези случаи, при които тежестта на данъка при източника се понася вместо от получателя /ЧЮЛ/, от платеца на доходите и е отчетен от последния като разход – </a:t>
            </a:r>
            <a:r>
              <a:rPr lang="bg-BG" altLang="bg-BG" sz="2000" u="sng" dirty="0" smtClean="0">
                <a:solidFill>
                  <a:schemeClr val="tx1">
                    <a:lumMod val="95000"/>
                    <a:lumOff val="5000"/>
                  </a:schemeClr>
                </a:solidFill>
              </a:rPr>
              <a:t>Договори с ЧЮЛ, в които е изрично записано, че платецът /МЮЛ/ ще плати брутния размер, НЕ променя данъчното третиране по ЗКПО</a:t>
            </a:r>
            <a:r>
              <a:rPr lang="bg-BG" altLang="bg-BG" sz="2000" dirty="0" smtClean="0">
                <a:solidFill>
                  <a:schemeClr val="tx1">
                    <a:lumMod val="95000"/>
                    <a:lumOff val="5000"/>
                  </a:schemeClr>
                </a:solidFill>
              </a:rPr>
              <a:t>.</a:t>
            </a:r>
          </a:p>
          <a:p>
            <a:pPr marL="109537" indent="0" algn="just" eaLnBrk="1" fontAlgn="auto" hangingPunct="1">
              <a:lnSpc>
                <a:spcPct val="80000"/>
              </a:lnSpc>
              <a:spcBef>
                <a:spcPts val="580"/>
              </a:spcBef>
              <a:spcAft>
                <a:spcPts val="0"/>
              </a:spcAft>
              <a:buFont typeface="Wingdings 3" pitchFamily="18" charset="2"/>
              <a:buNone/>
              <a:defRPr/>
            </a:pPr>
            <a:endParaRPr lang="bg-BG" altLang="bg-BG" sz="900" dirty="0" smtClean="0">
              <a:solidFill>
                <a:schemeClr val="tx1">
                  <a:lumMod val="95000"/>
                  <a:lumOff val="5000"/>
                </a:schemeClr>
              </a:solidFill>
            </a:endParaRPr>
          </a:p>
          <a:p>
            <a:pPr marL="274320" indent="-274320" algn="just" eaLnBrk="1" fontAlgn="auto" hangingPunct="1">
              <a:lnSpc>
                <a:spcPct val="80000"/>
              </a:lnSpc>
              <a:spcBef>
                <a:spcPts val="580"/>
              </a:spcBef>
              <a:spcAft>
                <a:spcPts val="0"/>
              </a:spcAft>
              <a:buFont typeface="Wingdings 2"/>
              <a:buChar char=""/>
              <a:defRPr/>
            </a:pPr>
            <a:r>
              <a:rPr lang="bg-BG" altLang="bg-BG" sz="2000" dirty="0" smtClean="0">
                <a:solidFill>
                  <a:schemeClr val="tx1">
                    <a:lumMod val="95000"/>
                    <a:lumOff val="5000"/>
                  </a:schemeClr>
                </a:solidFill>
              </a:rPr>
              <a:t>Прилага се и за окончателния данък по ЗДДФЛ, който не е удържан от дохода на ЧФЛ.</a:t>
            </a:r>
          </a:p>
          <a:p>
            <a:pPr marL="109537" indent="0" algn="just" eaLnBrk="1" fontAlgn="auto" hangingPunct="1">
              <a:lnSpc>
                <a:spcPct val="80000"/>
              </a:lnSpc>
              <a:spcBef>
                <a:spcPts val="580"/>
              </a:spcBef>
              <a:spcAft>
                <a:spcPts val="0"/>
              </a:spcAft>
              <a:buFont typeface="Wingdings 3" pitchFamily="18" charset="2"/>
              <a:buNone/>
              <a:defRPr/>
            </a:pPr>
            <a:endParaRPr lang="bg-BG" altLang="bg-BG" sz="900" dirty="0" smtClean="0">
              <a:solidFill>
                <a:schemeClr val="tx1">
                  <a:lumMod val="95000"/>
                  <a:lumOff val="5000"/>
                </a:schemeClr>
              </a:solidFill>
            </a:endParaRPr>
          </a:p>
          <a:p>
            <a:pPr marL="274320" indent="-274320" algn="just" eaLnBrk="1" fontAlgn="auto" hangingPunct="1">
              <a:lnSpc>
                <a:spcPct val="80000"/>
              </a:lnSpc>
              <a:spcBef>
                <a:spcPts val="580"/>
              </a:spcBef>
              <a:spcAft>
                <a:spcPts val="0"/>
              </a:spcAft>
              <a:buFont typeface="Wingdings 2"/>
              <a:buChar char=""/>
              <a:defRPr/>
            </a:pPr>
            <a:r>
              <a:rPr lang="bg-BG" altLang="bg-BG" sz="2000" dirty="0" smtClean="0">
                <a:solidFill>
                  <a:schemeClr val="tx1">
                    <a:lumMod val="95000"/>
                    <a:lumOff val="5000"/>
                  </a:schemeClr>
                </a:solidFill>
              </a:rPr>
              <a:t>За дължимия данък се подава Декларация по чл. 55 от ЗДДФЛ и чл. 201 от ЗКПО, но </a:t>
            </a:r>
            <a:r>
              <a:rPr lang="bg-BG" altLang="bg-BG" sz="2000" u="sng" dirty="0" smtClean="0">
                <a:solidFill>
                  <a:schemeClr val="tx1">
                    <a:lumMod val="95000"/>
                    <a:lumOff val="5000"/>
                  </a:schemeClr>
                </a:solidFill>
              </a:rPr>
              <a:t>ЧЮЛ не следва да получава удостоверение за удържан и внесен данък в България по чл. 201, ал. 4 от ЗКПО</a:t>
            </a:r>
            <a:r>
              <a:rPr lang="bg-BG" altLang="bg-BG" sz="2000" dirty="0" smtClean="0">
                <a:solidFill>
                  <a:schemeClr val="tx1">
                    <a:lumMod val="95000"/>
                    <a:lumOff val="5000"/>
                  </a:schemeClr>
                </a:solidFill>
              </a:rPr>
              <a:t>.</a:t>
            </a:r>
          </a:p>
          <a:p>
            <a:pPr marL="274320" indent="-274320" algn="just" eaLnBrk="1" fontAlgn="auto" hangingPunct="1">
              <a:lnSpc>
                <a:spcPct val="80000"/>
              </a:lnSpc>
              <a:spcBef>
                <a:spcPts val="580"/>
              </a:spcBef>
              <a:spcAft>
                <a:spcPts val="0"/>
              </a:spcAft>
              <a:buFont typeface="Wingdings 2"/>
              <a:buChar char=""/>
              <a:defRPr/>
            </a:pPr>
            <a:endParaRPr lang="bg-BG" altLang="bg-BG" dirty="0" smtClean="0">
              <a:solidFill>
                <a:schemeClr val="tx1">
                  <a:lumMod val="95000"/>
                  <a:lumOff val="5000"/>
                </a:schemeClr>
              </a:solidFill>
            </a:endParaRP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DC2948-0E7A-4C8E-BAB7-F6F029069F57}" type="slidenum">
              <a:rPr kumimoji="0" lang="bg-BG" sz="1200" b="0" i="0" u="none" strike="noStrike" kern="1200" cap="none" spc="0" normalizeH="0" baseline="0" noProof="0" smtClean="0">
                <a:ln>
                  <a:noFill/>
                </a:ln>
                <a:solidFill>
                  <a:srgbClr val="04617B">
                    <a:shade val="90000"/>
                  </a:srgb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bg-BG" sz="1200" b="0" i="0" u="none" strike="noStrike" kern="1200" cap="none" spc="0" normalizeH="0" baseline="0" noProof="0">
              <a:ln>
                <a:noFill/>
              </a:ln>
              <a:solidFill>
                <a:srgbClr val="04617B">
                  <a:shade val="90000"/>
                </a:srgbClr>
              </a:solidFill>
              <a:effectLst/>
              <a:uLnTx/>
              <a:uFillTx/>
              <a:latin typeface="Times New Roman"/>
              <a:ea typeface="+mn-ea"/>
              <a:cs typeface="+mn-cs"/>
            </a:endParaRPr>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18752" y="3751244"/>
            <a:ext cx="1133165" cy="10463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18753" y="2327564"/>
            <a:ext cx="1303990" cy="1073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464633145"/>
      </p:ext>
    </p:extLst>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912285" y="228601"/>
            <a:ext cx="10873316" cy="968375"/>
          </a:xfrm>
        </p:spPr>
        <p:txBody>
          <a:bodyPr/>
          <a:lstStyle/>
          <a:p>
            <a:pPr eaLnBrk="1" hangingPunct="1"/>
            <a:r>
              <a:rPr lang="bg-BG" altLang="bg-BG" sz="2800" b="1" smtClean="0">
                <a:solidFill>
                  <a:schemeClr val="tx1">
                    <a:lumMod val="95000"/>
                    <a:lumOff val="5000"/>
                  </a:schemeClr>
                </a:solidFill>
              </a:rPr>
              <a:t>Разходи за данък, който подлежи на удържане при източника и е за сметка на платеца на дохода</a:t>
            </a:r>
          </a:p>
        </p:txBody>
      </p:sp>
      <p:sp>
        <p:nvSpPr>
          <p:cNvPr id="15363" name="Rectangle 3"/>
          <p:cNvSpPr>
            <a:spLocks noGrp="1" noChangeArrowheads="1"/>
          </p:cNvSpPr>
          <p:nvPr>
            <p:ph type="body" sz="half" idx="2"/>
          </p:nvPr>
        </p:nvSpPr>
        <p:spPr>
          <a:xfrm>
            <a:off x="1092529" y="1268414"/>
            <a:ext cx="10187187" cy="4968875"/>
          </a:xfrm>
        </p:spPr>
        <p:txBody>
          <a:bodyPr rtlCol="0">
            <a:normAutofit fontScale="70000" lnSpcReduction="20000"/>
          </a:bodyPr>
          <a:lstStyle/>
          <a:p>
            <a:r>
              <a:rPr lang="ru-RU" b="1" dirty="0" smtClean="0"/>
              <a:t>КАЗУС: </a:t>
            </a:r>
            <a:r>
              <a:rPr lang="ru-RU" dirty="0" smtClean="0"/>
              <a:t>Б </a:t>
            </a:r>
            <a:r>
              <a:rPr lang="ru-RU" dirty="0"/>
              <a:t>и РСКО („дружествата“) са дъщерни дружества на едно и също румънско юридическо лице – „ГФР“ С.А., Румъния, което притежава над 50% акционерно участие и в двете дружества, считано от 2009 г. В периода </a:t>
            </a:r>
            <a:r>
              <a:rPr lang="ru-RU" dirty="0" smtClean="0"/>
              <a:t>2017 </a:t>
            </a:r>
            <a:r>
              <a:rPr lang="ru-RU" dirty="0"/>
              <a:t>г. – </a:t>
            </a:r>
            <a:r>
              <a:rPr lang="ru-RU" dirty="0" smtClean="0"/>
              <a:t>2018 </a:t>
            </a:r>
            <a:r>
              <a:rPr lang="ru-RU" dirty="0"/>
              <a:t>г. Б и РСКО са сключили договори, с които румънското дружество отдава под наем вагони или локомотиви на Б. </a:t>
            </a:r>
            <a:r>
              <a:rPr lang="ru-RU" dirty="0" smtClean="0"/>
              <a:t>От </a:t>
            </a:r>
            <a:r>
              <a:rPr lang="ru-RU" dirty="0"/>
              <a:t>момента на сключване на договорите, дружеството е третирало дохода от наем, начислен на румънското дружество, за облагаем с 10% данък при източника. </a:t>
            </a:r>
            <a:r>
              <a:rPr lang="ru-RU" b="1" dirty="0"/>
              <a:t>Тъй като в договорите страните са се споразумели всички данъци и такси да са за сметка на наемателя</a:t>
            </a:r>
            <a:r>
              <a:rPr lang="ru-RU" dirty="0"/>
              <a:t>, българското дружество е внасяло данъка за своя сметка. </a:t>
            </a:r>
            <a:r>
              <a:rPr lang="ru-RU" dirty="0" smtClean="0"/>
              <a:t>Дружеството е облагало доходите от наем, тъй като СИДДО между България и Румъния не предвижда намалена ставка или освобождаване от данък при източника. Б не се е ползвало от освобождаването от облагане по </a:t>
            </a:r>
            <a:r>
              <a:rPr lang="ru-RU" b="1" dirty="0" smtClean="0">
                <a:hlinkClick r:id="rId3"/>
              </a:rPr>
              <a:t>чл. 195, ал. 7-12 от ЗКПО</a:t>
            </a:r>
            <a:r>
              <a:rPr lang="ru-RU" dirty="0" smtClean="0"/>
              <a:t>, въпреки наличието на предпоставките за прилагане на облекчения данъчен режим по отношение на авторските и лицензионни възнаграждения.</a:t>
            </a:r>
          </a:p>
          <a:p>
            <a:endParaRPr lang="ru-RU" dirty="0" smtClean="0"/>
          </a:p>
          <a:p>
            <a:r>
              <a:rPr lang="ru-RU" dirty="0" smtClean="0"/>
              <a:t>След </a:t>
            </a:r>
            <a:r>
              <a:rPr lang="ru-RU" dirty="0"/>
              <a:t>като Б не е удържало данък при източника, а е внасяло този данък за своя сметка, Б легитимен подател ли е на искането по чл. 129 от Данъчно-осигурителния процесуален кодекс (ДОПК) за възстановяване на недължимо внесения данък при източника върху горепосочените доходи от наем</a:t>
            </a:r>
            <a:r>
              <a:rPr lang="ru-RU" dirty="0" smtClean="0"/>
              <a:t>?</a:t>
            </a:r>
          </a:p>
          <a:p>
            <a:pPr marL="0" indent="0">
              <a:buNone/>
            </a:pPr>
            <a:endParaRPr lang="ru-RU" b="1" dirty="0" smtClean="0"/>
          </a:p>
          <a:p>
            <a:r>
              <a:rPr lang="ru-RU" b="1" dirty="0" smtClean="0"/>
              <a:t>ПИСМО </a:t>
            </a:r>
            <a:r>
              <a:rPr lang="ru-RU" b="1" dirty="0"/>
              <a:t>ИЗХ. № 20-00-404 ОТ 15.11.2017 Г. НА НАП</a:t>
            </a:r>
            <a:endParaRPr lang="ru-RU" b="1" dirty="0" smtClean="0"/>
          </a:p>
          <a:p>
            <a:pPr marL="274320" indent="-274320" algn="just" eaLnBrk="1" fontAlgn="auto" hangingPunct="1">
              <a:lnSpc>
                <a:spcPct val="80000"/>
              </a:lnSpc>
              <a:spcBef>
                <a:spcPts val="580"/>
              </a:spcBef>
              <a:spcAft>
                <a:spcPts val="0"/>
              </a:spcAft>
              <a:buFont typeface="Wingdings 2"/>
              <a:buChar char=""/>
              <a:defRPr/>
            </a:pPr>
            <a:endParaRPr lang="bg-BG" altLang="bg-BG" dirty="0" smtClean="0">
              <a:solidFill>
                <a:schemeClr val="tx1">
                  <a:lumMod val="95000"/>
                  <a:lumOff val="5000"/>
                </a:schemeClr>
              </a:solidFill>
            </a:endParaRP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DC2948-0E7A-4C8E-BAB7-F6F029069F57}" type="slidenum">
              <a:rPr kumimoji="0" lang="bg-BG" sz="1200" b="0" i="0" u="none" strike="noStrike" kern="1200" cap="none" spc="0" normalizeH="0" baseline="0" noProof="0" smtClean="0">
                <a:ln>
                  <a:noFill/>
                </a:ln>
                <a:solidFill>
                  <a:srgbClr val="04617B">
                    <a:shade val="90000"/>
                  </a:srgb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bg-BG" sz="1200" b="0" i="0" u="none" strike="noStrike" kern="1200" cap="none" spc="0" normalizeH="0" baseline="0" noProof="0">
              <a:ln>
                <a:noFill/>
              </a:ln>
              <a:solidFill>
                <a:srgbClr val="04617B">
                  <a:shade val="90000"/>
                </a:srgbClr>
              </a:solidFill>
              <a:effectLst/>
              <a:uLnTx/>
              <a:uFillTx/>
              <a:latin typeface="Times New Roman"/>
              <a:ea typeface="+mn-ea"/>
              <a:cs typeface="+mn-cs"/>
            </a:endParaRPr>
          </a:p>
        </p:txBody>
      </p:sp>
      <p:pic>
        <p:nvPicPr>
          <p:cNvPr id="5122"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25385" y="1817956"/>
            <a:ext cx="1116012" cy="1255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968495964"/>
      </p:ext>
    </p:extLst>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609600" y="115889"/>
            <a:ext cx="10972800" cy="884237"/>
          </a:xfrm>
        </p:spPr>
        <p:txBody>
          <a:bodyPr>
            <a:normAutofit fontScale="90000"/>
          </a:bodyPr>
          <a:lstStyle/>
          <a:p>
            <a:r>
              <a:rPr lang="bg-BG" altLang="bg-BG" sz="2800" b="1" dirty="0" smtClean="0">
                <a:solidFill>
                  <a:schemeClr val="tx1">
                    <a:lumMod val="95000"/>
                    <a:lumOff val="5000"/>
                  </a:schemeClr>
                </a:solidFill>
              </a:rPr>
              <a:t>Разходи за глоби,  санкции и лихви за </a:t>
            </a:r>
            <a:r>
              <a:rPr lang="bg-BG" altLang="bg-BG" sz="2800" b="1" dirty="0" err="1" smtClean="0">
                <a:solidFill>
                  <a:schemeClr val="tx1">
                    <a:lumMod val="95000"/>
                    <a:lumOff val="5000"/>
                  </a:schemeClr>
                </a:solidFill>
              </a:rPr>
              <a:t>просрочие</a:t>
            </a:r>
            <a:r>
              <a:rPr lang="bg-BG" altLang="bg-BG" sz="2800" b="1" dirty="0" smtClean="0">
                <a:solidFill>
                  <a:schemeClr val="tx1">
                    <a:lumMod val="95000"/>
                    <a:lumOff val="5000"/>
                  </a:schemeClr>
                </a:solidFill>
              </a:rPr>
              <a:t> на публични задължения</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B5C888-3C0A-457F-AA9B-D82A6007E643}" type="slidenum">
              <a:rPr kumimoji="0" lang="bg-BG" sz="1200" b="0" i="0" u="none" strike="noStrike" kern="1200" cap="none" spc="0" normalizeH="0" baseline="0" noProof="0" smtClean="0">
                <a:ln>
                  <a:noFill/>
                </a:ln>
                <a:solidFill>
                  <a:srgbClr val="04617B">
                    <a:shade val="90000"/>
                  </a:srgb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bg-BG" sz="1200" b="0" i="0" u="none" strike="noStrike" kern="1200" cap="none" spc="0" normalizeH="0" baseline="0" noProof="0">
              <a:ln>
                <a:noFill/>
              </a:ln>
              <a:solidFill>
                <a:srgbClr val="04617B">
                  <a:shade val="90000"/>
                </a:srgbClr>
              </a:solidFill>
              <a:effectLst/>
              <a:uLnTx/>
              <a:uFillTx/>
              <a:latin typeface="Times New Roman"/>
              <a:ea typeface="+mn-ea"/>
              <a:cs typeface="+mn-cs"/>
            </a:endParaRPr>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66254" y="3097352"/>
            <a:ext cx="1615044" cy="16150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tretch>
            <a:fillRect/>
          </a:stretch>
        </p:blipFill>
        <p:spPr bwMode="auto">
          <a:xfrm>
            <a:off x="1691641" y="1253560"/>
            <a:ext cx="10369296" cy="546791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12844334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a:xfrm>
            <a:off x="486887" y="214314"/>
            <a:ext cx="11438413" cy="357187"/>
          </a:xfrm>
        </p:spPr>
        <p:txBody>
          <a:bodyPr>
            <a:noAutofit/>
          </a:bodyPr>
          <a:lstStyle/>
          <a:p>
            <a:pPr eaLnBrk="1" hangingPunct="1"/>
            <a:r>
              <a:rPr lang="bg-BG" altLang="bg-BG" sz="4000" b="1" smtClean="0">
                <a:solidFill>
                  <a:schemeClr val="tx1">
                    <a:lumMod val="95000"/>
                    <a:lumOff val="5000"/>
                  </a:schemeClr>
                </a:solidFill>
              </a:rPr>
              <a:t>Разходи за дарения</a:t>
            </a:r>
          </a:p>
        </p:txBody>
      </p:sp>
      <p:sp>
        <p:nvSpPr>
          <p:cNvPr id="3" name="Content Placeholder 2"/>
          <p:cNvSpPr>
            <a:spLocks noGrp="1"/>
          </p:cNvSpPr>
          <p:nvPr>
            <p:ph idx="1"/>
          </p:nvPr>
        </p:nvSpPr>
        <p:spPr>
          <a:xfrm>
            <a:off x="1389413" y="805218"/>
            <a:ext cx="10550703" cy="5503507"/>
          </a:xfrm>
        </p:spPr>
        <p:txBody>
          <a:bodyPr>
            <a:noAutofit/>
          </a:bodyPr>
          <a:lstStyle/>
          <a:p>
            <a:pPr marL="0" indent="0" eaLnBrk="1" fontAlgn="auto" hangingPunct="1">
              <a:spcBef>
                <a:spcPts val="580"/>
              </a:spcBef>
              <a:spcAft>
                <a:spcPts val="0"/>
              </a:spcAft>
              <a:buFont typeface="Wingdings" pitchFamily="2" charset="2"/>
              <a:buNone/>
              <a:defRPr/>
            </a:pPr>
            <a:r>
              <a:rPr lang="bg-BG" sz="2000" b="1" dirty="0" smtClean="0"/>
              <a:t>КАЗУС: </a:t>
            </a:r>
          </a:p>
          <a:p>
            <a:pPr marL="0" indent="0" eaLnBrk="1" fontAlgn="auto" hangingPunct="1">
              <a:spcBef>
                <a:spcPts val="580"/>
              </a:spcBef>
              <a:spcAft>
                <a:spcPts val="0"/>
              </a:spcAft>
              <a:buFont typeface="Wingdings" pitchFamily="2" charset="2"/>
              <a:buNone/>
              <a:defRPr/>
            </a:pPr>
            <a:r>
              <a:rPr lang="bg-BG" sz="2000" dirty="0" smtClean="0"/>
              <a:t>ДЗЛ-наемател прави разходи за подобрения на наети недвижими имоти.</a:t>
            </a:r>
          </a:p>
          <a:p>
            <a:pPr marL="0" indent="0" eaLnBrk="1" fontAlgn="auto" hangingPunct="1">
              <a:spcBef>
                <a:spcPts val="580"/>
              </a:spcBef>
              <a:spcAft>
                <a:spcPts val="0"/>
              </a:spcAft>
              <a:buFont typeface="Wingdings" pitchFamily="2" charset="2"/>
              <a:buNone/>
              <a:defRPr/>
            </a:pPr>
            <a:r>
              <a:rPr lang="bg-BG" sz="2000" b="1" dirty="0" smtClean="0"/>
              <a:t>Въпрос: </a:t>
            </a:r>
            <a:r>
              <a:rPr lang="bg-BG" sz="2000" i="1" dirty="0" smtClean="0"/>
              <a:t>Такива разходи ще </a:t>
            </a:r>
            <a:r>
              <a:rPr lang="bg-BG" sz="2000" i="1" dirty="0"/>
              <a:t>бъдат ли признати за целите на </a:t>
            </a:r>
            <a:r>
              <a:rPr lang="bg-BG" sz="2000" i="1" dirty="0" smtClean="0"/>
              <a:t>ЗКПО в годината на извършването им и/или в годината, когато се освободят  имотите от наемателя?</a:t>
            </a:r>
            <a:endParaRPr lang="bg-BG" sz="2000" dirty="0" smtClean="0"/>
          </a:p>
          <a:p>
            <a:pPr marL="0" indent="0" eaLnBrk="1" fontAlgn="auto" hangingPunct="1">
              <a:spcBef>
                <a:spcPts val="580"/>
              </a:spcBef>
              <a:spcAft>
                <a:spcPts val="0"/>
              </a:spcAft>
              <a:buFont typeface="Wingdings" pitchFamily="2" charset="2"/>
              <a:buNone/>
              <a:defRPr/>
            </a:pPr>
            <a:r>
              <a:rPr lang="bg-BG" sz="2000" dirty="0" smtClean="0"/>
              <a:t>С</a:t>
            </a:r>
            <a:r>
              <a:rPr lang="bg-BG" sz="2000" b="1" i="1" dirty="0" smtClean="0"/>
              <a:t> </a:t>
            </a:r>
            <a:r>
              <a:rPr lang="bg-BG" sz="2000" b="1" i="1" dirty="0"/>
              <a:t>Писмо с изх. № 53-04-28 от 8.02.2016 г. на НАП</a:t>
            </a:r>
            <a:r>
              <a:rPr lang="bg-BG" sz="2000" dirty="0"/>
              <a:t> е даден </a:t>
            </a:r>
            <a:r>
              <a:rPr lang="bg-BG" sz="2000" dirty="0" smtClean="0"/>
              <a:t>следният отговор</a:t>
            </a:r>
            <a:r>
              <a:rPr lang="bg-BG" sz="2000" dirty="0"/>
              <a:t>: </a:t>
            </a:r>
            <a:endParaRPr lang="bg-BG" sz="2000" dirty="0" smtClean="0"/>
          </a:p>
          <a:p>
            <a:pPr marL="0" indent="0" eaLnBrk="1" fontAlgn="ctr" hangingPunct="1">
              <a:spcBef>
                <a:spcPts val="580"/>
              </a:spcBef>
              <a:spcAft>
                <a:spcPts val="0"/>
              </a:spcAft>
              <a:buFont typeface="Wingdings" pitchFamily="2" charset="2"/>
              <a:buNone/>
              <a:defRPr/>
            </a:pPr>
            <a:r>
              <a:rPr lang="bg-BG" sz="2000" dirty="0" smtClean="0"/>
              <a:t>Съгласно чл. 51, ал. 1, т. 3 от ЗКПО начислените </a:t>
            </a:r>
            <a:r>
              <a:rPr lang="bg-BG" sz="2000" dirty="0"/>
              <a:t>суми в резултат на стопански операции, водещи до увеличаване на икономическата изгода от наети или предоставени за ползване дълготрайни активи са </a:t>
            </a:r>
            <a:r>
              <a:rPr lang="bg-BG" sz="2000" u="sng" dirty="0"/>
              <a:t>данъчни дълготрайни нематериални </a:t>
            </a:r>
            <a:r>
              <a:rPr lang="bg-BG" sz="2000" u="sng" dirty="0" smtClean="0"/>
              <a:t>активи, а НЕ текущ разход</a:t>
            </a:r>
            <a:r>
              <a:rPr lang="bg-BG" sz="2000" dirty="0" smtClean="0"/>
              <a:t>.</a:t>
            </a:r>
          </a:p>
          <a:p>
            <a:pPr marL="0" indent="0" eaLnBrk="1" fontAlgn="ctr" hangingPunct="1">
              <a:spcBef>
                <a:spcPts val="580"/>
              </a:spcBef>
              <a:spcAft>
                <a:spcPts val="0"/>
              </a:spcAft>
              <a:buFont typeface="Wingdings" pitchFamily="2" charset="2"/>
              <a:buNone/>
              <a:defRPr/>
            </a:pPr>
            <a:r>
              <a:rPr lang="bg-BG" sz="2000" dirty="0"/>
              <a:t>Ако страните по договора за наем са се договорили след изтичане на срока на договора всички извършени от наемателя подобрения в имота да останат за безвъзмездно ползване от наемодателя, към датата на прекратяване на договора (преди изтичане на срока) остатъчната стойност на подобренията ще бъде отписана от счетоводния амортизационен план, при което ще се формира счетоводен разход. </a:t>
            </a:r>
            <a:r>
              <a:rPr lang="bg-BG" sz="2000" u="sng" dirty="0"/>
              <a:t>За данъчни цели този разход ще се третира като разход за дарение в полза на наемодателя и като такъв няма да бъде признат на </a:t>
            </a:r>
            <a:r>
              <a:rPr lang="bg-BG" sz="2000" u="sng" dirty="0" smtClean="0"/>
              <a:t>основание чл. 26, т. 7 от ЗКПО или </a:t>
            </a:r>
            <a:r>
              <a:rPr lang="bg-BG" sz="2000" u="sng" dirty="0"/>
              <a:t>ще е признат частично, ако получателят на дарението е сред лицата, посочени в </a:t>
            </a:r>
            <a:r>
              <a:rPr lang="bg-BG" sz="2000" u="sng" dirty="0" smtClean="0"/>
              <a:t>чл. 31, ал. 1 от същия закон.</a:t>
            </a:r>
            <a:endParaRPr lang="bg-BG" sz="2000" dirty="0"/>
          </a:p>
          <a:p>
            <a:pPr marL="0" indent="0" eaLnBrk="1" fontAlgn="ctr" hangingPunct="1">
              <a:spcBef>
                <a:spcPts val="580"/>
              </a:spcBef>
              <a:spcAft>
                <a:spcPts val="0"/>
              </a:spcAft>
              <a:buFont typeface="Wingdings" pitchFamily="2" charset="2"/>
              <a:buNone/>
              <a:defRPr/>
            </a:pPr>
            <a:endParaRPr lang="bg-BG" sz="2000" dirty="0"/>
          </a:p>
          <a:p>
            <a:pPr marL="274320" indent="-274320" eaLnBrk="1" fontAlgn="auto" hangingPunct="1">
              <a:spcBef>
                <a:spcPts val="580"/>
              </a:spcBef>
              <a:spcAft>
                <a:spcPts val="0"/>
              </a:spcAft>
              <a:buFont typeface="Wingdings 2"/>
              <a:buChar char=""/>
              <a:defRPr/>
            </a:pPr>
            <a:endParaRPr lang="bg-BG" dirty="0"/>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B5C888-3C0A-457F-AA9B-D82A6007E643}" type="slidenum">
              <a:rPr kumimoji="0" lang="bg-BG" sz="1200" b="0" i="0" u="none" strike="noStrike" kern="1200" cap="none" spc="0" normalizeH="0" baseline="0" noProof="0" smtClean="0">
                <a:ln>
                  <a:noFill/>
                </a:ln>
                <a:solidFill>
                  <a:srgbClr val="04617B">
                    <a:shade val="90000"/>
                  </a:srgb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bg-BG" sz="1200" b="0" i="0" u="none" strike="noStrike" kern="1200" cap="none" spc="0" normalizeH="0" baseline="0" noProof="0">
              <a:ln>
                <a:noFill/>
              </a:ln>
              <a:solidFill>
                <a:srgbClr val="04617B">
                  <a:shade val="90000"/>
                </a:srgbClr>
              </a:solidFill>
              <a:effectLst/>
              <a:uLnTx/>
              <a:uFillTx/>
              <a:latin typeface="Times New Roman"/>
              <a:ea typeface="+mn-ea"/>
              <a:cs typeface="+mn-cs"/>
            </a:endParaRPr>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rot="5400000">
            <a:off x="-383959" y="1258785"/>
            <a:ext cx="2145455" cy="10687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66221168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296884" y="0"/>
            <a:ext cx="10951084" cy="491319"/>
          </a:xfrm>
        </p:spPr>
        <p:txBody>
          <a:bodyPr>
            <a:normAutofit/>
          </a:bodyPr>
          <a:lstStyle/>
          <a:p>
            <a:pPr eaLnBrk="1" hangingPunct="1"/>
            <a:r>
              <a:rPr lang="bg-BG" altLang="bg-BG" sz="2800" b="1" dirty="0" smtClean="0">
                <a:solidFill>
                  <a:schemeClr val="tx1">
                    <a:lumMod val="95000"/>
                    <a:lumOff val="5000"/>
                  </a:schemeClr>
                </a:solidFill>
              </a:rPr>
              <a:t>Разходи за дарения</a:t>
            </a:r>
          </a:p>
        </p:txBody>
      </p:sp>
      <p:sp>
        <p:nvSpPr>
          <p:cNvPr id="49155" name="Content Placeholder 2"/>
          <p:cNvSpPr>
            <a:spLocks noGrp="1"/>
          </p:cNvSpPr>
          <p:nvPr>
            <p:ph idx="1"/>
          </p:nvPr>
        </p:nvSpPr>
        <p:spPr>
          <a:xfrm>
            <a:off x="985652" y="477672"/>
            <a:ext cx="10954465" cy="6119979"/>
          </a:xfrm>
        </p:spPr>
        <p:txBody>
          <a:bodyPr>
            <a:noAutofit/>
          </a:bodyPr>
          <a:lstStyle/>
          <a:p>
            <a:pPr marL="0" indent="0" eaLnBrk="1" fontAlgn="ctr" hangingPunct="1">
              <a:buFont typeface="Wingdings 2" pitchFamily="18" charset="2"/>
              <a:buNone/>
              <a:defRPr/>
            </a:pPr>
            <a:r>
              <a:rPr lang="bg-BG" altLang="bg-BG" sz="1800" b="1" u="sng" dirty="0" smtClean="0">
                <a:solidFill>
                  <a:schemeClr val="tx1">
                    <a:lumMod val="95000"/>
                    <a:lumOff val="5000"/>
                  </a:schemeClr>
                </a:solidFill>
              </a:rPr>
              <a:t>КАЗУС:</a:t>
            </a:r>
            <a:r>
              <a:rPr lang="bg-BG" altLang="bg-BG" sz="1800" dirty="0" smtClean="0">
                <a:solidFill>
                  <a:schemeClr val="tx1">
                    <a:lumMod val="95000"/>
                    <a:lumOff val="5000"/>
                  </a:schemeClr>
                </a:solidFill>
              </a:rPr>
              <a:t> Банка е наела множество офис-сгради в цялата страна, като е направила ремонти и подобрения, във връзка с изискванията за сигурност на финансовите институции, както и своите нужди за дейността. Подобренията са отчетени и признати за нематериални активи (ДНМА), които подлежат на амортизиране. През ревизирания период във връзка с редуциране на броя на обслужващите офиси на Банката, при прекратяване на наемните отношения са счетоводно отписани и признати за данъчни цели формираните разходи, вследствие на отписването на неамортизираната част от ДНМА, представляващи извършените реконструкции в наетите недвижими имоти. В издадения РА според органите по приходите така отчетените разходи следва да се третират като дарение по чл. 31 от ЗКПО в полза на наемодателя и съответно не следва да се признават за данъчни цели.</a:t>
            </a:r>
          </a:p>
          <a:p>
            <a:pPr marL="0" indent="0" eaLnBrk="1" hangingPunct="1">
              <a:buFont typeface="Wingdings 2" pitchFamily="18" charset="2"/>
              <a:buNone/>
              <a:defRPr/>
            </a:pPr>
            <a:r>
              <a:rPr lang="bg-BG" altLang="bg-BG" sz="1800" i="1" dirty="0" smtClean="0">
                <a:solidFill>
                  <a:schemeClr val="tx1">
                    <a:lumMod val="95000"/>
                    <a:lumOff val="5000"/>
                  </a:schemeClr>
                </a:solidFill>
              </a:rPr>
              <a:t>В </a:t>
            </a:r>
            <a:r>
              <a:rPr lang="bg-BG" altLang="bg-BG" sz="1800" b="1" i="1" dirty="0" smtClean="0">
                <a:solidFill>
                  <a:schemeClr val="tx1">
                    <a:lumMod val="95000"/>
                    <a:lumOff val="5000"/>
                  </a:schemeClr>
                </a:solidFill>
              </a:rPr>
              <a:t>Решения № 7310/16.06.2016 г. и </a:t>
            </a:r>
            <a:r>
              <a:rPr lang="ru-RU" altLang="bg-BG" sz="1800" b="1" i="1" dirty="0" smtClean="0">
                <a:solidFill>
                  <a:schemeClr val="tx1">
                    <a:lumMod val="95000"/>
                    <a:lumOff val="5000"/>
                  </a:schemeClr>
                </a:solidFill>
              </a:rPr>
              <a:t>№ 12986/01.12.2016 г. </a:t>
            </a:r>
            <a:r>
              <a:rPr lang="bg-BG" altLang="bg-BG" sz="1800" b="1" i="1" dirty="0" smtClean="0">
                <a:solidFill>
                  <a:schemeClr val="tx1">
                    <a:lumMod val="95000"/>
                    <a:lumOff val="5000"/>
                  </a:schemeClr>
                </a:solidFill>
              </a:rPr>
              <a:t>на ВАС  </a:t>
            </a:r>
            <a:r>
              <a:rPr lang="bg-BG" altLang="bg-BG" sz="1800" dirty="0" smtClean="0">
                <a:solidFill>
                  <a:schemeClr val="tx1">
                    <a:lumMod val="95000"/>
                    <a:lumOff val="5000"/>
                  </a:schemeClr>
                </a:solidFill>
              </a:rPr>
              <a:t>съдът постановява, че </a:t>
            </a:r>
            <a:r>
              <a:rPr lang="bg-BG" altLang="bg-BG" sz="1800" u="sng" dirty="0" smtClean="0">
                <a:solidFill>
                  <a:schemeClr val="tx1">
                    <a:lumMod val="95000"/>
                    <a:lumOff val="5000"/>
                  </a:schemeClr>
                </a:solidFill>
              </a:rPr>
              <a:t>вложеният смисъл в понятието "дарение" по чл. 26, т. 7 и чл. 31 от ЗКПО </a:t>
            </a:r>
            <a:r>
              <a:rPr lang="bg-BG" altLang="bg-BG" sz="1800" b="1" u="sng" dirty="0" smtClean="0">
                <a:solidFill>
                  <a:schemeClr val="tx1">
                    <a:lumMod val="95000"/>
                    <a:lumOff val="5000"/>
                  </a:schemeClr>
                </a:solidFill>
              </a:rPr>
              <a:t>не е идентично </a:t>
            </a:r>
            <a:r>
              <a:rPr lang="bg-BG" altLang="bg-BG" sz="1800" u="sng" dirty="0" smtClean="0">
                <a:solidFill>
                  <a:schemeClr val="tx1">
                    <a:lumMod val="95000"/>
                    <a:lumOff val="5000"/>
                  </a:schemeClr>
                </a:solidFill>
              </a:rPr>
              <a:t>с даденото определение на договора за дарение в чл. 225 от ЗЗД. </a:t>
            </a:r>
            <a:r>
              <a:rPr lang="ru-RU" sz="1800" dirty="0" smtClean="0">
                <a:solidFill>
                  <a:schemeClr val="tx1">
                    <a:lumMod val="95000"/>
                    <a:lumOff val="5000"/>
                  </a:schemeClr>
                </a:solidFill>
              </a:rPr>
              <a:t>Независимо, </a:t>
            </a:r>
            <a:r>
              <a:rPr lang="ru-RU" sz="1800" dirty="0" err="1" smtClean="0">
                <a:solidFill>
                  <a:schemeClr val="tx1">
                    <a:lumMod val="95000"/>
                    <a:lumOff val="5000"/>
                  </a:schemeClr>
                </a:solidFill>
              </a:rPr>
              <a:t>че</a:t>
            </a:r>
            <a:r>
              <a:rPr lang="ru-RU" sz="1800" dirty="0" smtClean="0">
                <a:solidFill>
                  <a:schemeClr val="tx1">
                    <a:lumMod val="95000"/>
                    <a:lumOff val="5000"/>
                  </a:schemeClr>
                </a:solidFill>
              </a:rPr>
              <a:t> </a:t>
            </a:r>
            <a:r>
              <a:rPr lang="ru-RU" sz="1800" dirty="0" err="1" smtClean="0">
                <a:solidFill>
                  <a:schemeClr val="tx1">
                    <a:lumMod val="95000"/>
                    <a:lumOff val="5000"/>
                  </a:schemeClr>
                </a:solidFill>
              </a:rPr>
              <a:t>извършените</a:t>
            </a:r>
            <a:r>
              <a:rPr lang="ru-RU" sz="1800" dirty="0" smtClean="0">
                <a:solidFill>
                  <a:schemeClr val="tx1">
                    <a:lumMod val="95000"/>
                    <a:lumOff val="5000"/>
                  </a:schemeClr>
                </a:solidFill>
              </a:rPr>
              <a:t> </a:t>
            </a:r>
            <a:r>
              <a:rPr lang="ru-RU" sz="1800" dirty="0" err="1" smtClean="0">
                <a:solidFill>
                  <a:schemeClr val="tx1">
                    <a:lumMod val="95000"/>
                    <a:lumOff val="5000"/>
                  </a:schemeClr>
                </a:solidFill>
              </a:rPr>
              <a:t>подобрения</a:t>
            </a:r>
            <a:r>
              <a:rPr lang="ru-RU" sz="1800" dirty="0" smtClean="0">
                <a:solidFill>
                  <a:schemeClr val="tx1">
                    <a:lumMod val="95000"/>
                    <a:lumOff val="5000"/>
                  </a:schemeClr>
                </a:solidFill>
              </a:rPr>
              <a:t> в </a:t>
            </a:r>
            <a:r>
              <a:rPr lang="ru-RU" sz="1800" dirty="0" err="1" smtClean="0">
                <a:solidFill>
                  <a:schemeClr val="tx1">
                    <a:lumMod val="95000"/>
                    <a:lumOff val="5000"/>
                  </a:schemeClr>
                </a:solidFill>
              </a:rPr>
              <a:t>наетите</a:t>
            </a:r>
            <a:r>
              <a:rPr lang="ru-RU" sz="1800" dirty="0" smtClean="0">
                <a:solidFill>
                  <a:schemeClr val="tx1">
                    <a:lumMod val="95000"/>
                    <a:lumOff val="5000"/>
                  </a:schemeClr>
                </a:solidFill>
              </a:rPr>
              <a:t> </a:t>
            </a:r>
            <a:r>
              <a:rPr lang="ru-RU" sz="1800" dirty="0" err="1" smtClean="0">
                <a:solidFill>
                  <a:schemeClr val="tx1">
                    <a:lumMod val="95000"/>
                    <a:lumOff val="5000"/>
                  </a:schemeClr>
                </a:solidFill>
              </a:rPr>
              <a:t>офиси</a:t>
            </a:r>
            <a:r>
              <a:rPr lang="ru-RU" sz="1800" dirty="0" smtClean="0">
                <a:solidFill>
                  <a:schemeClr val="tx1">
                    <a:lumMod val="95000"/>
                    <a:lumOff val="5000"/>
                  </a:schemeClr>
                </a:solidFill>
              </a:rPr>
              <a:t> </a:t>
            </a:r>
            <a:r>
              <a:rPr lang="ru-RU" sz="1800" dirty="0" err="1" smtClean="0">
                <a:solidFill>
                  <a:schemeClr val="tx1">
                    <a:lumMod val="95000"/>
                    <a:lumOff val="5000"/>
                  </a:schemeClr>
                </a:solidFill>
              </a:rPr>
              <a:t>са</a:t>
            </a:r>
            <a:r>
              <a:rPr lang="ru-RU" sz="1800" dirty="0" smtClean="0">
                <a:solidFill>
                  <a:schemeClr val="tx1">
                    <a:lumMod val="95000"/>
                    <a:lumOff val="5000"/>
                  </a:schemeClr>
                </a:solidFill>
              </a:rPr>
              <a:t> </a:t>
            </a:r>
            <a:r>
              <a:rPr lang="ru-RU" sz="1800" dirty="0" err="1" smtClean="0">
                <a:solidFill>
                  <a:schemeClr val="tx1">
                    <a:lumMod val="95000"/>
                    <a:lumOff val="5000"/>
                  </a:schemeClr>
                </a:solidFill>
              </a:rPr>
              <a:t>придобити</a:t>
            </a:r>
            <a:r>
              <a:rPr lang="ru-RU" sz="1800" dirty="0" smtClean="0">
                <a:solidFill>
                  <a:schemeClr val="tx1">
                    <a:lumMod val="95000"/>
                    <a:lumOff val="5000"/>
                  </a:schemeClr>
                </a:solidFill>
              </a:rPr>
              <a:t> по приращение от </a:t>
            </a:r>
            <a:r>
              <a:rPr lang="ru-RU" sz="1800" dirty="0" err="1" smtClean="0">
                <a:solidFill>
                  <a:schemeClr val="tx1">
                    <a:lumMod val="95000"/>
                    <a:lumOff val="5000"/>
                  </a:schemeClr>
                </a:solidFill>
              </a:rPr>
              <a:t>техните</a:t>
            </a:r>
            <a:r>
              <a:rPr lang="ru-RU" sz="1800" dirty="0" smtClean="0">
                <a:solidFill>
                  <a:schemeClr val="tx1">
                    <a:lumMod val="95000"/>
                    <a:lumOff val="5000"/>
                  </a:schemeClr>
                </a:solidFill>
              </a:rPr>
              <a:t> </a:t>
            </a:r>
            <a:r>
              <a:rPr lang="ru-RU" sz="1800" dirty="0" err="1" smtClean="0">
                <a:solidFill>
                  <a:schemeClr val="tx1">
                    <a:lumMod val="95000"/>
                    <a:lumOff val="5000"/>
                  </a:schemeClr>
                </a:solidFill>
              </a:rPr>
              <a:t>собственици</a:t>
            </a:r>
            <a:r>
              <a:rPr lang="ru-RU" sz="1800" dirty="0" smtClean="0">
                <a:solidFill>
                  <a:schemeClr val="tx1">
                    <a:lumMod val="95000"/>
                    <a:lumOff val="5000"/>
                  </a:schemeClr>
                </a:solidFill>
              </a:rPr>
              <a:t>, то не </a:t>
            </a:r>
            <a:r>
              <a:rPr lang="ru-RU" sz="1800" dirty="0" err="1" smtClean="0">
                <a:solidFill>
                  <a:schemeClr val="tx1">
                    <a:lumMod val="95000"/>
                    <a:lumOff val="5000"/>
                  </a:schemeClr>
                </a:solidFill>
              </a:rPr>
              <a:t>би</a:t>
            </a:r>
            <a:r>
              <a:rPr lang="ru-RU" sz="1800" dirty="0" smtClean="0">
                <a:solidFill>
                  <a:schemeClr val="tx1">
                    <a:lumMod val="95000"/>
                    <a:lumOff val="5000"/>
                  </a:schemeClr>
                </a:solidFill>
              </a:rPr>
              <a:t> могло да се приеме, </a:t>
            </a:r>
            <a:r>
              <a:rPr lang="ru-RU" sz="1800" dirty="0" err="1" smtClean="0">
                <a:solidFill>
                  <a:schemeClr val="tx1">
                    <a:lumMod val="95000"/>
                    <a:lumOff val="5000"/>
                  </a:schemeClr>
                </a:solidFill>
              </a:rPr>
              <a:t>че</a:t>
            </a:r>
            <a:r>
              <a:rPr lang="ru-RU" sz="1800" dirty="0" smtClean="0">
                <a:solidFill>
                  <a:schemeClr val="tx1">
                    <a:lumMod val="95000"/>
                    <a:lumOff val="5000"/>
                  </a:schemeClr>
                </a:solidFill>
              </a:rPr>
              <a:t> те </a:t>
            </a:r>
            <a:r>
              <a:rPr lang="ru-RU" sz="1800" dirty="0" err="1" smtClean="0">
                <a:solidFill>
                  <a:schemeClr val="tx1">
                    <a:lumMod val="95000"/>
                    <a:lumOff val="5000"/>
                  </a:schemeClr>
                </a:solidFill>
              </a:rPr>
              <a:t>са</a:t>
            </a:r>
            <a:r>
              <a:rPr lang="ru-RU" sz="1800" dirty="0" smtClean="0">
                <a:solidFill>
                  <a:schemeClr val="tx1">
                    <a:lumMod val="95000"/>
                    <a:lumOff val="5000"/>
                  </a:schemeClr>
                </a:solidFill>
              </a:rPr>
              <a:t> </a:t>
            </a:r>
            <a:r>
              <a:rPr lang="ru-RU" sz="1800" dirty="0" err="1" smtClean="0">
                <a:solidFill>
                  <a:schemeClr val="tx1">
                    <a:lumMod val="95000"/>
                    <a:lumOff val="5000"/>
                  </a:schemeClr>
                </a:solidFill>
              </a:rPr>
              <a:t>осъществени</a:t>
            </a:r>
            <a:r>
              <a:rPr lang="ru-RU" sz="1800" dirty="0" smtClean="0">
                <a:solidFill>
                  <a:schemeClr val="tx1">
                    <a:lumMod val="95000"/>
                    <a:lumOff val="5000"/>
                  </a:schemeClr>
                </a:solidFill>
              </a:rPr>
              <a:t> с </a:t>
            </a:r>
            <a:r>
              <a:rPr lang="ru-RU" sz="1800" dirty="0" err="1" smtClean="0">
                <a:solidFill>
                  <a:schemeClr val="tx1">
                    <a:lumMod val="95000"/>
                    <a:lumOff val="5000"/>
                  </a:schemeClr>
                </a:solidFill>
              </a:rPr>
              <a:t>дарствено</a:t>
            </a:r>
            <a:r>
              <a:rPr lang="ru-RU" sz="1800" dirty="0" smtClean="0">
                <a:solidFill>
                  <a:schemeClr val="tx1">
                    <a:lumMod val="95000"/>
                    <a:lumOff val="5000"/>
                  </a:schemeClr>
                </a:solidFill>
              </a:rPr>
              <a:t> намерение. </a:t>
            </a:r>
            <a:r>
              <a:rPr lang="ru-RU" sz="1800" dirty="0" err="1" smtClean="0">
                <a:solidFill>
                  <a:schemeClr val="tx1">
                    <a:lumMod val="95000"/>
                    <a:lumOff val="5000"/>
                  </a:schemeClr>
                </a:solidFill>
              </a:rPr>
              <a:t>Разходите</a:t>
            </a:r>
            <a:r>
              <a:rPr lang="ru-RU" sz="1800" dirty="0" smtClean="0">
                <a:solidFill>
                  <a:schemeClr val="tx1">
                    <a:lumMod val="95000"/>
                    <a:lumOff val="5000"/>
                  </a:schemeClr>
                </a:solidFill>
              </a:rPr>
              <a:t> за </a:t>
            </a:r>
            <a:r>
              <a:rPr lang="ru-RU" sz="1800" dirty="0" err="1" smtClean="0">
                <a:solidFill>
                  <a:schemeClr val="tx1">
                    <a:lumMod val="95000"/>
                    <a:lumOff val="5000"/>
                  </a:schemeClr>
                </a:solidFill>
              </a:rPr>
              <a:t>подобренията</a:t>
            </a:r>
            <a:r>
              <a:rPr lang="ru-RU" sz="1800" dirty="0" smtClean="0">
                <a:solidFill>
                  <a:schemeClr val="tx1">
                    <a:lumMod val="95000"/>
                    <a:lumOff val="5000"/>
                  </a:schemeClr>
                </a:solidFill>
              </a:rPr>
              <a:t> </a:t>
            </a:r>
            <a:r>
              <a:rPr lang="ru-RU" sz="1800" dirty="0" err="1" smtClean="0">
                <a:solidFill>
                  <a:schemeClr val="tx1">
                    <a:lumMod val="95000"/>
                    <a:lumOff val="5000"/>
                  </a:schemeClr>
                </a:solidFill>
              </a:rPr>
              <a:t>са</a:t>
            </a:r>
            <a:r>
              <a:rPr lang="ru-RU" sz="1800" dirty="0" smtClean="0">
                <a:solidFill>
                  <a:schemeClr val="tx1">
                    <a:lumMod val="95000"/>
                    <a:lumOff val="5000"/>
                  </a:schemeClr>
                </a:solidFill>
              </a:rPr>
              <a:t> </a:t>
            </a:r>
            <a:r>
              <a:rPr lang="ru-RU" sz="1800" dirty="0" err="1" smtClean="0">
                <a:solidFill>
                  <a:schemeClr val="tx1">
                    <a:lumMod val="95000"/>
                    <a:lumOff val="5000"/>
                  </a:schemeClr>
                </a:solidFill>
              </a:rPr>
              <a:t>свързани</a:t>
            </a:r>
            <a:r>
              <a:rPr lang="ru-RU" sz="1800" dirty="0" smtClean="0">
                <a:solidFill>
                  <a:schemeClr val="tx1">
                    <a:lumMod val="95000"/>
                    <a:lumOff val="5000"/>
                  </a:schemeClr>
                </a:solidFill>
              </a:rPr>
              <a:t> с </a:t>
            </a:r>
            <a:r>
              <a:rPr lang="ru-RU" sz="1800" dirty="0" err="1" smtClean="0">
                <a:solidFill>
                  <a:schemeClr val="tx1">
                    <a:lumMod val="95000"/>
                    <a:lumOff val="5000"/>
                  </a:schemeClr>
                </a:solidFill>
              </a:rPr>
              <a:t>икономическата</a:t>
            </a:r>
            <a:r>
              <a:rPr lang="ru-RU" sz="1800" dirty="0" smtClean="0">
                <a:solidFill>
                  <a:schemeClr val="tx1">
                    <a:lumMod val="95000"/>
                    <a:lumOff val="5000"/>
                  </a:schemeClr>
                </a:solidFill>
              </a:rPr>
              <a:t> </a:t>
            </a:r>
            <a:r>
              <a:rPr lang="ru-RU" sz="1800" dirty="0" err="1" smtClean="0">
                <a:solidFill>
                  <a:schemeClr val="tx1">
                    <a:lumMod val="95000"/>
                    <a:lumOff val="5000"/>
                  </a:schemeClr>
                </a:solidFill>
              </a:rPr>
              <a:t>дейност</a:t>
            </a:r>
            <a:r>
              <a:rPr lang="ru-RU" sz="1800" dirty="0" smtClean="0">
                <a:solidFill>
                  <a:schemeClr val="tx1">
                    <a:lumMod val="95000"/>
                    <a:lumOff val="5000"/>
                  </a:schemeClr>
                </a:solidFill>
              </a:rPr>
              <a:t> на </a:t>
            </a:r>
            <a:r>
              <a:rPr lang="ru-RU" sz="1800" dirty="0" err="1" smtClean="0">
                <a:solidFill>
                  <a:schemeClr val="tx1">
                    <a:lumMod val="95000"/>
                    <a:lumOff val="5000"/>
                  </a:schemeClr>
                </a:solidFill>
              </a:rPr>
              <a:t>банката</a:t>
            </a:r>
            <a:r>
              <a:rPr lang="ru-RU" sz="1800" dirty="0" smtClean="0">
                <a:solidFill>
                  <a:schemeClr val="tx1">
                    <a:lumMod val="95000"/>
                    <a:lumOff val="5000"/>
                  </a:schemeClr>
                </a:solidFill>
              </a:rPr>
              <a:t> и </a:t>
            </a:r>
            <a:r>
              <a:rPr lang="ru-RU" sz="1800" dirty="0" err="1" smtClean="0">
                <a:solidFill>
                  <a:schemeClr val="tx1">
                    <a:lumMod val="95000"/>
                    <a:lumOff val="5000"/>
                  </a:schemeClr>
                </a:solidFill>
              </a:rPr>
              <a:t>съгласно</a:t>
            </a:r>
            <a:r>
              <a:rPr lang="ru-RU" sz="1800" dirty="0" smtClean="0">
                <a:solidFill>
                  <a:schemeClr val="tx1">
                    <a:lumMod val="95000"/>
                    <a:lumOff val="5000"/>
                  </a:schemeClr>
                </a:solidFill>
              </a:rPr>
              <a:t> МСС 38 - </a:t>
            </a:r>
            <a:r>
              <a:rPr lang="ru-RU" sz="1800" dirty="0" err="1" smtClean="0">
                <a:solidFill>
                  <a:schemeClr val="tx1">
                    <a:lumMod val="95000"/>
                    <a:lumOff val="5000"/>
                  </a:schemeClr>
                </a:solidFill>
              </a:rPr>
              <a:t>Нематериални</a:t>
            </a:r>
            <a:r>
              <a:rPr lang="ru-RU" sz="1800" dirty="0" smtClean="0">
                <a:solidFill>
                  <a:schemeClr val="tx1">
                    <a:lumMod val="95000"/>
                    <a:lumOff val="5000"/>
                  </a:schemeClr>
                </a:solidFill>
              </a:rPr>
              <a:t> </a:t>
            </a:r>
            <a:r>
              <a:rPr lang="ru-RU" sz="1800" dirty="0" err="1" smtClean="0">
                <a:solidFill>
                  <a:schemeClr val="tx1">
                    <a:lumMod val="95000"/>
                    <a:lumOff val="5000"/>
                  </a:schemeClr>
                </a:solidFill>
              </a:rPr>
              <a:t>активи</a:t>
            </a:r>
            <a:r>
              <a:rPr lang="ru-RU" sz="1800" dirty="0" smtClean="0">
                <a:solidFill>
                  <a:schemeClr val="tx1">
                    <a:lumMod val="95000"/>
                    <a:lumOff val="5000"/>
                  </a:schemeClr>
                </a:solidFill>
              </a:rPr>
              <a:t> и </a:t>
            </a:r>
            <a:r>
              <a:rPr lang="ru-RU" sz="1800" b="1" dirty="0" smtClean="0">
                <a:solidFill>
                  <a:schemeClr val="tx1">
                    <a:lumMod val="95000"/>
                    <a:lumOff val="5000"/>
                  </a:schemeClr>
                </a:solidFill>
                <a:hlinkClick r:id="rId2"/>
              </a:rPr>
              <a:t>ЗКПО</a:t>
            </a:r>
            <a:r>
              <a:rPr lang="ru-RU" sz="1800" dirty="0" smtClean="0">
                <a:solidFill>
                  <a:schemeClr val="tx1">
                    <a:lumMod val="95000"/>
                    <a:lumOff val="5000"/>
                  </a:schemeClr>
                </a:solidFill>
              </a:rPr>
              <a:t> </a:t>
            </a:r>
            <a:r>
              <a:rPr lang="ru-RU" sz="1800" dirty="0" err="1" smtClean="0">
                <a:solidFill>
                  <a:schemeClr val="tx1">
                    <a:lumMod val="95000"/>
                    <a:lumOff val="5000"/>
                  </a:schemeClr>
                </a:solidFill>
              </a:rPr>
              <a:t>представляват</a:t>
            </a:r>
            <a:r>
              <a:rPr lang="ru-RU" sz="1800" dirty="0" smtClean="0">
                <a:solidFill>
                  <a:schemeClr val="tx1">
                    <a:lumMod val="95000"/>
                    <a:lumOff val="5000"/>
                  </a:schemeClr>
                </a:solidFill>
              </a:rPr>
              <a:t> нематериален </a:t>
            </a:r>
            <a:r>
              <a:rPr lang="ru-RU" sz="1800" dirty="0" err="1" smtClean="0">
                <a:solidFill>
                  <a:schemeClr val="tx1">
                    <a:lumMod val="95000"/>
                    <a:lumOff val="5000"/>
                  </a:schemeClr>
                </a:solidFill>
              </a:rPr>
              <a:t>дълготраен</a:t>
            </a:r>
            <a:r>
              <a:rPr lang="ru-RU" sz="1800" dirty="0" smtClean="0">
                <a:solidFill>
                  <a:schemeClr val="tx1">
                    <a:lumMod val="95000"/>
                    <a:lumOff val="5000"/>
                  </a:schemeClr>
                </a:solidFill>
              </a:rPr>
              <a:t> актив. При </a:t>
            </a:r>
            <a:r>
              <a:rPr lang="ru-RU" sz="1800" dirty="0" err="1" smtClean="0">
                <a:solidFill>
                  <a:schemeClr val="tx1">
                    <a:lumMod val="95000"/>
                    <a:lumOff val="5000"/>
                  </a:schemeClr>
                </a:solidFill>
              </a:rPr>
              <a:t>прекратяване</a:t>
            </a:r>
            <a:r>
              <a:rPr lang="ru-RU" sz="1800" dirty="0" smtClean="0">
                <a:solidFill>
                  <a:schemeClr val="tx1">
                    <a:lumMod val="95000"/>
                    <a:lumOff val="5000"/>
                  </a:schemeClr>
                </a:solidFill>
              </a:rPr>
              <a:t> на договорите за наем </a:t>
            </a:r>
            <a:r>
              <a:rPr lang="ru-RU" sz="1800" dirty="0" err="1" smtClean="0">
                <a:solidFill>
                  <a:schemeClr val="tx1">
                    <a:lumMod val="95000"/>
                    <a:lumOff val="5000"/>
                  </a:schemeClr>
                </a:solidFill>
              </a:rPr>
              <a:t>неамортизираната</a:t>
            </a:r>
            <a:r>
              <a:rPr lang="ru-RU" sz="1800" dirty="0" smtClean="0">
                <a:solidFill>
                  <a:schemeClr val="tx1">
                    <a:lumMod val="95000"/>
                    <a:lumOff val="5000"/>
                  </a:schemeClr>
                </a:solidFill>
              </a:rPr>
              <a:t> част от </a:t>
            </a:r>
            <a:r>
              <a:rPr lang="ru-RU" sz="1800" dirty="0" err="1" smtClean="0">
                <a:solidFill>
                  <a:schemeClr val="tx1">
                    <a:lumMod val="95000"/>
                    <a:lumOff val="5000"/>
                  </a:schemeClr>
                </a:solidFill>
              </a:rPr>
              <a:t>тези</a:t>
            </a:r>
            <a:r>
              <a:rPr lang="ru-RU" sz="1800" dirty="0" smtClean="0">
                <a:solidFill>
                  <a:schemeClr val="tx1">
                    <a:lumMod val="95000"/>
                    <a:lumOff val="5000"/>
                  </a:schemeClr>
                </a:solidFill>
              </a:rPr>
              <a:t> </a:t>
            </a:r>
            <a:r>
              <a:rPr lang="ru-RU" sz="1800" dirty="0" err="1" smtClean="0">
                <a:solidFill>
                  <a:schemeClr val="tx1">
                    <a:lumMod val="95000"/>
                    <a:lumOff val="5000"/>
                  </a:schemeClr>
                </a:solidFill>
              </a:rPr>
              <a:t>активи</a:t>
            </a:r>
            <a:r>
              <a:rPr lang="ru-RU" sz="1800" dirty="0" smtClean="0">
                <a:solidFill>
                  <a:schemeClr val="tx1">
                    <a:lumMod val="95000"/>
                    <a:lumOff val="5000"/>
                  </a:schemeClr>
                </a:solidFill>
              </a:rPr>
              <a:t> </a:t>
            </a:r>
            <a:r>
              <a:rPr lang="ru-RU" sz="1800" dirty="0" err="1" smtClean="0">
                <a:solidFill>
                  <a:schemeClr val="tx1">
                    <a:lumMod val="95000"/>
                    <a:lumOff val="5000"/>
                  </a:schemeClr>
                </a:solidFill>
              </a:rPr>
              <a:t>правилно</a:t>
            </a:r>
            <a:r>
              <a:rPr lang="ru-RU" sz="1800" dirty="0" smtClean="0">
                <a:solidFill>
                  <a:schemeClr val="tx1">
                    <a:lumMod val="95000"/>
                    <a:lumOff val="5000"/>
                  </a:schemeClr>
                </a:solidFill>
              </a:rPr>
              <a:t> е </a:t>
            </a:r>
            <a:r>
              <a:rPr lang="ru-RU" sz="1800" dirty="0" err="1" smtClean="0">
                <a:solidFill>
                  <a:schemeClr val="tx1">
                    <a:lumMod val="95000"/>
                    <a:lumOff val="5000"/>
                  </a:schemeClr>
                </a:solidFill>
              </a:rPr>
              <a:t>формирала</a:t>
            </a:r>
            <a:r>
              <a:rPr lang="ru-RU" sz="1800" dirty="0" smtClean="0">
                <a:solidFill>
                  <a:schemeClr val="tx1">
                    <a:lumMod val="95000"/>
                    <a:lumOff val="5000"/>
                  </a:schemeClr>
                </a:solidFill>
              </a:rPr>
              <a:t> </a:t>
            </a:r>
            <a:r>
              <a:rPr lang="ru-RU" sz="1800" dirty="0" err="1" smtClean="0">
                <a:solidFill>
                  <a:schemeClr val="tx1">
                    <a:lumMod val="95000"/>
                    <a:lumOff val="5000"/>
                  </a:schemeClr>
                </a:solidFill>
              </a:rPr>
              <a:t>счетоводен</a:t>
            </a:r>
            <a:r>
              <a:rPr lang="ru-RU" sz="1800" dirty="0" smtClean="0">
                <a:solidFill>
                  <a:schemeClr val="tx1">
                    <a:lumMod val="95000"/>
                    <a:lumOff val="5000"/>
                  </a:schemeClr>
                </a:solidFill>
              </a:rPr>
              <a:t> </a:t>
            </a:r>
            <a:r>
              <a:rPr lang="ru-RU" sz="1800" dirty="0" err="1" smtClean="0">
                <a:solidFill>
                  <a:schemeClr val="tx1">
                    <a:lumMod val="95000"/>
                    <a:lumOff val="5000"/>
                  </a:schemeClr>
                </a:solidFill>
              </a:rPr>
              <a:t>разход</a:t>
            </a:r>
            <a:r>
              <a:rPr lang="ru-RU" sz="1800" dirty="0" smtClean="0">
                <a:solidFill>
                  <a:schemeClr val="tx1">
                    <a:lumMod val="95000"/>
                    <a:lumOff val="5000"/>
                  </a:schemeClr>
                </a:solidFill>
              </a:rPr>
              <a:t>. </a:t>
            </a:r>
          </a:p>
          <a:p>
            <a:pPr marL="0" indent="0" eaLnBrk="1" hangingPunct="1">
              <a:buFont typeface="Wingdings 2" pitchFamily="18" charset="2"/>
              <a:buNone/>
              <a:defRPr/>
            </a:pPr>
            <a:r>
              <a:rPr lang="ru-RU" sz="1800" b="1" dirty="0" smtClean="0">
                <a:solidFill>
                  <a:schemeClr val="tx1">
                    <a:lumMod val="95000"/>
                    <a:lumOff val="5000"/>
                  </a:schemeClr>
                </a:solidFill>
              </a:rPr>
              <a:t>ИЗВОД:</a:t>
            </a:r>
            <a:r>
              <a:rPr lang="ru-RU" sz="1800" dirty="0" smtClean="0">
                <a:solidFill>
                  <a:schemeClr val="tx1">
                    <a:lumMod val="95000"/>
                    <a:lumOff val="5000"/>
                  </a:schemeClr>
                </a:solidFill>
              </a:rPr>
              <a:t> От </a:t>
            </a:r>
            <a:r>
              <a:rPr lang="ru-RU" sz="1800" dirty="0" err="1" smtClean="0">
                <a:solidFill>
                  <a:schemeClr val="tx1">
                    <a:lumMod val="95000"/>
                    <a:lumOff val="5000"/>
                  </a:schemeClr>
                </a:solidFill>
              </a:rPr>
              <a:t>отписването</a:t>
            </a:r>
            <a:r>
              <a:rPr lang="ru-RU" sz="1800" dirty="0" smtClean="0">
                <a:solidFill>
                  <a:schemeClr val="tx1">
                    <a:lumMod val="95000"/>
                    <a:lumOff val="5000"/>
                  </a:schemeClr>
                </a:solidFill>
              </a:rPr>
              <a:t> на </a:t>
            </a:r>
            <a:r>
              <a:rPr lang="ru-RU" sz="1800" dirty="0" err="1" smtClean="0">
                <a:solidFill>
                  <a:schemeClr val="tx1">
                    <a:lumMod val="95000"/>
                    <a:lumOff val="5000"/>
                  </a:schemeClr>
                </a:solidFill>
              </a:rPr>
              <a:t>неамортизираната</a:t>
            </a:r>
            <a:r>
              <a:rPr lang="ru-RU" sz="1800" dirty="0" smtClean="0">
                <a:solidFill>
                  <a:schemeClr val="tx1">
                    <a:lumMod val="95000"/>
                    <a:lumOff val="5000"/>
                  </a:schemeClr>
                </a:solidFill>
              </a:rPr>
              <a:t> част от </a:t>
            </a:r>
            <a:r>
              <a:rPr lang="ru-RU" sz="1800" dirty="0" err="1" smtClean="0">
                <a:solidFill>
                  <a:schemeClr val="tx1">
                    <a:lumMod val="95000"/>
                    <a:lumOff val="5000"/>
                  </a:schemeClr>
                </a:solidFill>
              </a:rPr>
              <a:t>дълготрайните</a:t>
            </a:r>
            <a:r>
              <a:rPr lang="ru-RU" sz="1800" dirty="0" smtClean="0">
                <a:solidFill>
                  <a:schemeClr val="tx1">
                    <a:lumMod val="95000"/>
                    <a:lumOff val="5000"/>
                  </a:schemeClr>
                </a:solidFill>
              </a:rPr>
              <a:t> </a:t>
            </a:r>
            <a:r>
              <a:rPr lang="ru-RU" sz="1800" dirty="0" err="1" smtClean="0">
                <a:solidFill>
                  <a:schemeClr val="tx1">
                    <a:lumMod val="95000"/>
                    <a:lumOff val="5000"/>
                  </a:schemeClr>
                </a:solidFill>
              </a:rPr>
              <a:t>нематериални</a:t>
            </a:r>
            <a:r>
              <a:rPr lang="ru-RU" sz="1800" dirty="0" smtClean="0">
                <a:solidFill>
                  <a:schemeClr val="tx1">
                    <a:lumMod val="95000"/>
                    <a:lumOff val="5000"/>
                  </a:schemeClr>
                </a:solidFill>
              </a:rPr>
              <a:t> </a:t>
            </a:r>
            <a:r>
              <a:rPr lang="ru-RU" sz="1800" dirty="0" err="1" smtClean="0">
                <a:solidFill>
                  <a:schemeClr val="tx1">
                    <a:lumMod val="95000"/>
                    <a:lumOff val="5000"/>
                  </a:schemeClr>
                </a:solidFill>
              </a:rPr>
              <a:t>активи</a:t>
            </a:r>
            <a:r>
              <a:rPr lang="ru-RU" sz="1800" dirty="0" smtClean="0">
                <a:solidFill>
                  <a:schemeClr val="tx1">
                    <a:lumMod val="95000"/>
                    <a:lumOff val="5000"/>
                  </a:schemeClr>
                </a:solidFill>
              </a:rPr>
              <a:t> не е </a:t>
            </a:r>
            <a:r>
              <a:rPr lang="ru-RU" sz="1800" dirty="0" err="1" smtClean="0">
                <a:solidFill>
                  <a:schemeClr val="tx1">
                    <a:lumMod val="95000"/>
                    <a:lumOff val="5000"/>
                  </a:schemeClr>
                </a:solidFill>
              </a:rPr>
              <a:t>формиран</a:t>
            </a:r>
            <a:r>
              <a:rPr lang="ru-RU" sz="1800" dirty="0" smtClean="0">
                <a:solidFill>
                  <a:schemeClr val="tx1">
                    <a:lumMod val="95000"/>
                    <a:lumOff val="5000"/>
                  </a:schemeClr>
                </a:solidFill>
              </a:rPr>
              <a:t> </a:t>
            </a:r>
            <a:r>
              <a:rPr lang="ru-RU" sz="1800" dirty="0" err="1" smtClean="0">
                <a:solidFill>
                  <a:schemeClr val="tx1">
                    <a:lumMod val="95000"/>
                    <a:lumOff val="5000"/>
                  </a:schemeClr>
                </a:solidFill>
              </a:rPr>
              <a:t>разход</a:t>
            </a:r>
            <a:r>
              <a:rPr lang="ru-RU" sz="1800" dirty="0" smtClean="0">
                <a:solidFill>
                  <a:schemeClr val="tx1">
                    <a:lumMod val="95000"/>
                    <a:lumOff val="5000"/>
                  </a:schemeClr>
                </a:solidFill>
              </a:rPr>
              <a:t> за дарение по </a:t>
            </a:r>
            <a:r>
              <a:rPr lang="ru-RU" sz="1800" dirty="0" err="1" smtClean="0">
                <a:solidFill>
                  <a:schemeClr val="tx1">
                    <a:lumMod val="95000"/>
                    <a:lumOff val="5000"/>
                  </a:schemeClr>
                </a:solidFill>
              </a:rPr>
              <a:t>смисъла</a:t>
            </a:r>
            <a:r>
              <a:rPr lang="ru-RU" sz="1800" dirty="0" smtClean="0">
                <a:solidFill>
                  <a:schemeClr val="tx1">
                    <a:lumMod val="95000"/>
                    <a:lumOff val="5000"/>
                  </a:schemeClr>
                </a:solidFill>
              </a:rPr>
              <a:t> на </a:t>
            </a:r>
            <a:r>
              <a:rPr lang="ru-RU" sz="1800" b="1" dirty="0" smtClean="0">
                <a:solidFill>
                  <a:schemeClr val="tx1">
                    <a:lumMod val="95000"/>
                    <a:lumOff val="5000"/>
                  </a:schemeClr>
                </a:solidFill>
                <a:hlinkClick r:id="rId3"/>
              </a:rPr>
              <a:t>чл. 26, т. 7 ЗКПО</a:t>
            </a:r>
            <a:r>
              <a:rPr lang="ru-RU" sz="1800" dirty="0" smtClean="0">
                <a:solidFill>
                  <a:schemeClr val="tx1">
                    <a:lumMod val="95000"/>
                    <a:lumOff val="5000"/>
                  </a:schemeClr>
                </a:solidFill>
              </a:rPr>
              <a:t>, </a:t>
            </a:r>
            <a:r>
              <a:rPr lang="ru-RU" sz="1800" dirty="0" err="1" smtClean="0">
                <a:solidFill>
                  <a:schemeClr val="tx1">
                    <a:lumMod val="95000"/>
                    <a:lumOff val="5000"/>
                  </a:schemeClr>
                </a:solidFill>
              </a:rPr>
              <a:t>поради</a:t>
            </a:r>
            <a:r>
              <a:rPr lang="ru-RU" sz="1800" dirty="0" smtClean="0">
                <a:solidFill>
                  <a:schemeClr val="tx1">
                    <a:lumMod val="95000"/>
                    <a:lumOff val="5000"/>
                  </a:schemeClr>
                </a:solidFill>
              </a:rPr>
              <a:t> </a:t>
            </a:r>
            <a:r>
              <a:rPr lang="ru-RU" sz="1800" dirty="0" err="1" smtClean="0">
                <a:solidFill>
                  <a:schemeClr val="tx1">
                    <a:lumMod val="95000"/>
                    <a:lumOff val="5000"/>
                  </a:schemeClr>
                </a:solidFill>
              </a:rPr>
              <a:t>което</a:t>
            </a:r>
            <a:r>
              <a:rPr lang="ru-RU" sz="1800" dirty="0" smtClean="0">
                <a:solidFill>
                  <a:schemeClr val="tx1">
                    <a:lumMod val="95000"/>
                    <a:lumOff val="5000"/>
                  </a:schemeClr>
                </a:solidFill>
              </a:rPr>
              <a:t> </a:t>
            </a:r>
            <a:r>
              <a:rPr lang="ru-RU" sz="1800" dirty="0" err="1" smtClean="0">
                <a:solidFill>
                  <a:schemeClr val="tx1">
                    <a:lumMod val="95000"/>
                    <a:lumOff val="5000"/>
                  </a:schemeClr>
                </a:solidFill>
              </a:rPr>
              <a:t>същият</a:t>
            </a:r>
            <a:r>
              <a:rPr lang="ru-RU" sz="1800" dirty="0" smtClean="0">
                <a:solidFill>
                  <a:schemeClr val="tx1">
                    <a:lumMod val="95000"/>
                    <a:lumOff val="5000"/>
                  </a:schemeClr>
                </a:solidFill>
              </a:rPr>
              <a:t> е </a:t>
            </a:r>
            <a:r>
              <a:rPr lang="ru-RU" sz="1800" dirty="0" err="1" smtClean="0">
                <a:solidFill>
                  <a:schemeClr val="tx1">
                    <a:lumMod val="95000"/>
                    <a:lumOff val="5000"/>
                  </a:schemeClr>
                </a:solidFill>
              </a:rPr>
              <a:t>следвало</a:t>
            </a:r>
            <a:r>
              <a:rPr lang="ru-RU" sz="1800" dirty="0" smtClean="0">
                <a:solidFill>
                  <a:schemeClr val="tx1">
                    <a:lumMod val="95000"/>
                    <a:lumOff val="5000"/>
                  </a:schemeClr>
                </a:solidFill>
              </a:rPr>
              <a:t> да </a:t>
            </a:r>
            <a:r>
              <a:rPr lang="ru-RU" sz="1800" dirty="0" err="1" smtClean="0">
                <a:solidFill>
                  <a:schemeClr val="tx1">
                    <a:lumMod val="95000"/>
                    <a:lumOff val="5000"/>
                  </a:schemeClr>
                </a:solidFill>
              </a:rPr>
              <a:t>бъде</a:t>
            </a:r>
            <a:r>
              <a:rPr lang="ru-RU" sz="1800" dirty="0" smtClean="0">
                <a:solidFill>
                  <a:schemeClr val="tx1">
                    <a:lumMod val="95000"/>
                    <a:lumOff val="5000"/>
                  </a:schemeClr>
                </a:solidFill>
              </a:rPr>
              <a:t> </a:t>
            </a:r>
            <a:r>
              <a:rPr lang="ru-RU" sz="1800" dirty="0" err="1" smtClean="0">
                <a:solidFill>
                  <a:schemeClr val="tx1">
                    <a:lumMod val="95000"/>
                    <a:lumOff val="5000"/>
                  </a:schemeClr>
                </a:solidFill>
              </a:rPr>
              <a:t>признат</a:t>
            </a:r>
            <a:r>
              <a:rPr lang="ru-RU" sz="1800" dirty="0" smtClean="0">
                <a:solidFill>
                  <a:schemeClr val="tx1">
                    <a:lumMod val="95000"/>
                    <a:lumOff val="5000"/>
                  </a:schemeClr>
                </a:solidFill>
              </a:rPr>
              <a:t> за </a:t>
            </a:r>
            <a:r>
              <a:rPr lang="ru-RU" sz="1800" dirty="0" err="1" smtClean="0">
                <a:solidFill>
                  <a:schemeClr val="tx1">
                    <a:lumMod val="95000"/>
                    <a:lumOff val="5000"/>
                  </a:schemeClr>
                </a:solidFill>
              </a:rPr>
              <a:t>данъчни</a:t>
            </a:r>
            <a:r>
              <a:rPr lang="ru-RU" sz="1800" dirty="0" smtClean="0">
                <a:solidFill>
                  <a:schemeClr val="tx1">
                    <a:lumMod val="95000"/>
                    <a:lumOff val="5000"/>
                  </a:schemeClr>
                </a:solidFill>
              </a:rPr>
              <a:t> цели.</a:t>
            </a:r>
            <a:endParaRPr lang="bg-BG" altLang="bg-BG" sz="1800" b="1" dirty="0" smtClean="0">
              <a:solidFill>
                <a:schemeClr val="tx1">
                  <a:lumMod val="95000"/>
                  <a:lumOff val="5000"/>
                </a:schemeClr>
              </a:solidFill>
            </a:endParaRPr>
          </a:p>
          <a:p>
            <a:pPr eaLnBrk="1" hangingPunct="1">
              <a:defRPr/>
            </a:pPr>
            <a:endParaRPr lang="bg-BG" altLang="bg-BG" sz="1800" b="1" dirty="0" smtClean="0">
              <a:solidFill>
                <a:schemeClr val="tx1">
                  <a:lumMod val="95000"/>
                  <a:lumOff val="5000"/>
                </a:schemeClr>
              </a:solidFill>
            </a:endParaRP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B5C888-3C0A-457F-AA9B-D82A6007E643}" type="slidenum">
              <a:rPr kumimoji="0" lang="bg-BG" sz="1200" b="0" i="0" u="none" strike="noStrike" kern="1200" cap="none" spc="0" normalizeH="0" baseline="0" noProof="0" smtClean="0">
                <a:ln>
                  <a:noFill/>
                </a:ln>
                <a:solidFill>
                  <a:srgbClr val="04617B">
                    <a:shade val="90000"/>
                  </a:srgb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bg-BG" sz="1200" b="0" i="0" u="none" strike="noStrike" kern="1200" cap="none" spc="0" normalizeH="0" baseline="0" noProof="0">
              <a:ln>
                <a:noFill/>
              </a:ln>
              <a:solidFill>
                <a:srgbClr val="04617B">
                  <a:shade val="90000"/>
                </a:srgbClr>
              </a:solidFill>
              <a:effectLst/>
              <a:uLnTx/>
              <a:uFillTx/>
              <a:latin typeface="Times New Roman"/>
              <a:ea typeface="+mn-ea"/>
              <a:cs typeface="+mn-cs"/>
            </a:endParaRPr>
          </a:p>
        </p:txBody>
      </p:sp>
      <p:pic>
        <p:nvPicPr>
          <p:cNvPr id="7170"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07125" y="1067047"/>
            <a:ext cx="985405" cy="10922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51800507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510639" y="130629"/>
            <a:ext cx="10737328" cy="491319"/>
          </a:xfrm>
        </p:spPr>
        <p:txBody>
          <a:bodyPr>
            <a:noAutofit/>
          </a:bodyPr>
          <a:lstStyle/>
          <a:p>
            <a:pPr eaLnBrk="1" hangingPunct="1"/>
            <a:r>
              <a:rPr lang="bg-BG" altLang="bg-BG" sz="3600" b="1" dirty="0" smtClean="0">
                <a:solidFill>
                  <a:schemeClr val="tx1">
                    <a:lumMod val="95000"/>
                    <a:lumOff val="5000"/>
                  </a:schemeClr>
                </a:solidFill>
              </a:rPr>
              <a:t>Разходи за дарения</a:t>
            </a:r>
          </a:p>
        </p:txBody>
      </p:sp>
      <p:sp>
        <p:nvSpPr>
          <p:cNvPr id="49155" name="Content Placeholder 2"/>
          <p:cNvSpPr>
            <a:spLocks noGrp="1"/>
          </p:cNvSpPr>
          <p:nvPr>
            <p:ph idx="1"/>
          </p:nvPr>
        </p:nvSpPr>
        <p:spPr>
          <a:xfrm>
            <a:off x="232012" y="866899"/>
            <a:ext cx="11708105" cy="5730752"/>
          </a:xfrm>
        </p:spPr>
        <p:txBody>
          <a:bodyPr>
            <a:noAutofit/>
          </a:bodyPr>
          <a:lstStyle/>
          <a:p>
            <a:pPr marL="0" indent="0">
              <a:buNone/>
              <a:defRPr/>
            </a:pPr>
            <a:r>
              <a:rPr lang="bg-BG" altLang="bg-BG" sz="3200" dirty="0" smtClean="0">
                <a:solidFill>
                  <a:schemeClr val="tx1">
                    <a:lumMod val="95000"/>
                    <a:lumOff val="5000"/>
                  </a:schemeClr>
                </a:solidFill>
              </a:rPr>
              <a:t>Изграждане на </a:t>
            </a:r>
            <a:r>
              <a:rPr lang="bg-BG" altLang="bg-BG" sz="3200" b="1" dirty="0" smtClean="0">
                <a:solidFill>
                  <a:schemeClr val="tx1">
                    <a:lumMod val="95000"/>
                    <a:lumOff val="5000"/>
                  </a:schemeClr>
                </a:solidFill>
              </a:rPr>
              <a:t>публични активи </a:t>
            </a:r>
            <a:r>
              <a:rPr lang="bg-BG" altLang="bg-BG" sz="3200" dirty="0" smtClean="0">
                <a:solidFill>
                  <a:schemeClr val="tx1">
                    <a:lumMod val="95000"/>
                    <a:lumOff val="5000"/>
                  </a:schemeClr>
                </a:solidFill>
              </a:rPr>
              <a:t>за сметка на данъчно задължено по ЗКПО лице:</a:t>
            </a:r>
          </a:p>
          <a:p>
            <a:pPr>
              <a:defRPr/>
            </a:pPr>
            <a:r>
              <a:rPr lang="ru-RU" altLang="bg-BG" sz="3200" dirty="0" smtClean="0">
                <a:solidFill>
                  <a:schemeClr val="tx1">
                    <a:lumMod val="95000"/>
                    <a:lumOff val="5000"/>
                  </a:schemeClr>
                </a:solidFill>
              </a:rPr>
              <a:t>Писмо изх. № </a:t>
            </a:r>
            <a:r>
              <a:rPr lang="ru-RU" altLang="bg-BG" sz="3200" dirty="0">
                <a:solidFill>
                  <a:schemeClr val="tx1">
                    <a:lumMod val="95000"/>
                    <a:lumOff val="5000"/>
                  </a:schemeClr>
                </a:solidFill>
              </a:rPr>
              <a:t>24-35-17 </a:t>
            </a:r>
            <a:r>
              <a:rPr lang="ru-RU" altLang="bg-BG" sz="3200" dirty="0" smtClean="0">
                <a:solidFill>
                  <a:schemeClr val="tx1">
                    <a:lumMod val="95000"/>
                    <a:lumOff val="5000"/>
                  </a:schemeClr>
                </a:solidFill>
              </a:rPr>
              <a:t>от </a:t>
            </a:r>
            <a:r>
              <a:rPr lang="ru-RU" altLang="bg-BG" sz="3200" dirty="0">
                <a:solidFill>
                  <a:schemeClr val="tx1">
                    <a:lumMod val="95000"/>
                    <a:lumOff val="5000"/>
                  </a:schemeClr>
                </a:solidFill>
              </a:rPr>
              <a:t>22.08.2016 </a:t>
            </a:r>
            <a:r>
              <a:rPr lang="ru-RU" altLang="bg-BG" sz="3200" dirty="0" smtClean="0">
                <a:solidFill>
                  <a:schemeClr val="tx1">
                    <a:lumMod val="95000"/>
                    <a:lumOff val="5000"/>
                  </a:schemeClr>
                </a:solidFill>
              </a:rPr>
              <a:t>г. на НАП</a:t>
            </a:r>
          </a:p>
          <a:p>
            <a:pPr>
              <a:defRPr/>
            </a:pPr>
            <a:r>
              <a:rPr lang="bg-BG" altLang="bg-BG" sz="3200" dirty="0">
                <a:solidFill>
                  <a:schemeClr val="tx1">
                    <a:lumMod val="95000"/>
                    <a:lumOff val="5000"/>
                  </a:schemeClr>
                </a:solidFill>
              </a:rPr>
              <a:t>Писмо изх. № 26-К-286 </a:t>
            </a:r>
            <a:r>
              <a:rPr lang="bg-BG" altLang="bg-BG" sz="3200" dirty="0" smtClean="0">
                <a:solidFill>
                  <a:schemeClr val="tx1">
                    <a:lumMod val="95000"/>
                    <a:lumOff val="5000"/>
                  </a:schemeClr>
                </a:solidFill>
              </a:rPr>
              <a:t>от </a:t>
            </a:r>
            <a:r>
              <a:rPr lang="bg-BG" altLang="bg-BG" sz="3200" dirty="0">
                <a:solidFill>
                  <a:schemeClr val="tx1">
                    <a:lumMod val="95000"/>
                    <a:lumOff val="5000"/>
                  </a:schemeClr>
                </a:solidFill>
              </a:rPr>
              <a:t>17.08.2016 </a:t>
            </a:r>
            <a:r>
              <a:rPr lang="bg-BG" altLang="bg-BG" sz="3200" dirty="0" smtClean="0">
                <a:solidFill>
                  <a:schemeClr val="tx1">
                    <a:lumMod val="95000"/>
                    <a:lumOff val="5000"/>
                  </a:schemeClr>
                </a:solidFill>
              </a:rPr>
              <a:t>г. на НАП</a:t>
            </a:r>
          </a:p>
          <a:p>
            <a:pPr>
              <a:defRPr/>
            </a:pPr>
            <a:r>
              <a:rPr lang="bg-BG" altLang="bg-BG" sz="3200" dirty="0" smtClean="0">
                <a:solidFill>
                  <a:schemeClr val="tx1">
                    <a:lumMod val="95000"/>
                    <a:lumOff val="5000"/>
                  </a:schemeClr>
                </a:solidFill>
              </a:rPr>
              <a:t>Очаква се становище на НАП след решението на СЕС </a:t>
            </a:r>
            <a:r>
              <a:rPr lang="ru-RU" altLang="bg-BG" sz="3200" dirty="0" smtClean="0">
                <a:solidFill>
                  <a:schemeClr val="tx1">
                    <a:lumMod val="95000"/>
                    <a:lumOff val="5000"/>
                  </a:schemeClr>
                </a:solidFill>
              </a:rPr>
              <a:t>от </a:t>
            </a:r>
            <a:r>
              <a:rPr lang="ru-RU" altLang="bg-BG" sz="3200" dirty="0">
                <a:solidFill>
                  <a:schemeClr val="tx1">
                    <a:lumMod val="95000"/>
                    <a:lumOff val="5000"/>
                  </a:schemeClr>
                </a:solidFill>
              </a:rPr>
              <a:t>14 септември 2017 г. по </a:t>
            </a:r>
            <a:r>
              <a:rPr lang="ru-RU" altLang="bg-BG" sz="3200" dirty="0" smtClean="0">
                <a:solidFill>
                  <a:schemeClr val="tx1">
                    <a:lumMod val="95000"/>
                    <a:lumOff val="5000"/>
                  </a:schemeClr>
                </a:solidFill>
              </a:rPr>
              <a:t>дело </a:t>
            </a:r>
            <a:r>
              <a:rPr lang="ru-RU" altLang="bg-BG" sz="3200" dirty="0">
                <a:solidFill>
                  <a:schemeClr val="tx1">
                    <a:lumMod val="95000"/>
                    <a:lumOff val="5000"/>
                  </a:schemeClr>
                </a:solidFill>
              </a:rPr>
              <a:t>C-132/16 - „Ибердрола Инмобилиария Риъл Естейт Инвестмънтс“ </a:t>
            </a:r>
            <a:r>
              <a:rPr lang="ru-RU" altLang="bg-BG" sz="3200" dirty="0" smtClean="0">
                <a:solidFill>
                  <a:schemeClr val="tx1">
                    <a:lumMod val="95000"/>
                    <a:lumOff val="5000"/>
                  </a:schemeClr>
                </a:solidFill>
              </a:rPr>
              <a:t>ЕООД</a:t>
            </a:r>
          </a:p>
          <a:p>
            <a:pPr>
              <a:defRPr/>
            </a:pPr>
            <a:endParaRPr lang="ru-RU" altLang="bg-BG" sz="3200" dirty="0">
              <a:solidFill>
                <a:schemeClr val="tx1">
                  <a:lumMod val="95000"/>
                  <a:lumOff val="5000"/>
                </a:schemeClr>
              </a:solidFill>
            </a:endParaRPr>
          </a:p>
          <a:p>
            <a:pPr>
              <a:defRPr/>
            </a:pPr>
            <a:endParaRPr lang="bg-BG" altLang="bg-BG" sz="3200" dirty="0" smtClean="0">
              <a:solidFill>
                <a:schemeClr val="tx1">
                  <a:lumMod val="95000"/>
                  <a:lumOff val="5000"/>
                </a:schemeClr>
              </a:solidFill>
            </a:endParaRP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B5C888-3C0A-457F-AA9B-D82A6007E643}" type="slidenum">
              <a:rPr kumimoji="0" lang="bg-BG" sz="1200" b="0" i="0" u="none" strike="noStrike" kern="1200" cap="none" spc="0" normalizeH="0" baseline="0" noProof="0" smtClean="0">
                <a:ln>
                  <a:noFill/>
                </a:ln>
                <a:solidFill>
                  <a:srgbClr val="04617B">
                    <a:shade val="90000"/>
                  </a:srgb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bg-BG" sz="1200" b="0" i="0" u="none" strike="noStrike" kern="1200" cap="none" spc="0" normalizeH="0" baseline="0" noProof="0">
              <a:ln>
                <a:noFill/>
              </a:ln>
              <a:solidFill>
                <a:srgbClr val="04617B">
                  <a:shade val="90000"/>
                </a:srgbClr>
              </a:solidFill>
              <a:effectLst/>
              <a:uLnTx/>
              <a:uFillTx/>
              <a:latin typeface="Times New Roman"/>
              <a:ea typeface="+mn-ea"/>
              <a:cs typeface="+mn-cs"/>
            </a:endParaRPr>
          </a:p>
        </p:txBody>
      </p:sp>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rot="21044357">
            <a:off x="1591538" y="4748227"/>
            <a:ext cx="2066059" cy="15495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444938">
            <a:off x="3739742" y="4829952"/>
            <a:ext cx="2466975" cy="18478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340" name="Picture 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380436">
            <a:off x="7940083" y="4753506"/>
            <a:ext cx="3017319" cy="16972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341" name="Picture 5"/>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rot="21267880">
            <a:off x="6087966" y="4753506"/>
            <a:ext cx="1852118" cy="1891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4530196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a:xfrm>
            <a:off x="475014" y="154381"/>
            <a:ext cx="11615528" cy="644006"/>
          </a:xfrm>
        </p:spPr>
        <p:txBody>
          <a:bodyPr>
            <a:noAutofit/>
          </a:bodyPr>
          <a:lstStyle/>
          <a:p>
            <a:r>
              <a:rPr lang="ru-RU" altLang="bg-BG" sz="2800" b="1" dirty="0" smtClean="0"/>
              <a:t/>
            </a:r>
            <a:br>
              <a:rPr lang="ru-RU" altLang="bg-BG" sz="2800" b="1" dirty="0" smtClean="0"/>
            </a:br>
            <a:r>
              <a:rPr lang="ru-RU" altLang="bg-BG" sz="2800" b="1" dirty="0"/>
              <a:t/>
            </a:r>
            <a:br>
              <a:rPr lang="ru-RU" altLang="bg-BG" sz="2800" b="1" dirty="0"/>
            </a:br>
            <a:r>
              <a:rPr lang="ru-RU" altLang="bg-BG" sz="2800" b="1" dirty="0" smtClean="0"/>
              <a:t/>
            </a:r>
            <a:br>
              <a:rPr lang="ru-RU" altLang="bg-BG" sz="2800" b="1" dirty="0" smtClean="0"/>
            </a:br>
            <a:r>
              <a:rPr lang="ru-RU" altLang="bg-BG" sz="2800" b="1" dirty="0"/>
              <a:t/>
            </a:r>
            <a:br>
              <a:rPr lang="ru-RU" altLang="bg-BG" sz="2800" b="1" dirty="0"/>
            </a:br>
            <a:r>
              <a:rPr lang="ru-RU" altLang="bg-BG" sz="2800" b="1" dirty="0">
                <a:solidFill>
                  <a:schemeClr val="tx1"/>
                </a:solidFill>
              </a:rPr>
              <a:t>Данъчно третиране на </a:t>
            </a:r>
            <a:r>
              <a:rPr lang="ru-RU" altLang="bg-BG" sz="2800" b="1" dirty="0" smtClean="0">
                <a:solidFill>
                  <a:schemeClr val="tx1"/>
                </a:solidFill>
              </a:rPr>
              <a:t>финансов </a:t>
            </a:r>
            <a:r>
              <a:rPr lang="ru-RU" altLang="bg-BG" sz="2800" b="1" dirty="0">
                <a:solidFill>
                  <a:schemeClr val="tx1"/>
                </a:solidFill>
              </a:rPr>
              <a:t>лизинг при лизингополучатели, прилагащи МСС</a:t>
            </a:r>
            <a:endParaRPr lang="ru-RU" altLang="bg-BG" sz="2800" b="1" dirty="0" smtClean="0">
              <a:solidFill>
                <a:schemeClr val="tx1"/>
              </a:solidFill>
            </a:endParaRPr>
          </a:p>
        </p:txBody>
      </p:sp>
      <p:sp>
        <p:nvSpPr>
          <p:cNvPr id="77827" name="Content Placeholder 2"/>
          <p:cNvSpPr>
            <a:spLocks noGrp="1"/>
          </p:cNvSpPr>
          <p:nvPr>
            <p:ph idx="1"/>
          </p:nvPr>
        </p:nvSpPr>
        <p:spPr>
          <a:xfrm>
            <a:off x="341575" y="855023"/>
            <a:ext cx="11711879" cy="5628904"/>
          </a:xfrm>
        </p:spPr>
        <p:txBody>
          <a:bodyPr>
            <a:noAutofit/>
          </a:bodyPr>
          <a:lstStyle/>
          <a:p>
            <a:pPr>
              <a:spcBef>
                <a:spcPct val="0"/>
              </a:spcBef>
            </a:pPr>
            <a:r>
              <a:rPr lang="ru-RU" altLang="bg-BG" sz="3200" dirty="0" smtClean="0"/>
              <a:t>При лизингополучатели по финансов лизинг, </a:t>
            </a:r>
            <a:r>
              <a:rPr lang="ru-RU" altLang="bg-BG" sz="3200" dirty="0"/>
              <a:t>прилагащи </a:t>
            </a:r>
            <a:r>
              <a:rPr lang="ru-RU" altLang="bg-BG" sz="3200" dirty="0" smtClean="0"/>
              <a:t>МСС:</a:t>
            </a:r>
          </a:p>
          <a:p>
            <a:pPr>
              <a:spcBef>
                <a:spcPct val="0"/>
              </a:spcBef>
              <a:buFont typeface="Wingdings" pitchFamily="2" charset="2"/>
              <a:buChar char="ü"/>
            </a:pPr>
            <a:r>
              <a:rPr lang="ru-RU" altLang="bg-BG" sz="2400" dirty="0" smtClean="0"/>
              <a:t>Данъчни </a:t>
            </a:r>
            <a:r>
              <a:rPr lang="ru-RU" altLang="bg-BG" sz="2400" dirty="0"/>
              <a:t>дълготрайни материални активи са и амортизируемите активи с право на ползване </a:t>
            </a:r>
            <a:r>
              <a:rPr lang="ru-RU" altLang="bg-BG" sz="2400" dirty="0" err="1"/>
              <a:t>във</a:t>
            </a:r>
            <a:r>
              <a:rPr lang="ru-RU" altLang="bg-BG" sz="2400" dirty="0"/>
              <a:t> връзка с договори за </a:t>
            </a:r>
            <a:r>
              <a:rPr lang="ru-RU" altLang="bg-BG" sz="2400" b="1" dirty="0"/>
              <a:t>финансов лизинг</a:t>
            </a:r>
            <a:r>
              <a:rPr lang="ru-RU" altLang="bg-BG" sz="2400" dirty="0"/>
              <a:t>, съгласно Международните счетоводни стандарти, признати при </a:t>
            </a:r>
            <a:r>
              <a:rPr lang="ru-RU" altLang="bg-BG" sz="2400" dirty="0" smtClean="0"/>
              <a:t>лизингополучатели (чл. 50, ал. 2).</a:t>
            </a:r>
          </a:p>
          <a:p>
            <a:pPr marL="393192" lvl="1" indent="0">
              <a:spcBef>
                <a:spcPct val="0"/>
              </a:spcBef>
              <a:buNone/>
            </a:pPr>
            <a:endParaRPr lang="ru-RU" altLang="bg-BG" dirty="0" smtClean="0"/>
          </a:p>
          <a:p>
            <a:pPr marL="393192" lvl="1" indent="0">
              <a:spcBef>
                <a:spcPct val="0"/>
              </a:spcBef>
              <a:buNone/>
            </a:pPr>
            <a:r>
              <a:rPr lang="ru-RU" altLang="bg-BG" dirty="0" smtClean="0"/>
              <a:t>Няма </a:t>
            </a:r>
            <a:r>
              <a:rPr lang="ru-RU" altLang="bg-BG" dirty="0"/>
              <a:t>текстове в ЗКПО (вкл. </a:t>
            </a:r>
            <a:r>
              <a:rPr lang="ru-RU" altLang="bg-BG" dirty="0" smtClean="0"/>
              <a:t>ПЗР) </a:t>
            </a:r>
            <a:r>
              <a:rPr lang="ru-RU" altLang="bg-BG" dirty="0"/>
              <a:t>по </a:t>
            </a:r>
            <a:r>
              <a:rPr lang="ru-RU" altLang="bg-BG" dirty="0" smtClean="0"/>
              <a:t>отношение на амортизируемите активи, наети по договори за финансов лизинг, тъй като целта е нищо да не са променя. </a:t>
            </a:r>
            <a:r>
              <a:rPr lang="ru-RU" altLang="bg-BG" dirty="0"/>
              <a:t>Дали ще влизат в основните категории или в </a:t>
            </a:r>
            <a:r>
              <a:rPr lang="ru-RU" altLang="bg-BG" dirty="0" smtClean="0"/>
              <a:t>категория VI </a:t>
            </a:r>
            <a:r>
              <a:rPr lang="ru-RU" altLang="bg-BG" dirty="0"/>
              <a:t>е въпрос на </a:t>
            </a:r>
            <a:r>
              <a:rPr lang="ru-RU" altLang="bg-BG" dirty="0" smtClean="0"/>
              <a:t>преценка (вж. чл. 55, ал. 5*). </a:t>
            </a:r>
          </a:p>
          <a:p>
            <a:pPr marL="393192" lvl="1" indent="0">
              <a:spcBef>
                <a:spcPct val="0"/>
              </a:spcBef>
              <a:buNone/>
            </a:pPr>
            <a:r>
              <a:rPr lang="ru-RU" altLang="bg-BG" dirty="0" smtClean="0"/>
              <a:t>Новите </a:t>
            </a:r>
            <a:r>
              <a:rPr lang="ru-RU" altLang="bg-BG" dirty="0"/>
              <a:t>текстове </a:t>
            </a:r>
            <a:r>
              <a:rPr lang="ru-RU" altLang="bg-BG" dirty="0" smtClean="0"/>
              <a:t>в ЗКПО и МСФО </a:t>
            </a:r>
            <a:r>
              <a:rPr lang="ru-RU" altLang="bg-BG" dirty="0"/>
              <a:t>16 не трябва да водят до никакви промени в заварената класификация по категориите, нито да променят подхода за преценка </a:t>
            </a:r>
            <a:r>
              <a:rPr lang="ru-RU" altLang="bg-BG" dirty="0" smtClean="0"/>
              <a:t>занапред</a:t>
            </a:r>
            <a:r>
              <a:rPr lang="ru-RU" altLang="bg-BG" dirty="0"/>
              <a:t>. </a:t>
            </a:r>
            <a:endParaRPr lang="ru-RU" altLang="bg-BG" dirty="0" smtClean="0"/>
          </a:p>
          <a:p>
            <a:pPr eaLnBrk="1" hangingPunct="1">
              <a:spcBef>
                <a:spcPct val="0"/>
              </a:spcBef>
              <a:buNone/>
            </a:pPr>
            <a:r>
              <a:rPr lang="ru-RU" altLang="bg-BG" sz="1600" dirty="0" smtClean="0"/>
              <a:t>––––––––––––––––––––––––––––––––––––––––––––––––––––––––––––––––––––––––––––––––––</a:t>
            </a:r>
          </a:p>
          <a:p>
            <a:pPr marL="225425" indent="-225425" eaLnBrk="1" hangingPunct="1">
              <a:spcBef>
                <a:spcPct val="0"/>
              </a:spcBef>
              <a:buNone/>
            </a:pPr>
            <a:r>
              <a:rPr lang="ru-RU" altLang="bg-BG" sz="1600" dirty="0" smtClean="0"/>
              <a:t>*  Съгласно чл. 55, ал. 5 придобиването на актив чрез сключване на лизингов договор, квалифициран като финансов лизинг съгласно счетоводното законодателство, не е основание за разпределяне на този актив в категория </a:t>
            </a:r>
            <a:r>
              <a:rPr lang="en-US" altLang="bg-BG" sz="1600" dirty="0" smtClean="0"/>
              <a:t>VI</a:t>
            </a:r>
            <a:r>
              <a:rPr lang="bg-BG" altLang="bg-BG" sz="1600" dirty="0" smtClean="0"/>
              <a:t>.</a:t>
            </a:r>
            <a:endParaRPr lang="ru-RU" altLang="bg-BG" sz="1600" dirty="0" smtClean="0"/>
          </a:p>
          <a:p>
            <a:pPr marL="225425" indent="-225425">
              <a:spcBef>
                <a:spcPct val="0"/>
              </a:spcBef>
              <a:buNone/>
            </a:pPr>
            <a:endParaRPr lang="ru-RU" altLang="bg-BG" sz="1600" dirty="0"/>
          </a:p>
        </p:txBody>
      </p:sp>
      <p:sp>
        <p:nvSpPr>
          <p:cNvPr id="2" name="Slide Number Placeholder 1"/>
          <p:cNvSpPr>
            <a:spLocks noGrp="1"/>
          </p:cNvSpPr>
          <p:nvPr>
            <p:ph type="sldNum" sz="quarter" idx="12"/>
          </p:nvPr>
        </p:nvSpPr>
        <p:spPr/>
        <p:txBody>
          <a:bodyPr/>
          <a:lstStyle/>
          <a:p>
            <a:fld id="{50B5C888-3C0A-457F-AA9B-D82A6007E643}" type="slidenum">
              <a:rPr lang="bg-BG" smtClean="0"/>
              <a:pPr/>
              <a:t>5</a:t>
            </a:fld>
            <a:endParaRPr lang="bg-BG"/>
          </a:p>
        </p:txBody>
      </p:sp>
      <p:pic>
        <p:nvPicPr>
          <p:cNvPr id="64514"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22951" y="2913124"/>
            <a:ext cx="469900" cy="463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693187531"/>
      </p:ext>
    </p:extLst>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624418" y="228601"/>
            <a:ext cx="11161183" cy="557213"/>
          </a:xfrm>
        </p:spPr>
        <p:txBody>
          <a:bodyPr>
            <a:normAutofit/>
          </a:bodyPr>
          <a:lstStyle/>
          <a:p>
            <a:r>
              <a:rPr lang="bg-BG" altLang="bg-BG" sz="3200" b="1" dirty="0" smtClean="0">
                <a:solidFill>
                  <a:schemeClr val="tx1">
                    <a:lumMod val="95000"/>
                    <a:lumOff val="5000"/>
                  </a:schemeClr>
                </a:solidFill>
              </a:rPr>
              <a:t>Обезценки и отписване на вземания</a:t>
            </a:r>
            <a:endParaRPr lang="bg-BG" altLang="bg-BG" sz="3200" b="1" dirty="0" smtClean="0">
              <a:solidFill>
                <a:srgbClr val="0000FF"/>
              </a:solidFill>
            </a:endParaRPr>
          </a:p>
        </p:txBody>
      </p:sp>
      <p:sp>
        <p:nvSpPr>
          <p:cNvPr id="6" name="Контейнер за съдържание 5"/>
          <p:cNvSpPr>
            <a:spLocks noGrp="1"/>
          </p:cNvSpPr>
          <p:nvPr>
            <p:ph idx="1"/>
          </p:nvPr>
        </p:nvSpPr>
        <p:spPr>
          <a:xfrm>
            <a:off x="285751" y="1056904"/>
            <a:ext cx="11620500" cy="5586784"/>
          </a:xfrm>
        </p:spPr>
        <p:txBody>
          <a:bodyPr>
            <a:normAutofit/>
          </a:bodyPr>
          <a:lstStyle/>
          <a:p>
            <a:pPr>
              <a:defRPr/>
            </a:pPr>
            <a:r>
              <a:rPr lang="ru-RU" sz="2000" b="1" dirty="0" smtClean="0"/>
              <a:t>КАЗУС:</a:t>
            </a:r>
          </a:p>
          <a:p>
            <a:pPr marL="0" indent="0">
              <a:buNone/>
              <a:defRPr/>
            </a:pPr>
            <a:r>
              <a:rPr lang="ru-RU" sz="2000" dirty="0" smtClean="0"/>
              <a:t>ДЗЛ </a:t>
            </a:r>
            <a:r>
              <a:rPr lang="ru-RU" sz="2000" dirty="0"/>
              <a:t>ЕООД има към 31.12.2018 г. </a:t>
            </a:r>
            <a:r>
              <a:rPr lang="ru-RU" sz="2000" dirty="0" err="1" smtClean="0"/>
              <a:t>несъбрани</a:t>
            </a:r>
            <a:r>
              <a:rPr lang="ru-RU" sz="2000" dirty="0" smtClean="0"/>
              <a:t> </a:t>
            </a:r>
            <a:r>
              <a:rPr lang="ru-RU" sz="2000" dirty="0"/>
              <a:t>вземания, част от които с непризнати обезценки: </a:t>
            </a:r>
          </a:p>
          <a:p>
            <a:pPr marL="0" indent="0">
              <a:buNone/>
              <a:defRPr/>
            </a:pPr>
            <a:r>
              <a:rPr lang="ru-RU" sz="2000" dirty="0" smtClean="0"/>
              <a:t>1. по </a:t>
            </a:r>
            <a:r>
              <a:rPr lang="ru-RU" sz="2000" dirty="0"/>
              <a:t>издадени на клиенти фактури за продажба на стоки от 2012 г. и 2013 г.;</a:t>
            </a:r>
          </a:p>
          <a:p>
            <a:pPr marL="0" indent="0">
              <a:buNone/>
              <a:defRPr/>
            </a:pPr>
            <a:r>
              <a:rPr lang="ru-RU" sz="2000" dirty="0" smtClean="0"/>
              <a:t>2. по </a:t>
            </a:r>
            <a:r>
              <a:rPr lang="ru-RU" sz="2000" dirty="0"/>
              <a:t>съдебен спор по дело, приключило с постановено окончателно влезнало в сила Решение на СГС през м. Декември 2018 г., по силата на което част (70 %) от претендираната сума (вземания, за които са начислени обезценки през минали периоди, които не са били данъчно признати) е недължима; </a:t>
            </a:r>
          </a:p>
          <a:p>
            <a:pPr marL="0" indent="0">
              <a:buNone/>
              <a:defRPr/>
            </a:pPr>
            <a:r>
              <a:rPr lang="ru-RU" sz="2000" dirty="0" smtClean="0"/>
              <a:t>3. по </a:t>
            </a:r>
            <a:r>
              <a:rPr lang="ru-RU" sz="2000" dirty="0"/>
              <a:t>начислени разчети - вземания за лихви (необезценявани) за 2015 г. и 2016 г. по предоставен заем на едноличния собственик;</a:t>
            </a:r>
          </a:p>
          <a:p>
            <a:pPr marL="0" indent="0">
              <a:buNone/>
              <a:defRPr/>
            </a:pPr>
            <a:r>
              <a:rPr lang="ru-RU" sz="2000" dirty="0" smtClean="0"/>
              <a:t>4. по </a:t>
            </a:r>
            <a:r>
              <a:rPr lang="ru-RU" sz="2000" dirty="0"/>
              <a:t>обезценено на 50 % вземане от клиент по фактура от 2015 г., което е прехвърлено с договор за цесия през 2018 г. със съответен дисконт /отстъпка</a:t>
            </a:r>
            <a:r>
              <a:rPr lang="ru-RU" sz="2000" dirty="0" smtClean="0"/>
              <a:t>/.</a:t>
            </a:r>
          </a:p>
          <a:p>
            <a:pPr marL="0" indent="0">
              <a:buNone/>
              <a:defRPr/>
            </a:pPr>
            <a:r>
              <a:rPr lang="ru-RU" sz="2000" b="1" i="1" dirty="0"/>
              <a:t>Какви са изискванията на чл. 37 за третиране на несъбраните вземания за 2018 г.?</a:t>
            </a:r>
          </a:p>
          <a:p>
            <a:pPr lvl="0">
              <a:buClr>
                <a:srgbClr val="0BD0D9"/>
              </a:buClr>
              <a:defRPr/>
            </a:pPr>
            <a:endParaRPr lang="ru-RU" sz="2000" b="1" dirty="0" smtClean="0">
              <a:solidFill>
                <a:prstClr val="black"/>
              </a:solidFill>
            </a:endParaRPr>
          </a:p>
          <a:p>
            <a:pPr lvl="0">
              <a:buClr>
                <a:srgbClr val="0BD0D9"/>
              </a:buClr>
              <a:defRPr/>
            </a:pPr>
            <a:r>
              <a:rPr lang="ru-RU" sz="2000" b="1" dirty="0" smtClean="0">
                <a:solidFill>
                  <a:prstClr val="black"/>
                </a:solidFill>
              </a:rPr>
              <a:t>РЕШЕНИЕ: </a:t>
            </a:r>
            <a:endParaRPr lang="ru-RU" sz="2000" b="1" dirty="0">
              <a:solidFill>
                <a:prstClr val="black"/>
              </a:solidFill>
            </a:endParaRPr>
          </a:p>
          <a:p>
            <a:pPr marL="0" indent="0">
              <a:buNone/>
              <a:defRPr/>
            </a:pPr>
            <a:endParaRPr lang="bg-BG" sz="2000" dirty="0"/>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B5C888-3C0A-457F-AA9B-D82A6007E643}" type="slidenum">
              <a:rPr kumimoji="0" lang="bg-BG" sz="1200" b="0" i="0" u="none" strike="noStrike" kern="1200" cap="none" spc="0" normalizeH="0" baseline="0" noProof="0" smtClean="0">
                <a:ln>
                  <a:noFill/>
                </a:ln>
                <a:solidFill>
                  <a:srgbClr val="04617B">
                    <a:shade val="90000"/>
                  </a:srgb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bg-BG" sz="1200" b="0" i="0" u="none" strike="noStrike" kern="1200" cap="none" spc="0" normalizeH="0" baseline="0" noProof="0">
              <a:ln>
                <a:noFill/>
              </a:ln>
              <a:solidFill>
                <a:srgbClr val="04617B">
                  <a:shade val="90000"/>
                </a:srgbClr>
              </a:solidFill>
              <a:effectLst/>
              <a:uLnTx/>
              <a:uFillTx/>
              <a:latin typeface="Times New Roman"/>
              <a:ea typeface="+mn-ea"/>
              <a:cs typeface="+mn-cs"/>
            </a:endParaRPr>
          </a:p>
        </p:txBody>
      </p:sp>
      <p:pic>
        <p:nvPicPr>
          <p:cNvPr id="24578"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0105922" y="203819"/>
            <a:ext cx="1816100" cy="1206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3" name="Object 2">
            <a:hlinkClick r:id="" action="ppaction://ole?verb=0"/>
          </p:cNvPr>
          <p:cNvGraphicFramePr>
            <a:graphicFrameLocks noChangeAspect="1"/>
          </p:cNvGraphicFramePr>
          <p:nvPr>
            <p:extLst>
              <p:ext uri="{D42A27DB-BD31-4B8C-83A1-F6EECF244321}">
                <p14:modId xmlns:p14="http://schemas.microsoft.com/office/powerpoint/2010/main" xmlns="" val="2635216598"/>
              </p:ext>
            </p:extLst>
          </p:nvPr>
        </p:nvGraphicFramePr>
        <p:xfrm>
          <a:off x="2346960" y="5071618"/>
          <a:ext cx="914400" cy="771525"/>
        </p:xfrm>
        <a:graphic>
          <a:graphicData uri="http://schemas.openxmlformats.org/presentationml/2006/ole">
            <p:oleObj spid="_x0000_s5128" name="Presentation" showAsIcon="1" r:id="rId5" imgW="914400" imgH="771480" progId="PowerPoint.Show.12">
              <p:embed/>
            </p:oleObj>
          </a:graphicData>
        </a:graphic>
      </p:graphicFrame>
    </p:spTree>
    <p:extLst>
      <p:ext uri="{BB962C8B-B14F-4D97-AF65-F5344CB8AC3E}">
        <p14:creationId xmlns:p14="http://schemas.microsoft.com/office/powerpoint/2010/main" xmlns="" val="3849068659"/>
      </p:ext>
    </p:extLst>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606130" y="150812"/>
            <a:ext cx="11161183" cy="557213"/>
          </a:xfrm>
        </p:spPr>
        <p:txBody>
          <a:bodyPr>
            <a:normAutofit/>
          </a:bodyPr>
          <a:lstStyle/>
          <a:p>
            <a:r>
              <a:rPr lang="bg-BG" altLang="bg-BG" sz="3200" b="1" dirty="0" smtClean="0">
                <a:solidFill>
                  <a:schemeClr val="tx1">
                    <a:lumMod val="95000"/>
                    <a:lumOff val="5000"/>
                  </a:schemeClr>
                </a:solidFill>
              </a:rPr>
              <a:t>Обезценки и отписване на вземания</a:t>
            </a:r>
            <a:endParaRPr lang="bg-BG" altLang="bg-BG" sz="3200" b="1" dirty="0" smtClean="0">
              <a:solidFill>
                <a:srgbClr val="0000FF"/>
              </a:solidFill>
            </a:endParaRPr>
          </a:p>
        </p:txBody>
      </p:sp>
      <p:sp>
        <p:nvSpPr>
          <p:cNvPr id="6" name="Контейнер за съдържание 5"/>
          <p:cNvSpPr>
            <a:spLocks noGrp="1"/>
          </p:cNvSpPr>
          <p:nvPr>
            <p:ph idx="1"/>
          </p:nvPr>
        </p:nvSpPr>
        <p:spPr>
          <a:xfrm>
            <a:off x="285751" y="785813"/>
            <a:ext cx="11620500" cy="5857875"/>
          </a:xfrm>
        </p:spPr>
        <p:txBody>
          <a:bodyPr>
            <a:normAutofit fontScale="92500" lnSpcReduction="10000"/>
          </a:bodyPr>
          <a:lstStyle/>
          <a:p>
            <a:pPr>
              <a:defRPr/>
            </a:pPr>
            <a:r>
              <a:rPr lang="ru-RU" sz="2000" b="1" dirty="0"/>
              <a:t>РЕШЕНИЕ № 326 ОТ 09.01.2018 Г. ПО АДМ. Д. № 4188/2017 Г., VІІІ ОТД. НА </a:t>
            </a:r>
            <a:r>
              <a:rPr lang="ru-RU" sz="2000" b="1" dirty="0" smtClean="0"/>
              <a:t>ВАС</a:t>
            </a:r>
          </a:p>
          <a:p>
            <a:pPr marL="0" indent="0">
              <a:buFont typeface="Wingdings 2" pitchFamily="18" charset="2"/>
              <a:buNone/>
              <a:defRPr/>
            </a:pPr>
            <a:r>
              <a:rPr lang="ru-RU" sz="2000" dirty="0" smtClean="0"/>
              <a:t>Спорната </a:t>
            </a:r>
            <a:r>
              <a:rPr lang="ru-RU" sz="2000" dirty="0"/>
              <a:t>сума от 100 968,02 лева е отчетена от дружеството по сметка 691 - отписани вземания, а спорната сума от 529 581,12 лева е отчетен разход за обект "</a:t>
            </a:r>
            <a:r>
              <a:rPr lang="ru-RU" sz="2000" dirty="0" smtClean="0"/>
              <a:t>К...... </a:t>
            </a:r>
            <a:r>
              <a:rPr lang="ru-RU" sz="2000" dirty="0"/>
              <a:t>махала" - отписано незавършено производство. Няма спор, че </a:t>
            </a:r>
            <a:r>
              <a:rPr lang="ru-RU" sz="2000" b="1" dirty="0"/>
              <a:t>вземанията са отписани от дружеството въз основа на определение за прекратяване на гражданско </a:t>
            </a:r>
            <a:r>
              <a:rPr lang="ru-RU" sz="2000" b="1" dirty="0" smtClean="0"/>
              <a:t>дело, </a:t>
            </a:r>
            <a:r>
              <a:rPr lang="ru-RU" sz="2000" b="1" u="sng" dirty="0"/>
              <a:t>поради отказ от иска </a:t>
            </a:r>
            <a:r>
              <a:rPr lang="ru-RU" sz="2000" b="1" dirty="0"/>
              <a:t>на </a:t>
            </a:r>
            <a:r>
              <a:rPr lang="ru-RU" sz="2000" b="1" dirty="0" smtClean="0"/>
              <a:t>«..С» </a:t>
            </a:r>
            <a:r>
              <a:rPr lang="ru-RU" sz="2000" b="1" dirty="0"/>
              <a:t>ЕООД, гр. Смолян срещу "</a:t>
            </a:r>
            <a:r>
              <a:rPr lang="ru-RU" sz="2000" b="1" dirty="0" smtClean="0"/>
              <a:t>Т......м</a:t>
            </a:r>
            <a:r>
              <a:rPr lang="ru-RU" sz="2000" b="1" dirty="0"/>
              <a:t>" ООД.</a:t>
            </a:r>
          </a:p>
          <a:p>
            <a:pPr marL="0" indent="0">
              <a:buFont typeface="Wingdings 2" pitchFamily="18" charset="2"/>
              <a:buNone/>
              <a:defRPr/>
            </a:pPr>
            <a:r>
              <a:rPr lang="ru-RU" sz="2000" dirty="0"/>
              <a:t>Съгласно чл. 34, ал. 1, изр. 2 от ЗКПО разходите от отписване на вземания като несъбираеми не се признават за данъчни цели в годината на счетоводното им отчитане, при условие че в същата или в предходна година не е настъпило някое от обстоятелствата по чл. 37.</a:t>
            </a:r>
          </a:p>
          <a:p>
            <a:pPr marL="0" indent="0">
              <a:buFont typeface="Wingdings 2" pitchFamily="18" charset="2"/>
              <a:buNone/>
              <a:defRPr/>
            </a:pPr>
            <a:r>
              <a:rPr lang="ru-RU" sz="2000" dirty="0"/>
              <a:t>Правилно съдът е приел, че през </a:t>
            </a:r>
            <a:r>
              <a:rPr lang="ru-RU" sz="2000" dirty="0" smtClean="0"/>
              <a:t>20ХХ </a:t>
            </a:r>
            <a:r>
              <a:rPr lang="ru-RU" sz="2000" dirty="0"/>
              <a:t>г. не са настъпили обстоятелствата по чл. 37, ал. 1 от </a:t>
            </a:r>
            <a:r>
              <a:rPr lang="ru-RU" sz="2000" dirty="0" smtClean="0"/>
              <a:t>ЗКПО в </a:t>
            </a:r>
            <a:r>
              <a:rPr lang="ru-RU" sz="2000" dirty="0"/>
              <a:t>приложимата </a:t>
            </a:r>
            <a:r>
              <a:rPr lang="ru-RU" sz="2000" dirty="0" smtClean="0"/>
              <a:t>ѝ редакция.</a:t>
            </a:r>
            <a:endParaRPr lang="ru-RU" sz="2000" dirty="0"/>
          </a:p>
          <a:p>
            <a:pPr marL="0" indent="0">
              <a:buFont typeface="Wingdings 2" pitchFamily="18" charset="2"/>
              <a:buNone/>
              <a:defRPr/>
            </a:pPr>
            <a:r>
              <a:rPr lang="ru-RU" sz="2000" dirty="0"/>
              <a:t>Спорен по делото е бил въпроса </a:t>
            </a:r>
            <a:r>
              <a:rPr lang="ru-RU" sz="2000" b="1" dirty="0"/>
              <a:t>дали влязлото в сила определение за прекратяване на гражданско </a:t>
            </a:r>
            <a:r>
              <a:rPr lang="ru-RU" sz="2000" b="1" dirty="0" smtClean="0"/>
              <a:t>дело</a:t>
            </a:r>
            <a:r>
              <a:rPr lang="ru-RU" sz="2000" dirty="0" smtClean="0"/>
              <a:t>, </a:t>
            </a:r>
            <a:r>
              <a:rPr lang="ru-RU" sz="2000" dirty="0"/>
              <a:t>образувано по искова молба на </a:t>
            </a:r>
            <a:r>
              <a:rPr lang="ru-RU" sz="2000" dirty="0" smtClean="0"/>
              <a:t>«..С» </a:t>
            </a:r>
            <a:r>
              <a:rPr lang="ru-RU" sz="2000" dirty="0"/>
              <a:t>ЕООД, гр. Смолян, поради отказ от предявения иск за отписаното вземане </a:t>
            </a:r>
            <a:r>
              <a:rPr lang="ru-RU" sz="2000" b="1" dirty="0"/>
              <a:t>може да се приравни на влязло в сила решение и да обуслови наличие на основанието по чл. 37, ал. 1, т. 4 </a:t>
            </a:r>
            <a:r>
              <a:rPr lang="ru-RU" sz="2000" b="1" i="1" dirty="0" smtClean="0"/>
              <a:t>(</a:t>
            </a:r>
            <a:r>
              <a:rPr lang="ru-RU" sz="2000" b="1" i="1" dirty="0"/>
              <a:t>с влязло в сила съдебно решение е постановено, че вземането или част от него е </a:t>
            </a:r>
            <a:r>
              <a:rPr lang="ru-RU" sz="2000" b="1" i="1" dirty="0" smtClean="0"/>
              <a:t>недължимо)</a:t>
            </a:r>
            <a:r>
              <a:rPr lang="ru-RU" sz="2000" b="1" dirty="0"/>
              <a:t> от </a:t>
            </a:r>
            <a:r>
              <a:rPr lang="ru-RU" sz="2000" b="1" dirty="0" smtClean="0"/>
              <a:t>ЗКПО</a:t>
            </a:r>
            <a:r>
              <a:rPr lang="ru-RU" sz="2000" dirty="0" smtClean="0"/>
              <a:t>. </a:t>
            </a:r>
            <a:r>
              <a:rPr lang="ru-RU" sz="2000" b="1" u="sng" dirty="0"/>
              <a:t>С влязлото в сила определение за прекратяване на гражданското дело по иск за присъждане на вземането, спорът не се решава по същество и безспорно не е налице влязло в сила решение, с което да е постановено, че вземането или част от него е недължимо</a:t>
            </a:r>
            <a:r>
              <a:rPr lang="ru-RU" sz="2000" b="1" dirty="0"/>
              <a:t>. </a:t>
            </a:r>
            <a:r>
              <a:rPr lang="ru-RU" sz="2000" dirty="0"/>
              <a:t>Правилно първоинстанционния съд е посочил, че </a:t>
            </a:r>
            <a:r>
              <a:rPr lang="ru-RU" sz="2000" b="1" dirty="0"/>
              <a:t>нормата на чл. 37, ал. 1, т. 4 от ЗКПО не следва да се тълкува разширително. Същата, като </a:t>
            </a:r>
            <a:r>
              <a:rPr lang="ru-RU" sz="2000" b="1" dirty="0" err="1"/>
              <a:t>данъчна</a:t>
            </a:r>
            <a:r>
              <a:rPr lang="ru-RU" sz="2000" b="1" dirty="0"/>
              <a:t> норма се тълкува стриктно, а наред с това, като предвиждаща изключение от правилото по чл. 34 от ЗКПО, не може да се тълкува разширително</a:t>
            </a:r>
            <a:r>
              <a:rPr lang="ru-RU" sz="2000" dirty="0"/>
              <a:t>.</a:t>
            </a:r>
            <a:endParaRPr lang="ru-RU" sz="2000" dirty="0" smtClean="0"/>
          </a:p>
          <a:p>
            <a:pPr>
              <a:buFont typeface="Wingdings 2" pitchFamily="18" charset="2"/>
              <a:buNone/>
              <a:defRPr/>
            </a:pPr>
            <a:endParaRPr lang="bg-BG" sz="2000" dirty="0"/>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B5C888-3C0A-457F-AA9B-D82A6007E643}" type="slidenum">
              <a:rPr kumimoji="0" lang="bg-BG" sz="1200" b="0" i="0" u="none" strike="noStrike" kern="1200" cap="none" spc="0" normalizeH="0" baseline="0" noProof="0" smtClean="0">
                <a:ln>
                  <a:noFill/>
                </a:ln>
                <a:solidFill>
                  <a:srgbClr val="04617B">
                    <a:shade val="90000"/>
                  </a:srgb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bg-BG" sz="1200" b="0" i="0" u="none" strike="noStrike" kern="1200" cap="none" spc="0" normalizeH="0" baseline="0" noProof="0">
              <a:ln>
                <a:noFill/>
              </a:ln>
              <a:solidFill>
                <a:srgbClr val="04617B">
                  <a:shade val="90000"/>
                </a:srgbClr>
              </a:solidFill>
              <a:effectLst/>
              <a:uLnTx/>
              <a:uFillTx/>
              <a:latin typeface="Times New Roman"/>
              <a:ea typeface="+mn-ea"/>
              <a:cs typeface="+mn-cs"/>
            </a:endParaRPr>
          </a:p>
        </p:txBody>
      </p:sp>
      <p:pic>
        <p:nvPicPr>
          <p:cNvPr id="2662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436783" y="-23751"/>
            <a:ext cx="1523934" cy="11400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261335180"/>
      </p:ext>
    </p:extLst>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a:xfrm>
            <a:off x="582305" y="178131"/>
            <a:ext cx="11296651" cy="320633"/>
          </a:xfrm>
        </p:spPr>
        <p:txBody>
          <a:bodyPr>
            <a:noAutofit/>
          </a:bodyPr>
          <a:lstStyle/>
          <a:p>
            <a:r>
              <a:rPr lang="bg-BG" altLang="bg-BG" sz="3200" b="1" dirty="0" smtClean="0">
                <a:solidFill>
                  <a:schemeClr val="tx1">
                    <a:lumMod val="95000"/>
                    <a:lumOff val="5000"/>
                  </a:schemeClr>
                </a:solidFill>
              </a:rPr>
              <a:t>Разходи, представляващи доходи на МФЛ</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B5C888-3C0A-457F-AA9B-D82A6007E643}" type="slidenum">
              <a:rPr kumimoji="0" lang="bg-BG" sz="1200" b="0" i="0" u="none" strike="noStrike" kern="1200" cap="none" spc="0" normalizeH="0" baseline="0" noProof="0" smtClean="0">
                <a:ln>
                  <a:noFill/>
                </a:ln>
                <a:solidFill>
                  <a:srgbClr val="04617B">
                    <a:shade val="90000"/>
                  </a:srgb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bg-BG" sz="1200" b="0" i="0" u="none" strike="noStrike" kern="1200" cap="none" spc="0" normalizeH="0" baseline="0" noProof="0">
              <a:ln>
                <a:noFill/>
              </a:ln>
              <a:solidFill>
                <a:srgbClr val="04617B">
                  <a:shade val="90000"/>
                </a:srgbClr>
              </a:solidFill>
              <a:effectLst/>
              <a:uLnTx/>
              <a:uFillTx/>
              <a:latin typeface="Times New Roman"/>
              <a:ea typeface="+mn-ea"/>
              <a:cs typeface="+mn-cs"/>
            </a:endParaRPr>
          </a:p>
        </p:txBody>
      </p:sp>
      <p:sp>
        <p:nvSpPr>
          <p:cNvPr id="4" name="Rectangle 3"/>
          <p:cNvSpPr/>
          <p:nvPr/>
        </p:nvSpPr>
        <p:spPr>
          <a:xfrm>
            <a:off x="344384" y="724393"/>
            <a:ext cx="11578442" cy="5903154"/>
          </a:xfrm>
          <a:prstGeom prst="rect">
            <a:avLst/>
          </a:prstGeom>
        </p:spPr>
        <p:txBody>
          <a:bodyPr wrap="square">
            <a:spAutoFit/>
          </a:bodyPr>
          <a:lstStyle/>
          <a:p>
            <a:pPr marL="285750" marR="0" lvl="0" indent="-285750" algn="l" defTabSz="914400" rtl="0" eaLnBrk="1" fontAlgn="auto" latinLnBrk="0" hangingPunct="1">
              <a:lnSpc>
                <a:spcPct val="100000"/>
              </a:lnSpc>
              <a:spcBef>
                <a:spcPct val="20000"/>
              </a:spcBef>
              <a:spcAft>
                <a:spcPts val="0"/>
              </a:spcAft>
              <a:buClr>
                <a:srgbClr val="0BD0D9"/>
              </a:buClr>
              <a:buSzPct val="95000"/>
              <a:buFont typeface="Arial" pitchFamily="34" charset="0"/>
              <a:buChar char="•"/>
              <a:tabLst/>
              <a:defRPr/>
            </a:pPr>
            <a:r>
              <a:rPr kumimoji="0" lang="bg-BG" sz="1600" b="1" i="0" u="none" strike="noStrike" kern="1200" cap="none" spc="0" normalizeH="0" baseline="0" noProof="0" dirty="0">
                <a:ln>
                  <a:noFill/>
                </a:ln>
                <a:solidFill>
                  <a:prstClr val="black">
                    <a:lumMod val="95000"/>
                    <a:lumOff val="5000"/>
                  </a:prstClr>
                </a:solidFill>
                <a:effectLst/>
                <a:uLnTx/>
                <a:uFillTx/>
                <a:latin typeface="Times New Roman"/>
                <a:ea typeface="+mn-ea"/>
                <a:cs typeface="+mn-cs"/>
              </a:rPr>
              <a:t>Според трайната практика на </a:t>
            </a:r>
            <a:r>
              <a:rPr kumimoji="0" lang="bg-BG" sz="1600" b="1" i="0" u="none" strike="noStrike" kern="1200" cap="none" spc="0" normalizeH="0" baseline="0" noProof="0" dirty="0" smtClean="0">
                <a:ln>
                  <a:noFill/>
                </a:ln>
                <a:solidFill>
                  <a:prstClr val="black">
                    <a:lumMod val="95000"/>
                    <a:lumOff val="5000"/>
                  </a:prstClr>
                </a:solidFill>
                <a:effectLst/>
                <a:uLnTx/>
                <a:uFillTx/>
                <a:latin typeface="Times New Roman"/>
                <a:ea typeface="+mn-ea"/>
                <a:cs typeface="+mn-cs"/>
              </a:rPr>
              <a:t>НАП: </a:t>
            </a:r>
            <a:r>
              <a:rPr kumimoji="0" lang="ru-RU" sz="1600" b="0" i="0" u="none" strike="noStrike" kern="1200" cap="none" spc="0" normalizeH="0" baseline="0" noProof="0" dirty="0" smtClean="0">
                <a:ln>
                  <a:noFill/>
                </a:ln>
                <a:solidFill>
                  <a:prstClr val="black">
                    <a:lumMod val="95000"/>
                    <a:lumOff val="5000"/>
                  </a:prstClr>
                </a:solidFill>
                <a:effectLst/>
                <a:uLnTx/>
                <a:uFillTx/>
                <a:latin typeface="Times New Roman"/>
                <a:ea typeface="+mn-ea"/>
                <a:cs typeface="+mn-cs"/>
              </a:rPr>
              <a:t>В </a:t>
            </a:r>
            <a:r>
              <a:rPr kumimoji="0" lang="ru-RU" sz="1600" b="0" i="0" u="none" strike="noStrike" kern="1200" cap="none" spc="0" normalizeH="0" baseline="0" noProof="0" dirty="0">
                <a:ln>
                  <a:noFill/>
                </a:ln>
                <a:solidFill>
                  <a:prstClr val="black">
                    <a:lumMod val="95000"/>
                    <a:lumOff val="5000"/>
                  </a:prstClr>
                </a:solidFill>
                <a:effectLst/>
                <a:uLnTx/>
                <a:uFillTx/>
                <a:latin typeface="Times New Roman"/>
                <a:ea typeface="+mn-ea"/>
                <a:cs typeface="+mn-cs"/>
              </a:rPr>
              <a:t>ЗКПО не е дадено определение за „основно </a:t>
            </a:r>
            <a:r>
              <a:rPr kumimoji="0" lang="ru-RU" sz="1600" b="0" i="0" u="none" strike="noStrike" kern="1200" cap="none" spc="0" normalizeH="0" baseline="0" noProof="0" dirty="0" smtClean="0">
                <a:ln>
                  <a:noFill/>
                </a:ln>
                <a:solidFill>
                  <a:prstClr val="black">
                    <a:lumMod val="95000"/>
                    <a:lumOff val="5000"/>
                  </a:prstClr>
                </a:solidFill>
                <a:effectLst/>
                <a:uLnTx/>
                <a:uFillTx/>
                <a:latin typeface="Times New Roman"/>
                <a:ea typeface="+mn-ea"/>
                <a:cs typeface="+mn-cs"/>
              </a:rPr>
              <a:t>трудово </a:t>
            </a:r>
            <a:r>
              <a:rPr kumimoji="0" lang="ru-RU" sz="1600" b="0" i="0" u="none" strike="noStrike" kern="1200" cap="none" spc="0" normalizeH="0" baseline="0" noProof="0" dirty="0">
                <a:ln>
                  <a:noFill/>
                </a:ln>
                <a:solidFill>
                  <a:prstClr val="black">
                    <a:lumMod val="95000"/>
                    <a:lumOff val="5000"/>
                  </a:prstClr>
                </a:solidFill>
                <a:effectLst/>
                <a:uLnTx/>
                <a:uFillTx/>
                <a:latin typeface="Times New Roman"/>
                <a:ea typeface="+mn-ea"/>
                <a:cs typeface="+mn-cs"/>
              </a:rPr>
              <a:t>възнаграждение“.  Общоприетият смисъл на това понятие </a:t>
            </a:r>
            <a:r>
              <a:rPr kumimoji="0" lang="ru-RU" sz="1600" b="0" i="0" u="sng" strike="noStrike" kern="1200" cap="none" spc="0" normalizeH="0" baseline="0" noProof="0" dirty="0">
                <a:ln>
                  <a:noFill/>
                </a:ln>
                <a:solidFill>
                  <a:prstClr val="black">
                    <a:lumMod val="95000"/>
                    <a:lumOff val="5000"/>
                  </a:prstClr>
                </a:solidFill>
                <a:effectLst/>
                <a:uLnTx/>
                <a:uFillTx/>
                <a:latin typeface="Times New Roman"/>
                <a:ea typeface="+mn-ea"/>
                <a:cs typeface="+mn-cs"/>
              </a:rPr>
              <a:t>не включва възнагражденията по ДУК</a:t>
            </a:r>
            <a:r>
              <a:rPr kumimoji="0" lang="ru-RU" sz="1600" b="0" i="0" u="none" strike="noStrike" kern="1200" cap="none" spc="0" normalizeH="0" baseline="0" noProof="0" dirty="0">
                <a:ln>
                  <a:noFill/>
                </a:ln>
                <a:solidFill>
                  <a:prstClr val="black">
                    <a:lumMod val="95000"/>
                    <a:lumOff val="5000"/>
                  </a:prstClr>
                </a:solidFill>
                <a:effectLst/>
                <a:uLnTx/>
                <a:uFillTx/>
                <a:latin typeface="Times New Roman"/>
                <a:ea typeface="+mn-ea"/>
                <a:cs typeface="+mn-cs"/>
              </a:rPr>
              <a:t>, сключени на основание ТЗ (по чл. 141, ал. 7). Тоест - ДУК </a:t>
            </a:r>
            <a:r>
              <a:rPr kumimoji="0" lang="ru-RU" sz="1600" b="0" i="0" u="sng" strike="noStrike" kern="1200" cap="none" spc="0" normalizeH="0" baseline="0" noProof="0" dirty="0">
                <a:ln>
                  <a:noFill/>
                </a:ln>
                <a:solidFill>
                  <a:prstClr val="black">
                    <a:lumMod val="95000"/>
                    <a:lumOff val="5000"/>
                  </a:prstClr>
                </a:solidFill>
                <a:effectLst/>
                <a:uLnTx/>
                <a:uFillTx/>
                <a:latin typeface="Times New Roman"/>
                <a:ea typeface="+mn-ea"/>
                <a:cs typeface="+mn-cs"/>
              </a:rPr>
              <a:t>не попадат </a:t>
            </a:r>
            <a:r>
              <a:rPr kumimoji="0" lang="ru-RU" sz="1600" b="0" i="0" u="none" strike="noStrike" kern="1200" cap="none" spc="0" normalizeH="0" baseline="0" noProof="0" dirty="0">
                <a:ln>
                  <a:noFill/>
                </a:ln>
                <a:solidFill>
                  <a:prstClr val="black">
                    <a:lumMod val="95000"/>
                    <a:lumOff val="5000"/>
                  </a:prstClr>
                </a:solidFill>
                <a:effectLst/>
                <a:uLnTx/>
                <a:uFillTx/>
                <a:latin typeface="Times New Roman"/>
                <a:ea typeface="+mn-ea"/>
                <a:cs typeface="+mn-cs"/>
              </a:rPr>
              <a:t>в изключението от </a:t>
            </a:r>
            <a:r>
              <a:rPr kumimoji="0" lang="ru-RU" sz="1600" b="0" i="0" u="none" strike="noStrike" kern="1200" cap="none" spc="0" normalizeH="0" baseline="0" noProof="0" dirty="0" err="1">
                <a:ln>
                  <a:noFill/>
                </a:ln>
                <a:solidFill>
                  <a:prstClr val="black">
                    <a:lumMod val="95000"/>
                    <a:lumOff val="5000"/>
                  </a:prstClr>
                </a:solidFill>
                <a:effectLst/>
                <a:uLnTx/>
                <a:uFillTx/>
                <a:latin typeface="Times New Roman"/>
                <a:ea typeface="+mn-ea"/>
                <a:cs typeface="+mn-cs"/>
              </a:rPr>
              <a:t>данъчна</a:t>
            </a:r>
            <a:r>
              <a:rPr kumimoji="0" lang="ru-RU" sz="1600" b="0" i="0" u="none" strike="noStrike" kern="1200" cap="none" spc="0" normalizeH="0" baseline="0" noProof="0" dirty="0">
                <a:ln>
                  <a:noFill/>
                </a:ln>
                <a:solidFill>
                  <a:prstClr val="black">
                    <a:lumMod val="95000"/>
                    <a:lumOff val="5000"/>
                  </a:prstClr>
                </a:solidFill>
                <a:effectLst/>
                <a:uLnTx/>
                <a:uFillTx/>
                <a:latin typeface="Times New Roman"/>
                <a:ea typeface="+mn-ea"/>
                <a:cs typeface="+mn-cs"/>
              </a:rPr>
              <a:t> регулация (ДВР) по чл. 42, ал. 2, т. 1 от ЗКПО.</a:t>
            </a:r>
          </a:p>
          <a:p>
            <a:pPr marL="285750" marR="0" lvl="0" indent="-285750" algn="l" defTabSz="914400" rtl="0" eaLnBrk="1" fontAlgn="auto" latinLnBrk="0" hangingPunct="1">
              <a:lnSpc>
                <a:spcPct val="100000"/>
              </a:lnSpc>
              <a:spcBef>
                <a:spcPct val="20000"/>
              </a:spcBef>
              <a:spcAft>
                <a:spcPts val="0"/>
              </a:spcAft>
              <a:buClr>
                <a:srgbClr val="0BD0D9"/>
              </a:buClr>
              <a:buSzPct val="95000"/>
              <a:buFont typeface="Arial" pitchFamily="34" charset="0"/>
              <a:buChar char="•"/>
              <a:tabLst/>
              <a:defRPr/>
            </a:pPr>
            <a:r>
              <a:rPr kumimoji="0" lang="bg-BG" sz="1600" b="1" i="0" u="none" strike="noStrike" kern="1200" cap="none" spc="0" normalizeH="0" baseline="0" noProof="0" dirty="0">
                <a:ln>
                  <a:noFill/>
                </a:ln>
                <a:solidFill>
                  <a:prstClr val="black">
                    <a:lumMod val="95000"/>
                    <a:lumOff val="5000"/>
                  </a:prstClr>
                </a:solidFill>
                <a:effectLst/>
                <a:uLnTx/>
                <a:uFillTx/>
                <a:latin typeface="Times New Roman"/>
                <a:ea typeface="+mn-ea"/>
                <a:cs typeface="+mn-cs"/>
              </a:rPr>
              <a:t>Решение № 141 от 1.02.2017г. на АдмС - Варна по адм. д. № 1476/2016г</a:t>
            </a:r>
            <a:r>
              <a:rPr kumimoji="0" lang="bg-BG" sz="1600" b="1" i="0" u="none" strike="noStrike" kern="1200" cap="none" spc="0" normalizeH="0" baseline="0" noProof="0" dirty="0" smtClean="0">
                <a:ln>
                  <a:noFill/>
                </a:ln>
                <a:solidFill>
                  <a:prstClr val="black">
                    <a:lumMod val="95000"/>
                    <a:lumOff val="5000"/>
                  </a:prstClr>
                </a:solidFill>
                <a:effectLst/>
                <a:uLnTx/>
                <a:uFillTx/>
                <a:latin typeface="Times New Roman"/>
                <a:ea typeface="+mn-ea"/>
                <a:cs typeface="+mn-cs"/>
              </a:rPr>
              <a:t>.: </a:t>
            </a:r>
            <a:r>
              <a:rPr kumimoji="0" lang="bg-BG" sz="1600" b="0" i="0" u="none" strike="noStrike" kern="1200" cap="none" spc="0" normalizeH="0" baseline="0" noProof="0" dirty="0" smtClean="0">
                <a:ln>
                  <a:noFill/>
                </a:ln>
                <a:solidFill>
                  <a:prstClr val="black">
                    <a:lumMod val="95000"/>
                    <a:lumOff val="5000"/>
                  </a:prstClr>
                </a:solidFill>
                <a:effectLst/>
                <a:uLnTx/>
                <a:uFillTx/>
                <a:latin typeface="Times New Roman"/>
                <a:ea typeface="+mn-ea"/>
                <a:cs typeface="+mn-cs"/>
              </a:rPr>
              <a:t>Данъчните </a:t>
            </a:r>
            <a:r>
              <a:rPr kumimoji="0" lang="bg-BG" sz="1600" b="0" i="0" u="none" strike="noStrike" kern="1200" cap="none" spc="0" normalizeH="0" baseline="0" noProof="0" dirty="0">
                <a:ln>
                  <a:noFill/>
                </a:ln>
                <a:solidFill>
                  <a:prstClr val="black">
                    <a:lumMod val="95000"/>
                    <a:lumOff val="5000"/>
                  </a:prstClr>
                </a:solidFill>
                <a:effectLst/>
                <a:uLnTx/>
                <a:uFillTx/>
                <a:latin typeface="Times New Roman"/>
                <a:ea typeface="+mn-ea"/>
                <a:cs typeface="+mn-cs"/>
              </a:rPr>
              <a:t>норми следва да се тълкуват стриктно, поради което след като в изключенията по ал. 2 </a:t>
            </a:r>
            <a:r>
              <a:rPr kumimoji="0" lang="bg-BG" sz="1600" b="0" i="0" u="sng" strike="noStrike" kern="1200" cap="none" spc="0" normalizeH="0" baseline="0" noProof="0" dirty="0">
                <a:ln>
                  <a:noFill/>
                </a:ln>
                <a:solidFill>
                  <a:prstClr val="black">
                    <a:lumMod val="95000"/>
                    <a:lumOff val="5000"/>
                  </a:prstClr>
                </a:solidFill>
                <a:effectLst/>
                <a:uLnTx/>
                <a:uFillTx/>
                <a:latin typeface="Times New Roman"/>
                <a:ea typeface="+mn-ea"/>
                <a:cs typeface="+mn-cs"/>
              </a:rPr>
              <a:t>не са посочени изрично</a:t>
            </a:r>
            <a:r>
              <a:rPr kumimoji="0" lang="bg-BG" sz="1600" b="0" i="0" u="none" strike="noStrike" kern="1200" cap="none" spc="0" normalizeH="0" baseline="0" noProof="0" dirty="0">
                <a:ln>
                  <a:noFill/>
                </a:ln>
                <a:solidFill>
                  <a:prstClr val="black">
                    <a:lumMod val="95000"/>
                    <a:lumOff val="5000"/>
                  </a:prstClr>
                </a:solidFill>
                <a:effectLst/>
                <a:uLnTx/>
                <a:uFillTx/>
                <a:latin typeface="Times New Roman"/>
                <a:ea typeface="+mn-ea"/>
                <a:cs typeface="+mn-cs"/>
              </a:rPr>
              <a:t> приравнените на трудови възнаграждения, то дан. преобразуване по чл. 42, ал. 1 от ЗКПО следва </a:t>
            </a:r>
            <a:r>
              <a:rPr kumimoji="0" lang="bg-BG" sz="1600" b="0" i="0" u="sng" strike="noStrike" kern="1200" cap="none" spc="0" normalizeH="0" baseline="0" noProof="0" dirty="0">
                <a:ln>
                  <a:noFill/>
                </a:ln>
                <a:solidFill>
                  <a:prstClr val="black">
                    <a:lumMod val="95000"/>
                    <a:lumOff val="5000"/>
                  </a:prstClr>
                </a:solidFill>
                <a:effectLst/>
                <a:uLnTx/>
                <a:uFillTx/>
                <a:latin typeface="Times New Roman"/>
                <a:ea typeface="+mn-ea"/>
                <a:cs typeface="+mn-cs"/>
              </a:rPr>
              <a:t>да се приложи и по отношение на неизплатените до края на календарната година възнаграждения по ДУК</a:t>
            </a:r>
            <a:r>
              <a:rPr kumimoji="0" lang="bg-BG" sz="1600" b="0" i="0" u="none" strike="noStrike" kern="1200" cap="none" spc="0" normalizeH="0" baseline="0" noProof="0" dirty="0">
                <a:ln>
                  <a:noFill/>
                </a:ln>
                <a:solidFill>
                  <a:prstClr val="black">
                    <a:lumMod val="95000"/>
                    <a:lumOff val="5000"/>
                  </a:prstClr>
                </a:solidFill>
                <a:effectLst/>
                <a:uLnTx/>
                <a:uFillTx/>
                <a:latin typeface="Times New Roman"/>
                <a:ea typeface="+mn-ea"/>
                <a:cs typeface="+mn-cs"/>
              </a:rPr>
              <a:t>.</a:t>
            </a:r>
            <a:endParaRPr kumimoji="0" lang="bg-BG" sz="1600" b="1" i="1" u="none" strike="noStrike" kern="1200" cap="none" spc="0" normalizeH="0" baseline="0" noProof="0" dirty="0">
              <a:ln>
                <a:noFill/>
              </a:ln>
              <a:solidFill>
                <a:prstClr val="black">
                  <a:lumMod val="95000"/>
                  <a:lumOff val="5000"/>
                </a:prstClr>
              </a:solidFill>
              <a:effectLst/>
              <a:uLnTx/>
              <a:uFillTx/>
              <a:latin typeface="Times New Roman"/>
              <a:ea typeface="+mn-ea"/>
              <a:cs typeface="+mn-cs"/>
            </a:endParaRPr>
          </a:p>
          <a:p>
            <a:pPr marL="285750" marR="0" lvl="0" indent="-285750" algn="l" defTabSz="914400" rtl="0" eaLnBrk="1" fontAlgn="auto" latinLnBrk="0" hangingPunct="1">
              <a:lnSpc>
                <a:spcPct val="100000"/>
              </a:lnSpc>
              <a:spcBef>
                <a:spcPct val="20000"/>
              </a:spcBef>
              <a:spcAft>
                <a:spcPts val="0"/>
              </a:spcAft>
              <a:buClr>
                <a:srgbClr val="0BD0D9"/>
              </a:buClr>
              <a:buSzPct val="95000"/>
              <a:buFont typeface="Arial" pitchFamily="34" charset="0"/>
              <a:buChar char="•"/>
              <a:tabLst/>
              <a:defRPr/>
            </a:pPr>
            <a:r>
              <a:rPr kumimoji="0" lang="bg-BG" sz="1600" b="1" i="0" u="none" strike="noStrike" kern="1200" cap="none" spc="0" normalizeH="0" baseline="0" noProof="0" dirty="0" smtClean="0">
                <a:ln>
                  <a:noFill/>
                </a:ln>
                <a:solidFill>
                  <a:prstClr val="black">
                    <a:lumMod val="95000"/>
                    <a:lumOff val="5000"/>
                  </a:prstClr>
                </a:solidFill>
                <a:effectLst/>
                <a:uLnTx/>
                <a:uFillTx/>
                <a:latin typeface="Times New Roman"/>
                <a:ea typeface="+mn-ea"/>
                <a:cs typeface="+mn-cs"/>
              </a:rPr>
              <a:t>Решение </a:t>
            </a:r>
            <a:r>
              <a:rPr kumimoji="0" lang="bg-BG" sz="1600" b="1" i="0" u="none" strike="noStrike" kern="1200" cap="none" spc="0" normalizeH="0" baseline="0" noProof="0" dirty="0">
                <a:ln>
                  <a:noFill/>
                </a:ln>
                <a:solidFill>
                  <a:prstClr val="black">
                    <a:lumMod val="95000"/>
                    <a:lumOff val="5000"/>
                  </a:prstClr>
                </a:solidFill>
                <a:effectLst/>
                <a:uLnTx/>
                <a:uFillTx/>
                <a:latin typeface="Times New Roman"/>
                <a:ea typeface="+mn-ea"/>
                <a:cs typeface="+mn-cs"/>
              </a:rPr>
              <a:t>№ 7552 от 15.06.2017 г. на ВАС по адм. д. № 3812/2017 г., </a:t>
            </a:r>
            <a:r>
              <a:rPr kumimoji="0" lang="bg-BG" sz="1600" b="1" i="0" u="sng" strike="noStrike" kern="1200" cap="none" spc="0" normalizeH="0" baseline="0" noProof="0" dirty="0">
                <a:ln>
                  <a:noFill/>
                </a:ln>
                <a:solidFill>
                  <a:prstClr val="black">
                    <a:lumMod val="95000"/>
                    <a:lumOff val="5000"/>
                  </a:prstClr>
                </a:solidFill>
                <a:effectLst/>
                <a:uLnTx/>
                <a:uFillTx/>
                <a:latin typeface="Times New Roman"/>
                <a:ea typeface="+mn-ea"/>
                <a:cs typeface="+mn-cs"/>
              </a:rPr>
              <a:t>I </a:t>
            </a:r>
            <a:r>
              <a:rPr kumimoji="0" lang="ru-RU" sz="1600" b="1" i="0" u="sng" strike="noStrike" kern="1200" cap="none" spc="0" normalizeH="0" baseline="0" noProof="0" dirty="0" smtClean="0">
                <a:ln>
                  <a:noFill/>
                </a:ln>
                <a:solidFill>
                  <a:prstClr val="black">
                    <a:lumMod val="95000"/>
                    <a:lumOff val="5000"/>
                  </a:prstClr>
                </a:solidFill>
                <a:effectLst/>
                <a:uLnTx/>
                <a:uFillTx/>
                <a:latin typeface="Times New Roman"/>
                <a:ea typeface="+mn-ea"/>
                <a:cs typeface="+mn-cs"/>
              </a:rPr>
              <a:t>отд</a:t>
            </a:r>
            <a:r>
              <a:rPr kumimoji="0" lang="ru-RU" sz="1600" b="1" i="0" u="none" strike="noStrike" kern="1200" cap="none" spc="0" normalizeH="0" baseline="0" noProof="0" dirty="0" smtClean="0">
                <a:ln>
                  <a:noFill/>
                </a:ln>
                <a:solidFill>
                  <a:prstClr val="black">
                    <a:lumMod val="95000"/>
                    <a:lumOff val="5000"/>
                  </a:prstClr>
                </a:solidFill>
                <a:effectLst/>
                <a:uLnTx/>
                <a:uFillTx/>
                <a:latin typeface="Times New Roman"/>
                <a:ea typeface="+mn-ea"/>
                <a:cs typeface="+mn-cs"/>
              </a:rPr>
              <a:t>.</a:t>
            </a:r>
            <a:r>
              <a:rPr kumimoji="0" lang="bg-BG" sz="1600" b="1" i="0" u="none" strike="noStrike" kern="1200" cap="none" spc="0" normalizeH="0" baseline="0" noProof="0" dirty="0" smtClean="0">
                <a:ln>
                  <a:noFill/>
                </a:ln>
                <a:solidFill>
                  <a:prstClr val="black">
                    <a:lumMod val="95000"/>
                    <a:lumOff val="5000"/>
                  </a:prstClr>
                </a:solidFill>
                <a:effectLst/>
                <a:uLnTx/>
                <a:uFillTx/>
                <a:latin typeface="Times New Roman"/>
                <a:ea typeface="+mn-ea"/>
                <a:cs typeface="+mn-cs"/>
              </a:rPr>
              <a:t>: </a:t>
            </a:r>
            <a:r>
              <a:rPr kumimoji="0" lang="bg-BG" sz="1600" b="0" i="0" u="none" strike="noStrike" kern="1200" cap="none" spc="0" normalizeH="0" baseline="0" noProof="0" dirty="0" smtClean="0">
                <a:ln>
                  <a:noFill/>
                </a:ln>
                <a:solidFill>
                  <a:prstClr val="black">
                    <a:lumMod val="95000"/>
                    <a:lumOff val="5000"/>
                  </a:prstClr>
                </a:solidFill>
                <a:effectLst/>
                <a:uLnTx/>
                <a:uFillTx/>
                <a:latin typeface="Times New Roman"/>
                <a:ea typeface="+mn-ea"/>
                <a:cs typeface="+mn-cs"/>
              </a:rPr>
              <a:t>Нормата </a:t>
            </a:r>
            <a:r>
              <a:rPr kumimoji="0" lang="bg-BG" sz="1600" b="0" i="0" u="none" strike="noStrike" kern="1200" cap="none" spc="0" normalizeH="0" baseline="0" noProof="0" dirty="0">
                <a:ln>
                  <a:noFill/>
                </a:ln>
                <a:solidFill>
                  <a:prstClr val="black">
                    <a:lumMod val="95000"/>
                    <a:lumOff val="5000"/>
                  </a:prstClr>
                </a:solidFill>
                <a:effectLst/>
                <a:uLnTx/>
                <a:uFillTx/>
                <a:latin typeface="Times New Roman"/>
                <a:ea typeface="+mn-ea"/>
                <a:cs typeface="+mn-cs"/>
              </a:rPr>
              <a:t>на § 1, т. 26, б.“з“ от ДР на ЗДДФЛ определя, че "трудови правоотношения" са и правоотношенията по ДУК, вкл. с членовете на управителни и контролни органи на предприятия, извън случаите на доходи, изплатени от източник в България на ЧФЛ. Следователно, получаваното от управителя възнаграждение по силата на ДУК попада под понятието "трудово възнаграждение</a:t>
            </a:r>
            <a:r>
              <a:rPr kumimoji="0" lang="bg-BG" sz="1600" b="0" i="0" u="none" strike="noStrike" kern="1200" cap="none" spc="0" normalizeH="0" baseline="0" noProof="0" dirty="0" smtClean="0">
                <a:ln>
                  <a:noFill/>
                </a:ln>
                <a:solidFill>
                  <a:prstClr val="black">
                    <a:lumMod val="95000"/>
                    <a:lumOff val="5000"/>
                  </a:prstClr>
                </a:solidFill>
                <a:effectLst/>
                <a:uLnTx/>
                <a:uFillTx/>
                <a:latin typeface="Times New Roman"/>
                <a:ea typeface="+mn-ea"/>
                <a:cs typeface="+mn-cs"/>
              </a:rPr>
              <a:t>", </a:t>
            </a:r>
            <a:r>
              <a:rPr kumimoji="0" lang="bg-BG" sz="1600" b="0" i="0" u="none" strike="noStrike" kern="1200" cap="none" spc="0" normalizeH="0" baseline="0" noProof="0" dirty="0">
                <a:ln>
                  <a:noFill/>
                </a:ln>
                <a:solidFill>
                  <a:prstClr val="black">
                    <a:lumMod val="95000"/>
                    <a:lumOff val="5000"/>
                  </a:prstClr>
                </a:solidFill>
                <a:effectLst/>
                <a:uLnTx/>
                <a:uFillTx/>
                <a:latin typeface="Times New Roman"/>
                <a:ea typeface="+mn-ea"/>
                <a:cs typeface="+mn-cs"/>
              </a:rPr>
              <a:t>предвид което </a:t>
            </a:r>
            <a:r>
              <a:rPr kumimoji="0" lang="bg-BG" sz="1600" b="0" i="0" u="sng" strike="noStrike" kern="1200" cap="none" spc="0" normalizeH="0" baseline="0" noProof="0" dirty="0">
                <a:ln>
                  <a:noFill/>
                </a:ln>
                <a:solidFill>
                  <a:prstClr val="black">
                    <a:lumMod val="95000"/>
                    <a:lumOff val="5000"/>
                  </a:prstClr>
                </a:solidFill>
                <a:effectLst/>
                <a:uLnTx/>
                <a:uFillTx/>
                <a:latin typeface="Times New Roman"/>
                <a:ea typeface="+mn-ea"/>
                <a:cs typeface="+mn-cs"/>
              </a:rPr>
              <a:t>преобразуването (ДВР) в РА по чл. 42, ал. 1 от ЗКПО се отменя</a:t>
            </a:r>
            <a:r>
              <a:rPr kumimoji="0" lang="bg-BG" sz="1600" b="0" i="0" u="none" strike="noStrike" kern="1200" cap="none" spc="0" normalizeH="0" baseline="0" noProof="0" dirty="0" smtClean="0">
                <a:ln>
                  <a:noFill/>
                </a:ln>
                <a:solidFill>
                  <a:prstClr val="black">
                    <a:lumMod val="95000"/>
                    <a:lumOff val="5000"/>
                  </a:prstClr>
                </a:solidFill>
                <a:effectLst/>
                <a:uLnTx/>
                <a:uFillTx/>
                <a:latin typeface="Times New Roman"/>
                <a:ea typeface="+mn-ea"/>
                <a:cs typeface="+mn-cs"/>
              </a:rPr>
              <a:t>.</a:t>
            </a:r>
          </a:p>
          <a:p>
            <a:pPr marL="285750" marR="0" lvl="0" indent="-285750" algn="just" defTabSz="914400" rtl="0" eaLnBrk="1" fontAlgn="auto" latinLnBrk="0" hangingPunct="1">
              <a:lnSpc>
                <a:spcPct val="100000"/>
              </a:lnSpc>
              <a:spcBef>
                <a:spcPct val="20000"/>
              </a:spcBef>
              <a:spcAft>
                <a:spcPts val="0"/>
              </a:spcAft>
              <a:buClr>
                <a:srgbClr val="0BD0D9"/>
              </a:buClr>
              <a:buSzPct val="95000"/>
              <a:buFont typeface="Arial" pitchFamily="34" charset="0"/>
              <a:buChar char="•"/>
              <a:tabLst/>
              <a:defRPr/>
            </a:pPr>
            <a:r>
              <a:rPr kumimoji="0" lang="ru-RU" sz="1600" b="1" i="0" u="none" strike="noStrike" kern="1200" cap="none" spc="0" normalizeH="0" baseline="0" noProof="0" dirty="0" smtClean="0">
                <a:ln>
                  <a:noFill/>
                </a:ln>
                <a:solidFill>
                  <a:prstClr val="black">
                    <a:lumMod val="95000"/>
                    <a:lumOff val="5000"/>
                  </a:prstClr>
                </a:solidFill>
                <a:effectLst/>
                <a:uLnTx/>
                <a:uFillTx/>
                <a:latin typeface="Times New Roman"/>
                <a:ea typeface="+mn-ea"/>
                <a:cs typeface="+mn-cs"/>
              </a:rPr>
              <a:t>Решение № 7405 от 05.06.2018 г. </a:t>
            </a:r>
            <a:r>
              <a:rPr kumimoji="0" lang="ru-RU" sz="1600" b="1" i="0" u="none" strike="noStrike" kern="1200" cap="none" spc="0" normalizeH="0" baseline="0" noProof="0" dirty="0">
                <a:ln>
                  <a:noFill/>
                </a:ln>
                <a:solidFill>
                  <a:prstClr val="black">
                    <a:lumMod val="95000"/>
                    <a:lumOff val="5000"/>
                  </a:prstClr>
                </a:solidFill>
                <a:effectLst/>
                <a:uLnTx/>
                <a:uFillTx/>
                <a:latin typeface="Times New Roman"/>
                <a:ea typeface="+mn-ea"/>
                <a:cs typeface="+mn-cs"/>
              </a:rPr>
              <a:t>на </a:t>
            </a:r>
            <a:r>
              <a:rPr kumimoji="0" lang="ru-RU" sz="1600" b="1" i="0" u="none" strike="noStrike" kern="1200" cap="none" spc="0" normalizeH="0" baseline="0" noProof="0" dirty="0" smtClean="0">
                <a:ln>
                  <a:noFill/>
                </a:ln>
                <a:solidFill>
                  <a:prstClr val="black">
                    <a:lumMod val="95000"/>
                    <a:lumOff val="5000"/>
                  </a:prstClr>
                </a:solidFill>
                <a:effectLst/>
                <a:uLnTx/>
                <a:uFillTx/>
                <a:latin typeface="Times New Roman"/>
                <a:ea typeface="+mn-ea"/>
                <a:cs typeface="+mn-cs"/>
              </a:rPr>
              <a:t>ВАС по адм. д. № 4069/2018 г., </a:t>
            </a:r>
            <a:r>
              <a:rPr kumimoji="0" lang="ru-RU" sz="1600" b="1" i="0" u="sng" strike="noStrike" kern="1200" cap="none" spc="0" normalizeH="0" baseline="0" noProof="0" dirty="0">
                <a:ln>
                  <a:noFill/>
                </a:ln>
                <a:solidFill>
                  <a:prstClr val="black">
                    <a:lumMod val="95000"/>
                    <a:lumOff val="5000"/>
                  </a:prstClr>
                </a:solidFill>
                <a:effectLst/>
                <a:uLnTx/>
                <a:uFillTx/>
                <a:latin typeface="Times New Roman"/>
                <a:ea typeface="+mn-ea"/>
                <a:cs typeface="+mn-cs"/>
              </a:rPr>
              <a:t>VІІІ отд</a:t>
            </a:r>
            <a:r>
              <a:rPr kumimoji="0" lang="ru-RU" sz="1600" b="1" i="0" u="none" strike="noStrike" kern="1200" cap="none" spc="0" normalizeH="0" baseline="0" noProof="0" dirty="0">
                <a:ln>
                  <a:noFill/>
                </a:ln>
                <a:solidFill>
                  <a:prstClr val="black">
                    <a:lumMod val="95000"/>
                    <a:lumOff val="5000"/>
                  </a:prstClr>
                </a:solidFill>
                <a:effectLst/>
                <a:uLnTx/>
                <a:uFillTx/>
                <a:latin typeface="Times New Roman"/>
                <a:ea typeface="+mn-ea"/>
                <a:cs typeface="+mn-cs"/>
              </a:rPr>
              <a:t>. </a:t>
            </a:r>
            <a:r>
              <a:rPr kumimoji="0" lang="ru-RU" sz="1600" b="1" i="0" u="none" strike="noStrike" kern="1200" cap="none" spc="0" normalizeH="0" baseline="0" noProof="0" dirty="0" smtClean="0">
                <a:ln>
                  <a:noFill/>
                </a:ln>
                <a:solidFill>
                  <a:prstClr val="black">
                    <a:lumMod val="95000"/>
                    <a:lumOff val="5000"/>
                  </a:prstClr>
                </a:solidFill>
                <a:effectLst/>
                <a:uLnTx/>
                <a:uFillTx/>
                <a:latin typeface="Times New Roman"/>
                <a:ea typeface="+mn-ea"/>
                <a:cs typeface="+mn-cs"/>
              </a:rPr>
              <a:t>: </a:t>
            </a:r>
            <a:r>
              <a:rPr kumimoji="0" lang="ru-RU" sz="1600" b="0" i="0" u="none" strike="noStrike" kern="1200" cap="none" spc="0" normalizeH="0" baseline="0" noProof="0" dirty="0" smtClean="0">
                <a:ln>
                  <a:noFill/>
                </a:ln>
                <a:solidFill>
                  <a:prstClr val="black">
                    <a:lumMod val="95000"/>
                    <a:lumOff val="5000"/>
                  </a:prstClr>
                </a:solidFill>
                <a:effectLst/>
                <a:uLnTx/>
                <a:uFillTx/>
                <a:latin typeface="Times New Roman"/>
                <a:ea typeface="+mn-ea"/>
                <a:cs typeface="+mn-cs"/>
              </a:rPr>
              <a:t>За </a:t>
            </a:r>
            <a:r>
              <a:rPr kumimoji="0" lang="ru-RU" sz="1600" b="0" i="0" u="none" strike="noStrike" kern="1200" cap="none" spc="0" normalizeH="0" baseline="0" noProof="0" dirty="0">
                <a:ln>
                  <a:noFill/>
                </a:ln>
                <a:solidFill>
                  <a:prstClr val="black">
                    <a:lumMod val="95000"/>
                    <a:lumOff val="5000"/>
                  </a:prstClr>
                </a:solidFill>
                <a:effectLst/>
                <a:uLnTx/>
                <a:uFillTx/>
                <a:latin typeface="Times New Roman"/>
                <a:ea typeface="+mn-ea"/>
                <a:cs typeface="+mn-cs"/>
              </a:rPr>
              <a:t>законосъобразен съдът е счел РА </a:t>
            </a:r>
            <a:r>
              <a:rPr kumimoji="0" lang="ru-RU" sz="1600" b="0" i="0" u="none" strike="noStrike" kern="1200" cap="none" spc="0" normalizeH="0" baseline="0" noProof="0" dirty="0" smtClean="0">
                <a:ln>
                  <a:noFill/>
                </a:ln>
                <a:solidFill>
                  <a:prstClr val="black">
                    <a:lumMod val="95000"/>
                    <a:lumOff val="5000"/>
                  </a:prstClr>
                </a:solidFill>
                <a:effectLst/>
                <a:uLnTx/>
                <a:uFillTx/>
                <a:latin typeface="Times New Roman"/>
                <a:ea typeface="+mn-ea"/>
                <a:cs typeface="+mn-cs"/>
              </a:rPr>
              <a:t>в </a:t>
            </a:r>
            <a:r>
              <a:rPr kumimoji="0" lang="ru-RU" sz="1600" b="0" i="0" u="none" strike="noStrike" kern="1200" cap="none" spc="0" normalizeH="0" baseline="0" noProof="0" dirty="0">
                <a:ln>
                  <a:noFill/>
                </a:ln>
                <a:solidFill>
                  <a:prstClr val="black">
                    <a:lumMod val="95000"/>
                    <a:lumOff val="5000"/>
                  </a:prstClr>
                </a:solidFill>
                <a:effectLst/>
                <a:uLnTx/>
                <a:uFillTx/>
                <a:latin typeface="Times New Roman"/>
                <a:ea typeface="+mn-ea"/>
                <a:cs typeface="+mn-cs"/>
              </a:rPr>
              <a:t>частта относно извършеното увеличение на финансовия резултат на "</a:t>
            </a:r>
            <a:r>
              <a:rPr kumimoji="0" lang="ru-RU" sz="1600" b="0" i="0" u="none" strike="noStrike" kern="1200" cap="none" spc="0" normalizeH="0" baseline="0" noProof="0" dirty="0" smtClean="0">
                <a:ln>
                  <a:noFill/>
                </a:ln>
                <a:solidFill>
                  <a:prstClr val="black">
                    <a:lumMod val="95000"/>
                    <a:lumOff val="5000"/>
                  </a:prstClr>
                </a:solidFill>
                <a:effectLst/>
                <a:uLnTx/>
                <a:uFillTx/>
                <a:latin typeface="Times New Roman"/>
                <a:ea typeface="+mn-ea"/>
                <a:cs typeface="+mn-cs"/>
              </a:rPr>
              <a:t>К......" </a:t>
            </a:r>
            <a:r>
              <a:rPr kumimoji="0" lang="ru-RU" sz="1600" b="0" i="0" u="none" strike="noStrike" kern="1200" cap="none" spc="0" normalizeH="0" baseline="0" noProof="0" dirty="0">
                <a:ln>
                  <a:noFill/>
                </a:ln>
                <a:solidFill>
                  <a:prstClr val="black">
                    <a:lumMod val="95000"/>
                    <a:lumOff val="5000"/>
                  </a:prstClr>
                </a:solidFill>
                <a:effectLst/>
                <a:uLnTx/>
                <a:uFillTx/>
                <a:latin typeface="Times New Roman"/>
                <a:ea typeface="+mn-ea"/>
                <a:cs typeface="+mn-cs"/>
              </a:rPr>
              <a:t>ЕООД със сума в размер на 876 108,24 лв. на основание чл. 42, ал. 1 от ЗКПО, представляваща разлика между начисления общ размер на разходи за възнаграждения на управителя на дружеството и изплатените суми през 2013 г. и 2014 г., които са били отчетени като разход през 2014 г., но възнагражденията са били изплатени на управителя през 2015 година. Относно извършеното увеличение на основание </a:t>
            </a:r>
            <a:r>
              <a:rPr kumimoji="0" lang="ru-RU" sz="1600" b="1" i="0" u="none" strike="noStrike" kern="1200" cap="none" spc="0" normalizeH="0" baseline="0" noProof="0" dirty="0">
                <a:ln>
                  <a:noFill/>
                </a:ln>
                <a:solidFill>
                  <a:prstClr val="black">
                    <a:lumMod val="95000"/>
                    <a:lumOff val="5000"/>
                  </a:prstClr>
                </a:solidFill>
                <a:effectLst/>
                <a:uLnTx/>
                <a:uFillTx/>
                <a:latin typeface="Times New Roman"/>
                <a:ea typeface="+mn-ea"/>
                <a:cs typeface="+mn-cs"/>
              </a:rPr>
              <a:t>чл. 42, ал. 1 ЗКПО - не е спорно, че част от възнагражденията за 2014 г. в общ размер на 876 108,24 лв. са платени на управителя К. М. през 2015 година.</a:t>
            </a:r>
            <a:r>
              <a:rPr kumimoji="0" lang="ru-RU" sz="1600" b="0" i="0" u="none" strike="noStrike" kern="1200" cap="none" spc="0" normalizeH="0" baseline="0" noProof="0" dirty="0">
                <a:ln>
                  <a:noFill/>
                </a:ln>
                <a:solidFill>
                  <a:prstClr val="black">
                    <a:lumMod val="95000"/>
                    <a:lumOff val="5000"/>
                  </a:prstClr>
                </a:solidFill>
                <a:effectLst/>
                <a:uLnTx/>
                <a:uFillTx/>
                <a:latin typeface="Times New Roman"/>
                <a:ea typeface="+mn-ea"/>
                <a:cs typeface="+mn-cs"/>
              </a:rPr>
              <a:t> Съгласно разпоредбата на чл. 42, ал. 1 от ЗКПО разходите на данъчно задължени лица, представляващи доходи на местни физически лица по ЗДДФЛ, които не са изплатени към 31 декември на текущата година, не се признават за данъчни цели в годината на счетоводното им отчитане. Неоснователни са възраженията на касатора, че в хода на две извършени ревизии процесната сума не е намерила отражение при формиране на ФР нито за 2014 г., нито за 2015 г. и в противоречие с разпоредбата на </a:t>
            </a:r>
            <a:r>
              <a:rPr kumimoji="0" lang="ru-RU" sz="1600" b="1" i="0" u="none" strike="noStrike" kern="1200" cap="none" spc="0" normalizeH="0" baseline="0" noProof="0" dirty="0">
                <a:ln>
                  <a:noFill/>
                </a:ln>
                <a:solidFill>
                  <a:prstClr val="black">
                    <a:lumMod val="95000"/>
                    <a:lumOff val="5000"/>
                  </a:prstClr>
                </a:solidFill>
                <a:effectLst/>
                <a:uLnTx/>
                <a:uFillTx/>
                <a:latin typeface="Times New Roman"/>
                <a:ea typeface="+mn-ea"/>
                <a:cs typeface="+mn-cs"/>
              </a:rPr>
              <a:t>чл. 42, ал. 3 ЗКПО </a:t>
            </a:r>
            <a:r>
              <a:rPr kumimoji="0" lang="ru-RU" sz="1600" b="0" i="0" u="none" strike="noStrike" kern="1200" cap="none" spc="0" normalizeH="0" baseline="0" noProof="0" dirty="0">
                <a:ln>
                  <a:noFill/>
                </a:ln>
                <a:solidFill>
                  <a:prstClr val="black">
                    <a:lumMod val="95000"/>
                    <a:lumOff val="5000"/>
                  </a:prstClr>
                </a:solidFill>
                <a:effectLst/>
                <a:uLnTx/>
                <a:uFillTx/>
                <a:latin typeface="Times New Roman"/>
                <a:ea typeface="+mn-ea"/>
                <a:cs typeface="+mn-cs"/>
              </a:rPr>
              <a:t>не е призната за данъчни цели</a:t>
            </a:r>
            <a:r>
              <a:rPr kumimoji="0" lang="ru-RU" sz="1600" b="0" i="0" u="none" strike="noStrike" kern="1200" cap="none" spc="0" normalizeH="0" baseline="0" noProof="0" dirty="0" smtClean="0">
                <a:ln>
                  <a:noFill/>
                </a:ln>
                <a:solidFill>
                  <a:prstClr val="black">
                    <a:lumMod val="95000"/>
                    <a:lumOff val="5000"/>
                  </a:prstClr>
                </a:solidFill>
                <a:effectLst/>
                <a:uLnTx/>
                <a:uFillTx/>
                <a:latin typeface="Times New Roman"/>
                <a:ea typeface="+mn-ea"/>
                <a:cs typeface="+mn-cs"/>
              </a:rPr>
              <a:t>. </a:t>
            </a:r>
            <a:endParaRPr kumimoji="0" lang="en-US" sz="1600" b="0" i="0" u="none" strike="noStrike" kern="1200" cap="none" spc="0" normalizeH="0" baseline="0" noProof="0" dirty="0">
              <a:ln>
                <a:noFill/>
              </a:ln>
              <a:solidFill>
                <a:prstClr val="black"/>
              </a:solidFill>
              <a:effectLst/>
              <a:uLnTx/>
              <a:uFillTx/>
              <a:latin typeface="Times New Roman"/>
              <a:ea typeface="+mn-ea"/>
              <a:cs typeface="+mn-cs"/>
            </a:endParaRPr>
          </a:p>
        </p:txBody>
      </p:sp>
    </p:spTree>
    <p:extLst>
      <p:ext uri="{BB962C8B-B14F-4D97-AF65-F5344CB8AC3E}">
        <p14:creationId xmlns:p14="http://schemas.microsoft.com/office/powerpoint/2010/main" xmlns="" val="133322121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1238251" y="188913"/>
            <a:ext cx="10562167" cy="596900"/>
          </a:xfrm>
        </p:spPr>
        <p:txBody>
          <a:bodyPr>
            <a:normAutofit/>
          </a:bodyPr>
          <a:lstStyle/>
          <a:p>
            <a:pPr eaLnBrk="1" hangingPunct="1"/>
            <a:r>
              <a:rPr lang="bg-BG" altLang="bg-BG" sz="3600" b="1" dirty="0" smtClean="0">
                <a:solidFill>
                  <a:schemeClr val="tx1">
                    <a:lumMod val="95000"/>
                    <a:lumOff val="5000"/>
                  </a:schemeClr>
                </a:solidFill>
              </a:rPr>
              <a:t>Казуси - слаба капитализация</a:t>
            </a:r>
          </a:p>
        </p:txBody>
      </p:sp>
      <p:sp>
        <p:nvSpPr>
          <p:cNvPr id="71683" name="Rectangle 3"/>
          <p:cNvSpPr>
            <a:spLocks noGrp="1" noChangeArrowheads="1"/>
          </p:cNvSpPr>
          <p:nvPr>
            <p:ph idx="1"/>
          </p:nvPr>
        </p:nvSpPr>
        <p:spPr>
          <a:xfrm>
            <a:off x="1223158" y="785814"/>
            <a:ext cx="10249176" cy="5451475"/>
          </a:xfrm>
        </p:spPr>
        <p:txBody>
          <a:bodyPr/>
          <a:lstStyle/>
          <a:p>
            <a:pPr eaLnBrk="1" hangingPunct="1">
              <a:lnSpc>
                <a:spcPct val="90000"/>
              </a:lnSpc>
              <a:buFont typeface="Wingdings" pitchFamily="2" charset="2"/>
              <a:buNone/>
            </a:pPr>
            <a:r>
              <a:rPr lang="bg-BG" altLang="bg-BG" sz="3200" dirty="0" smtClean="0"/>
              <a:t>	</a:t>
            </a:r>
            <a:r>
              <a:rPr lang="bg-BG" altLang="bg-BG" sz="2800" b="1" dirty="0" smtClean="0"/>
              <a:t>Казус:</a:t>
            </a:r>
            <a:r>
              <a:rPr lang="bg-BG" altLang="bg-BG" sz="2400" dirty="0" smtClean="0"/>
              <a:t> С</a:t>
            </a:r>
            <a:r>
              <a:rPr lang="bg-BG" altLang="bg-BG" sz="2400" i="1" dirty="0" smtClean="0"/>
              <a:t>ледва да се регулират разходите за лихви по банков кредит/финансов лизинг, когато е налице </a:t>
            </a:r>
            <a:r>
              <a:rPr lang="bg-BG" altLang="bg-BG" sz="2400" b="1" i="1" u="sng" dirty="0" smtClean="0"/>
              <a:t>обезпечаване с активи на свързано лице</a:t>
            </a:r>
            <a:r>
              <a:rPr lang="bg-BG" altLang="bg-BG" sz="2400" i="1" dirty="0" smtClean="0"/>
              <a:t>?</a:t>
            </a:r>
          </a:p>
          <a:p>
            <a:pPr eaLnBrk="1" hangingPunct="1">
              <a:lnSpc>
                <a:spcPct val="90000"/>
              </a:lnSpc>
              <a:buFont typeface="Wingdings 2" pitchFamily="18" charset="2"/>
              <a:buNone/>
            </a:pPr>
            <a:r>
              <a:rPr lang="ru-RU" altLang="bg-BG" sz="2400" b="1" dirty="0" smtClean="0"/>
              <a:t>А) </a:t>
            </a:r>
            <a:r>
              <a:rPr lang="ru-RU" altLang="bg-BG" sz="2400" b="1" dirty="0" err="1" smtClean="0"/>
              <a:t>разходите</a:t>
            </a:r>
            <a:r>
              <a:rPr lang="ru-RU" altLang="bg-BG" sz="2400" b="1" dirty="0" smtClean="0"/>
              <a:t> за </a:t>
            </a:r>
            <a:r>
              <a:rPr lang="ru-RU" altLang="bg-BG" sz="2400" b="1" dirty="0" err="1" smtClean="0"/>
              <a:t>лихви</a:t>
            </a:r>
            <a:r>
              <a:rPr lang="ru-RU" altLang="bg-BG" sz="2400" b="1" dirty="0" smtClean="0"/>
              <a:t> се </a:t>
            </a:r>
            <a:r>
              <a:rPr lang="ru-RU" altLang="bg-BG" sz="2400" b="1" dirty="0" err="1" smtClean="0"/>
              <a:t>регулират</a:t>
            </a:r>
            <a:r>
              <a:rPr lang="ru-RU" altLang="bg-BG" sz="2400" b="1" dirty="0" smtClean="0"/>
              <a:t>:</a:t>
            </a:r>
          </a:p>
          <a:p>
            <a:pPr eaLnBrk="1" hangingPunct="1">
              <a:lnSpc>
                <a:spcPct val="90000"/>
              </a:lnSpc>
            </a:pPr>
            <a:r>
              <a:rPr lang="ru-RU" altLang="bg-BG" sz="2400" dirty="0" err="1" smtClean="0"/>
              <a:t>Писмо</a:t>
            </a:r>
            <a:r>
              <a:rPr lang="ru-RU" altLang="bg-BG" sz="2400" dirty="0" smtClean="0"/>
              <a:t> на НАП </a:t>
            </a:r>
            <a:r>
              <a:rPr lang="ru-RU" altLang="bg-BG" sz="2400" dirty="0" err="1" smtClean="0"/>
              <a:t>изх</a:t>
            </a:r>
            <a:r>
              <a:rPr lang="ru-RU" altLang="bg-BG" sz="2400" dirty="0" smtClean="0"/>
              <a:t>. № 94-С-394/09.11.2011 г. </a:t>
            </a:r>
          </a:p>
          <a:p>
            <a:pPr eaLnBrk="1" hangingPunct="1">
              <a:lnSpc>
                <a:spcPct val="90000"/>
              </a:lnSpc>
            </a:pPr>
            <a:r>
              <a:rPr lang="bg-BG" sz="2400" dirty="0" smtClean="0"/>
              <a:t>Решение № 3883 от 29.03.2017 г. на ВАС по </a:t>
            </a:r>
            <a:r>
              <a:rPr lang="bg-BG" sz="2400" dirty="0" err="1" smtClean="0"/>
              <a:t>адм</a:t>
            </a:r>
            <a:r>
              <a:rPr lang="bg-BG" sz="2400" dirty="0" smtClean="0"/>
              <a:t>. д. № 4441/2016 г., </a:t>
            </a:r>
            <a:r>
              <a:rPr lang="bg-BG" sz="2400" b="1" dirty="0" smtClean="0"/>
              <a:t>I о</a:t>
            </a:r>
            <a:r>
              <a:rPr lang="bg-BG" sz="2400" dirty="0" smtClean="0"/>
              <a:t>.</a:t>
            </a:r>
            <a:endParaRPr lang="ru-RU" altLang="bg-BG" sz="2400" dirty="0" smtClean="0"/>
          </a:p>
          <a:p>
            <a:pPr eaLnBrk="1" hangingPunct="1">
              <a:buFont typeface="Wingdings 2" pitchFamily="18" charset="2"/>
              <a:buNone/>
            </a:pPr>
            <a:r>
              <a:rPr lang="bg-BG" altLang="bg-BG" sz="2400" b="1" dirty="0" smtClean="0"/>
              <a:t>Б) разходите за лихви не се регулират:</a:t>
            </a:r>
          </a:p>
          <a:p>
            <a:pPr eaLnBrk="1" hangingPunct="1">
              <a:lnSpc>
                <a:spcPct val="90000"/>
              </a:lnSpc>
            </a:pPr>
            <a:r>
              <a:rPr lang="bg-BG" altLang="bg-BG" sz="2400" dirty="0" smtClean="0"/>
              <a:t>Решение № 10179 от 11.07.2012 г. по </a:t>
            </a:r>
            <a:r>
              <a:rPr lang="bg-BG" altLang="bg-BG" sz="2400" dirty="0" err="1" smtClean="0"/>
              <a:t>адм</a:t>
            </a:r>
            <a:r>
              <a:rPr lang="bg-BG" altLang="bg-BG" sz="2400" dirty="0" smtClean="0"/>
              <a:t>. д. № 5309/2012 г., </a:t>
            </a:r>
            <a:r>
              <a:rPr lang="en-US" altLang="bg-BG" sz="2400" b="1" dirty="0" smtClean="0"/>
              <a:t>VIII </a:t>
            </a:r>
            <a:r>
              <a:rPr lang="bg-BG" altLang="bg-BG" sz="2400" b="1" dirty="0" smtClean="0"/>
              <a:t>о</a:t>
            </a:r>
            <a:r>
              <a:rPr lang="bg-BG" altLang="bg-BG" sz="2400" dirty="0" smtClean="0"/>
              <a:t>.</a:t>
            </a:r>
          </a:p>
          <a:p>
            <a:pPr eaLnBrk="1" hangingPunct="1">
              <a:lnSpc>
                <a:spcPct val="90000"/>
              </a:lnSpc>
            </a:pPr>
            <a:r>
              <a:rPr lang="ru-RU" altLang="bg-BG" sz="2400" dirty="0" smtClean="0"/>
              <a:t>Решение № 4801 от 28.04.2015 г. по </a:t>
            </a:r>
            <a:r>
              <a:rPr lang="ru-RU" altLang="bg-BG" sz="2400" dirty="0" err="1" smtClean="0"/>
              <a:t>адм</a:t>
            </a:r>
            <a:r>
              <a:rPr lang="ru-RU" altLang="bg-BG" sz="2400" dirty="0" smtClean="0"/>
              <a:t>. д.  № 1513/2015 г.</a:t>
            </a:r>
            <a:r>
              <a:rPr lang="bg-BG" altLang="bg-BG" sz="2400" dirty="0" smtClean="0"/>
              <a:t>, </a:t>
            </a:r>
            <a:r>
              <a:rPr lang="en-US" altLang="bg-BG" sz="2400" b="1" dirty="0" smtClean="0"/>
              <a:t>VIII </a:t>
            </a:r>
            <a:r>
              <a:rPr lang="bg-BG" altLang="bg-BG" sz="2400" b="1" dirty="0" smtClean="0"/>
              <a:t>о</a:t>
            </a:r>
            <a:r>
              <a:rPr lang="bg-BG" altLang="bg-BG" sz="2400" dirty="0" smtClean="0"/>
              <a:t>.</a:t>
            </a:r>
            <a:endParaRPr lang="ru-RU" altLang="bg-BG" sz="2400" dirty="0" smtClean="0"/>
          </a:p>
          <a:p>
            <a:pPr eaLnBrk="1" hangingPunct="1">
              <a:lnSpc>
                <a:spcPct val="90000"/>
              </a:lnSpc>
            </a:pPr>
            <a:r>
              <a:rPr lang="ru-RU" altLang="bg-BG" sz="2400" dirty="0" smtClean="0"/>
              <a:t>Решение </a:t>
            </a:r>
            <a:r>
              <a:rPr lang="ru-RU" sz="2400" dirty="0" smtClean="0"/>
              <a:t>№ 13636 </a:t>
            </a:r>
            <a:r>
              <a:rPr lang="ru-RU" altLang="bg-BG" sz="2400" dirty="0" smtClean="0"/>
              <a:t>от </a:t>
            </a:r>
            <a:r>
              <a:rPr lang="ru-RU" sz="2400" dirty="0" smtClean="0"/>
              <a:t>13.12.2016 </a:t>
            </a:r>
            <a:r>
              <a:rPr lang="ru-RU" altLang="bg-BG" sz="2400" dirty="0" smtClean="0"/>
              <a:t>г. по </a:t>
            </a:r>
            <a:r>
              <a:rPr lang="ru-RU" altLang="bg-BG" sz="2400" dirty="0" err="1" smtClean="0"/>
              <a:t>адм</a:t>
            </a:r>
            <a:r>
              <a:rPr lang="ru-RU" altLang="bg-BG" sz="2400" dirty="0" smtClean="0"/>
              <a:t>. д. </a:t>
            </a:r>
            <a:r>
              <a:rPr lang="ru-RU" sz="2400" dirty="0" smtClean="0"/>
              <a:t>№ 8995/2015</a:t>
            </a:r>
            <a:r>
              <a:rPr lang="bg-BG" altLang="bg-BG" sz="2400" dirty="0" smtClean="0"/>
              <a:t> г., </a:t>
            </a:r>
            <a:r>
              <a:rPr lang="en-US" altLang="bg-BG" sz="2400" b="1" dirty="0" smtClean="0"/>
              <a:t>VIII </a:t>
            </a:r>
            <a:r>
              <a:rPr lang="bg-BG" altLang="bg-BG" sz="2400" b="1" dirty="0" smtClean="0"/>
              <a:t>о</a:t>
            </a:r>
            <a:r>
              <a:rPr lang="bg-BG" altLang="bg-BG" sz="2400" dirty="0" smtClean="0"/>
              <a:t>.</a:t>
            </a:r>
          </a:p>
          <a:p>
            <a:pPr>
              <a:lnSpc>
                <a:spcPct val="90000"/>
              </a:lnSpc>
            </a:pPr>
            <a:r>
              <a:rPr lang="ru-RU" altLang="bg-BG" sz="2400" dirty="0" smtClean="0"/>
              <a:t>Решение № 2664 от 28.02.2018 г. по адм. д. № 5495/2017 г., </a:t>
            </a:r>
            <a:r>
              <a:rPr lang="ru-RU" altLang="bg-BG" sz="2400" b="1" dirty="0" smtClean="0"/>
              <a:t>І о.</a:t>
            </a:r>
            <a:r>
              <a:rPr lang="ru-RU" altLang="bg-BG" sz="2400" dirty="0" smtClean="0"/>
              <a:t> </a:t>
            </a:r>
            <a:endParaRPr lang="bg-BG" altLang="bg-BG" sz="2400" dirty="0" smtClean="0"/>
          </a:p>
          <a:p>
            <a:pPr marL="392113" lvl="1" indent="0" eaLnBrk="1" hangingPunct="1">
              <a:lnSpc>
                <a:spcPct val="90000"/>
              </a:lnSpc>
              <a:buFont typeface="Verdana" pitchFamily="34" charset="0"/>
              <a:buNone/>
            </a:pPr>
            <a:endParaRPr lang="bg-BG" altLang="bg-BG" dirty="0" smtClean="0"/>
          </a:p>
          <a:p>
            <a:pPr marL="392113" lvl="1" indent="0" eaLnBrk="1" hangingPunct="1">
              <a:lnSpc>
                <a:spcPct val="90000"/>
              </a:lnSpc>
              <a:buFont typeface="Verdana" pitchFamily="34" charset="0"/>
              <a:buNone/>
            </a:pPr>
            <a:endParaRPr lang="bg-BG" altLang="bg-BG" dirty="0" smtClean="0"/>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B5C888-3C0A-457F-AA9B-D82A6007E643}" type="slidenum">
              <a:rPr kumimoji="0" lang="bg-BG" sz="1200" b="0" i="0" u="none" strike="noStrike" kern="1200" cap="none" spc="0" normalizeH="0" baseline="0" noProof="0" smtClean="0">
                <a:ln>
                  <a:noFill/>
                </a:ln>
                <a:solidFill>
                  <a:srgbClr val="04617B">
                    <a:shade val="90000"/>
                  </a:srgb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bg-BG" sz="1200" b="0" i="0" u="none" strike="noStrike" kern="1200" cap="none" spc="0" normalizeH="0" baseline="0" noProof="0">
              <a:ln>
                <a:noFill/>
              </a:ln>
              <a:solidFill>
                <a:srgbClr val="04617B">
                  <a:shade val="90000"/>
                </a:srgbClr>
              </a:solidFill>
              <a:effectLst/>
              <a:uLnTx/>
              <a:uFillTx/>
              <a:latin typeface="Times New Roman"/>
              <a:ea typeface="+mn-ea"/>
              <a:cs typeface="+mn-cs"/>
            </a:endParaRPr>
          </a:p>
        </p:txBody>
      </p:sp>
      <p:pic>
        <p:nvPicPr>
          <p:cNvPr id="27650"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1026226"/>
            <a:ext cx="1238251" cy="13775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112043908"/>
      </p:ext>
    </p:extLst>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1238251" y="188913"/>
            <a:ext cx="10562167" cy="596900"/>
          </a:xfrm>
        </p:spPr>
        <p:txBody>
          <a:bodyPr>
            <a:normAutofit/>
          </a:bodyPr>
          <a:lstStyle/>
          <a:p>
            <a:pPr eaLnBrk="1" hangingPunct="1"/>
            <a:r>
              <a:rPr lang="bg-BG" altLang="bg-BG" sz="3600" b="1" dirty="0" smtClean="0">
                <a:solidFill>
                  <a:schemeClr val="tx1">
                    <a:lumMod val="95000"/>
                    <a:lumOff val="5000"/>
                  </a:schemeClr>
                </a:solidFill>
              </a:rPr>
              <a:t>Казуси - слаба капитализация</a:t>
            </a:r>
          </a:p>
        </p:txBody>
      </p:sp>
      <p:sp>
        <p:nvSpPr>
          <p:cNvPr id="72707" name="Rectangle 3"/>
          <p:cNvSpPr>
            <a:spLocks noGrp="1" noChangeArrowheads="1"/>
          </p:cNvSpPr>
          <p:nvPr>
            <p:ph idx="1"/>
          </p:nvPr>
        </p:nvSpPr>
        <p:spPr>
          <a:xfrm>
            <a:off x="997527" y="857249"/>
            <a:ext cx="10913423" cy="5674179"/>
          </a:xfrm>
        </p:spPr>
        <p:txBody>
          <a:bodyPr>
            <a:normAutofit fontScale="85000" lnSpcReduction="20000"/>
          </a:bodyPr>
          <a:lstStyle/>
          <a:p>
            <a:pPr eaLnBrk="1" hangingPunct="1">
              <a:lnSpc>
                <a:spcPct val="90000"/>
              </a:lnSpc>
              <a:buFont typeface="Wingdings" pitchFamily="2" charset="2"/>
              <a:buNone/>
            </a:pPr>
            <a:r>
              <a:rPr lang="bg-BG" altLang="bg-BG" sz="3200" dirty="0" smtClean="0"/>
              <a:t>	</a:t>
            </a:r>
            <a:r>
              <a:rPr lang="bg-BG" altLang="bg-BG" sz="2800" b="1" dirty="0" smtClean="0"/>
              <a:t>Казус:</a:t>
            </a:r>
            <a:r>
              <a:rPr lang="bg-BG" altLang="bg-BG" sz="2400" dirty="0" smtClean="0"/>
              <a:t>  С</a:t>
            </a:r>
            <a:r>
              <a:rPr lang="bg-BG" altLang="bg-BG" sz="2400" i="1" dirty="0" smtClean="0"/>
              <a:t>ледва ли да се регулират разходите за лихви, когато по договор за банков кредит/финансов лизинг е налице </a:t>
            </a:r>
            <a:r>
              <a:rPr lang="bg-BG" altLang="bg-BG" sz="2400" b="1" i="1" u="sng" dirty="0" smtClean="0"/>
              <a:t>поръчителство/гаранция</a:t>
            </a:r>
            <a:r>
              <a:rPr lang="bg-BG" altLang="bg-BG" sz="2400" i="1" dirty="0" smtClean="0"/>
              <a:t> от свързано лице?</a:t>
            </a:r>
          </a:p>
          <a:p>
            <a:pPr eaLnBrk="1" hangingPunct="1">
              <a:lnSpc>
                <a:spcPct val="90000"/>
              </a:lnSpc>
            </a:pPr>
            <a:endParaRPr lang="ru-RU" altLang="bg-BG" sz="2400" b="1" dirty="0" smtClean="0"/>
          </a:p>
          <a:p>
            <a:pPr eaLnBrk="1" hangingPunct="1">
              <a:lnSpc>
                <a:spcPct val="90000"/>
              </a:lnSpc>
            </a:pPr>
            <a:r>
              <a:rPr lang="ru-RU" altLang="bg-BG" sz="2400" b="1" dirty="0" smtClean="0"/>
              <a:t>Практика на НАП: Писмо изх. № 94-С-394/09.11.2011 г</a:t>
            </a:r>
            <a:r>
              <a:rPr lang="ru-RU" altLang="bg-BG" sz="2400" dirty="0" smtClean="0"/>
              <a:t>.– регулират се.</a:t>
            </a:r>
          </a:p>
          <a:p>
            <a:pPr eaLnBrk="1" hangingPunct="1"/>
            <a:endParaRPr lang="bg-BG" altLang="bg-BG" sz="2400" b="1" dirty="0" smtClean="0"/>
          </a:p>
          <a:p>
            <a:pPr eaLnBrk="1" hangingPunct="1"/>
            <a:r>
              <a:rPr lang="bg-BG" altLang="bg-BG" sz="2400" b="1" dirty="0" smtClean="0"/>
              <a:t>Решение на ВАС № 7276 от 29.05.2013 г. по адм. д. №250/2013г.</a:t>
            </a:r>
            <a:r>
              <a:rPr lang="bg-BG" altLang="bg-BG" sz="2400" dirty="0" smtClean="0"/>
              <a:t>,</a:t>
            </a:r>
            <a:r>
              <a:rPr lang="bg-BG" sz="2400" b="1" dirty="0" smtClean="0"/>
              <a:t> I о., </a:t>
            </a:r>
            <a:r>
              <a:rPr lang="bg-BG" altLang="bg-BG" sz="2400" dirty="0" smtClean="0"/>
              <a:t>с което се потвърждава РА, като мотивите за това са следните:  „Видно от клаузите на самите договори, представени по делото и от заключението на вещото лице е, че същите са сключени </a:t>
            </a:r>
            <a:r>
              <a:rPr lang="bg-BG" altLang="bg-BG" sz="2400" b="1" dirty="0" smtClean="0"/>
              <a:t>при поръчителство</a:t>
            </a:r>
            <a:r>
              <a:rPr lang="bg-BG" altLang="bg-BG" sz="2400" dirty="0" smtClean="0"/>
              <a:t> от страна на "М….." АД </a:t>
            </a:r>
            <a:r>
              <a:rPr lang="bg-BG" altLang="bg-BG" sz="2400" b="1" dirty="0" smtClean="0"/>
              <a:t>и поемане на задължение за солидарна отговорност</a:t>
            </a:r>
            <a:r>
              <a:rPr lang="bg-BG" altLang="bg-BG" sz="2400" dirty="0" smtClean="0"/>
              <a:t> от страна на това дружество заедно с "М….. П….." АД.”.</a:t>
            </a:r>
          </a:p>
          <a:p>
            <a:endParaRPr lang="bg-BG" altLang="bg-BG" sz="2400" b="1" dirty="0" smtClean="0">
              <a:solidFill>
                <a:prstClr val="black"/>
              </a:solidFill>
            </a:endParaRPr>
          </a:p>
          <a:p>
            <a:r>
              <a:rPr lang="bg-BG" altLang="bg-BG" sz="2400" b="1" dirty="0" smtClean="0">
                <a:solidFill>
                  <a:prstClr val="black"/>
                </a:solidFill>
              </a:rPr>
              <a:t>Решение </a:t>
            </a:r>
            <a:r>
              <a:rPr lang="bg-BG" altLang="bg-BG" sz="2400" b="1" dirty="0">
                <a:solidFill>
                  <a:prstClr val="black"/>
                </a:solidFill>
              </a:rPr>
              <a:t>на ВАС № </a:t>
            </a:r>
            <a:r>
              <a:rPr lang="ru-RU" altLang="bg-BG" sz="2400" b="1" dirty="0">
                <a:solidFill>
                  <a:prstClr val="black"/>
                </a:solidFill>
              </a:rPr>
              <a:t>3685 </a:t>
            </a:r>
            <a:r>
              <a:rPr lang="ru-RU" altLang="bg-BG" sz="2400" b="1" dirty="0" smtClean="0">
                <a:solidFill>
                  <a:prstClr val="black"/>
                </a:solidFill>
              </a:rPr>
              <a:t>от </a:t>
            </a:r>
            <a:r>
              <a:rPr lang="ru-RU" altLang="bg-BG" sz="2400" b="1" u="sng" dirty="0" smtClean="0">
                <a:solidFill>
                  <a:prstClr val="black"/>
                </a:solidFill>
              </a:rPr>
              <a:t>22.03.2018 г.</a:t>
            </a:r>
            <a:r>
              <a:rPr lang="ru-RU" altLang="bg-BG" sz="2400" b="1" dirty="0" smtClean="0">
                <a:solidFill>
                  <a:prstClr val="black"/>
                </a:solidFill>
              </a:rPr>
              <a:t> по адм. д. № 6288/2017 г., VІІІ о.: </a:t>
            </a:r>
            <a:r>
              <a:rPr lang="ru-RU" altLang="bg-BG" sz="2500" dirty="0" smtClean="0"/>
              <a:t>Относно </a:t>
            </a:r>
            <a:r>
              <a:rPr lang="ru-RU" altLang="bg-BG" sz="2500" dirty="0"/>
              <a:t>преобразуването на финансовия резултат за 2009 г. и 2010 г. Установено е, че жалбоподателят е закупил дълготрайни активи: по четири договора за финансов лизинг, като задълженията са </a:t>
            </a:r>
            <a:r>
              <a:rPr lang="ru-RU" altLang="bg-BG" sz="2500" b="1" dirty="0"/>
              <a:t>гарантирани от свързани лица - съдружниците в дружеството-жалбоподател като физически лица</a:t>
            </a:r>
            <a:r>
              <a:rPr lang="ru-RU" altLang="bg-BG" sz="2500" dirty="0"/>
              <a:t>. </a:t>
            </a:r>
            <a:r>
              <a:rPr lang="ru-RU" altLang="bg-BG" sz="2500" dirty="0" smtClean="0"/>
              <a:t>Първоинстанционният </a:t>
            </a:r>
            <a:r>
              <a:rPr lang="ru-RU" altLang="bg-BG" sz="2500" dirty="0"/>
              <a:t>съд е приел, че законосъобразно е преобразуван декларирания финансов резултат за 2009-2010 г. с непризнатите разходи за </a:t>
            </a:r>
            <a:r>
              <a:rPr lang="ru-RU" altLang="bg-BG" sz="2500" dirty="0" smtClean="0"/>
              <a:t>лихви на </a:t>
            </a:r>
            <a:r>
              <a:rPr lang="ru-RU" altLang="bg-BG" sz="2500" dirty="0"/>
              <a:t>основание чл. 43, ал. 3, т. 1 от ЗКПО и на основание чл. 43, ал. 1 от ЗКПО. </a:t>
            </a:r>
            <a:r>
              <a:rPr lang="ru-RU" altLang="bg-BG" sz="2500" dirty="0" smtClean="0"/>
              <a:t>ВАС намира </a:t>
            </a:r>
            <a:r>
              <a:rPr lang="ru-RU" altLang="bg-BG" sz="2500" dirty="0"/>
              <a:t>решението в тази част за правилно.</a:t>
            </a:r>
            <a:endParaRPr lang="bg-BG" altLang="bg-BG" sz="2500" dirty="0"/>
          </a:p>
          <a:p>
            <a:pPr marL="392113" lvl="1" indent="0" eaLnBrk="1" hangingPunct="1">
              <a:lnSpc>
                <a:spcPct val="90000"/>
              </a:lnSpc>
              <a:buFont typeface="Verdana" pitchFamily="34" charset="0"/>
              <a:buNone/>
            </a:pPr>
            <a:endParaRPr lang="bg-BG" altLang="bg-BG" dirty="0" smtClean="0"/>
          </a:p>
          <a:p>
            <a:pPr marL="392113" lvl="1" indent="0" eaLnBrk="1" hangingPunct="1">
              <a:lnSpc>
                <a:spcPct val="90000"/>
              </a:lnSpc>
              <a:buFont typeface="Verdana" pitchFamily="34" charset="0"/>
              <a:buNone/>
            </a:pPr>
            <a:endParaRPr lang="bg-BG" altLang="bg-BG" dirty="0" smtClean="0"/>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B5C888-3C0A-457F-AA9B-D82A6007E643}" type="slidenum">
              <a:rPr kumimoji="0" lang="bg-BG" sz="1200" b="0" i="0" u="none" strike="noStrike" kern="1200" cap="none" spc="0" normalizeH="0" baseline="0" noProof="0" smtClean="0">
                <a:ln>
                  <a:noFill/>
                </a:ln>
                <a:solidFill>
                  <a:srgbClr val="04617B">
                    <a:shade val="90000"/>
                  </a:srgb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bg-BG" sz="1200" b="0" i="0" u="none" strike="noStrike" kern="1200" cap="none" spc="0" normalizeH="0" baseline="0" noProof="0">
              <a:ln>
                <a:noFill/>
              </a:ln>
              <a:solidFill>
                <a:srgbClr val="04617B">
                  <a:shade val="90000"/>
                </a:srgbClr>
              </a:solidFill>
              <a:effectLst/>
              <a:uLnTx/>
              <a:uFillTx/>
              <a:latin typeface="Times New Roman"/>
              <a:ea typeface="+mn-ea"/>
              <a:cs typeface="+mn-cs"/>
            </a:endParaRPr>
          </a:p>
        </p:txBody>
      </p:sp>
      <p:pic>
        <p:nvPicPr>
          <p:cNvPr id="28674"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1311235"/>
            <a:ext cx="1306286" cy="13062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900643417"/>
      </p:ext>
    </p:extLst>
  </p:cSld>
  <p:clrMapOvr>
    <a:masterClrMapping/>
  </p:clrMapOvr>
  <p:transition spd="slow"/>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417" y="214314"/>
            <a:ext cx="10972800" cy="428625"/>
          </a:xfrm>
        </p:spPr>
        <p:txBody>
          <a:bodyPr>
            <a:normAutofit fontScale="90000"/>
          </a:bodyPr>
          <a:lstStyle/>
          <a:p>
            <a:pPr>
              <a:defRPr/>
            </a:pPr>
            <a:r>
              <a:rPr lang="bg-BG" altLang="bg-BG" sz="3600" b="1" dirty="0" smtClean="0">
                <a:solidFill>
                  <a:schemeClr val="tx1">
                    <a:lumMod val="95000"/>
                    <a:lumOff val="5000"/>
                  </a:schemeClr>
                </a:solidFill>
              </a:rPr>
              <a:t>Отписване на задължения</a:t>
            </a:r>
            <a:endParaRPr lang="bg-BG" altLang="bg-BG" sz="3600" b="1" dirty="0">
              <a:solidFill>
                <a:schemeClr val="tx1">
                  <a:lumMod val="95000"/>
                  <a:lumOff val="5000"/>
                </a:schemeClr>
              </a:solidFill>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B5C888-3C0A-457F-AA9B-D82A6007E643}" type="slidenum">
              <a:rPr kumimoji="0" lang="bg-BG" sz="1200" b="0" i="0" u="none" strike="noStrike" kern="1200" cap="none" spc="0" normalizeH="0" baseline="0" noProof="0" smtClean="0">
                <a:ln>
                  <a:noFill/>
                </a:ln>
                <a:solidFill>
                  <a:srgbClr val="04617B">
                    <a:shade val="90000"/>
                  </a:srgb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bg-BG" sz="1200" b="0" i="0" u="none" strike="noStrike" kern="1200" cap="none" spc="0" normalizeH="0" baseline="0" noProof="0">
              <a:ln>
                <a:noFill/>
              </a:ln>
              <a:solidFill>
                <a:srgbClr val="04617B">
                  <a:shade val="90000"/>
                </a:srgbClr>
              </a:solidFill>
              <a:effectLst/>
              <a:uLnTx/>
              <a:uFillTx/>
              <a:latin typeface="Times New Roman"/>
              <a:ea typeface="+mn-ea"/>
              <a:cs typeface="+mn-cs"/>
            </a:endParaRPr>
          </a:p>
        </p:txBody>
      </p:sp>
      <p:sp>
        <p:nvSpPr>
          <p:cNvPr id="5" name="Content Placeholder 4"/>
          <p:cNvSpPr>
            <a:spLocks noGrp="1"/>
          </p:cNvSpPr>
          <p:nvPr>
            <p:ph idx="1"/>
          </p:nvPr>
        </p:nvSpPr>
        <p:spPr>
          <a:xfrm>
            <a:off x="285008" y="783771"/>
            <a:ext cx="11297392" cy="6074229"/>
          </a:xfrm>
        </p:spPr>
        <p:txBody>
          <a:bodyPr>
            <a:normAutofit fontScale="70000" lnSpcReduction="20000"/>
          </a:bodyPr>
          <a:lstStyle/>
          <a:p>
            <a:r>
              <a:rPr lang="ru-RU" sz="2900" b="1" dirty="0"/>
              <a:t>Кои задължения са важни сега? - с 3 годишен давностен срок от 2015 г. и с 5 годишен давностен срок от 2013 г. </a:t>
            </a:r>
            <a:endParaRPr lang="ru-RU" sz="2900" b="1" dirty="0" smtClean="0"/>
          </a:p>
          <a:p>
            <a:pPr marL="0" indent="0">
              <a:buNone/>
            </a:pPr>
            <a:r>
              <a:rPr lang="ru-RU" dirty="0" smtClean="0"/>
              <a:t>	</a:t>
            </a:r>
          </a:p>
          <a:p>
            <a:pPr marL="0" indent="0">
              <a:buNone/>
            </a:pPr>
            <a:r>
              <a:rPr lang="ru-RU" dirty="0"/>
              <a:t> </a:t>
            </a:r>
            <a:r>
              <a:rPr lang="ru-RU" dirty="0" smtClean="0"/>
              <a:t> </a:t>
            </a:r>
            <a:r>
              <a:rPr lang="ru-RU" sz="2900" b="1" dirty="0" smtClean="0"/>
              <a:t>Да </a:t>
            </a:r>
            <a:r>
              <a:rPr lang="ru-RU" sz="2900" b="1" dirty="0"/>
              <a:t>се съобрази </a:t>
            </a:r>
            <a:r>
              <a:rPr lang="bg-BG" sz="2900" b="1" dirty="0" smtClean="0"/>
              <a:t>моментът на </a:t>
            </a:r>
            <a:r>
              <a:rPr lang="ru-RU" sz="2900" b="1" dirty="0" smtClean="0"/>
              <a:t>изискуемост - падеж за плащане</a:t>
            </a:r>
            <a:endParaRPr lang="ru-RU" sz="2900" b="1" dirty="0"/>
          </a:p>
          <a:p>
            <a:r>
              <a:rPr lang="ru-RU" dirty="0" err="1" smtClean="0"/>
              <a:t>Моментът</a:t>
            </a:r>
            <a:r>
              <a:rPr lang="ru-RU" dirty="0"/>
              <a:t>, в който задължението е станало изискуемо е ключов за прилагането на чл. 46, ал. 1, т. 1 от ЗКПО. За целта е необходимо всеки конкретен случай да се анализира в аспект на прилагането на разпоредбите от ЗЗД, регламентиращи кога едно задължение става изискуемо. В тази връзка следва да се съобразява дали не е налице изместване напред във времето на момента на изискуемост. Такъв би бил случаят, при който например с анекс се договори нов падеж на задължението, като това обаче следва да е направено преди датата на първоначалния падеж. </a:t>
            </a:r>
          </a:p>
          <a:p>
            <a:r>
              <a:rPr lang="ru-RU" dirty="0"/>
              <a:t>Принципно едно задължение става изискуемо от момента, в който е настъпил падежът за неговото плащане/погасяване към кредитора. След настъпване на падежа на задължението е налице и правото на кредитора да предяви претенциите си към длъжника. Ако например е уговорено, че престацията се дължи на 27 юли, то се счита, че на 27 юли кредиторът е отправил поканата, тъй като предварително фиксираният  срок се счита за покана.  Когато задължението е без фиксиран срок, то кредиторът може да го изисква веднага – т.е. от момента на поемането на задължението за кредитора възниква възможността да поиска изпълнение от длъжника си. </a:t>
            </a:r>
          </a:p>
          <a:p>
            <a:r>
              <a:rPr lang="ru-RU" dirty="0"/>
              <a:t>Ако е уговорено, че задължението става изискуемо след покана, то моментът на изискуемост възниква едва когато е отправена поканата. В този случай следва да се има предвид, че давността започва да тече от деня, в който задължението е възникнало (чл. 114 от ЗЗД). Смисълът на тази разпоредба очевидно е да се притиска кредиторът да иска вземането си, а не да бездейства. Предвид действащия текст на чл. 46, ал. 1, т. 1 от ЗКПО обаче е без значение кога изтича давността, а трябва да се следи кога изтичат 3/5 години от момента, в който задължението е станало изискуемо, т.е. от датата на поканата.</a:t>
            </a:r>
          </a:p>
          <a:p>
            <a:r>
              <a:rPr lang="ru-RU" b="1" dirty="0" smtClean="0"/>
              <a:t>/</a:t>
            </a:r>
            <a:r>
              <a:rPr lang="ru-RU" b="1" dirty="0"/>
              <a:t>Решение № 5213 от 26.04.2017 г. и Решение № 1981 от 16.02.2017 г./</a:t>
            </a:r>
          </a:p>
          <a:p>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820873" y="1354868"/>
            <a:ext cx="444353" cy="7146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68850574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417" y="214314"/>
            <a:ext cx="10972800" cy="428625"/>
          </a:xfrm>
        </p:spPr>
        <p:txBody>
          <a:bodyPr>
            <a:normAutofit fontScale="90000"/>
          </a:bodyPr>
          <a:lstStyle/>
          <a:p>
            <a:pPr>
              <a:defRPr/>
            </a:pPr>
            <a:r>
              <a:rPr lang="bg-BG" altLang="bg-BG" sz="3600" b="1" dirty="0" smtClean="0">
                <a:solidFill>
                  <a:schemeClr val="tx1">
                    <a:lumMod val="95000"/>
                    <a:lumOff val="5000"/>
                  </a:schemeClr>
                </a:solidFill>
              </a:rPr>
              <a:t>Отписване на задължения</a:t>
            </a:r>
            <a:endParaRPr lang="bg-BG" altLang="bg-BG" sz="3600" b="1" dirty="0">
              <a:solidFill>
                <a:schemeClr val="tx1">
                  <a:lumMod val="95000"/>
                  <a:lumOff val="5000"/>
                </a:schemeClr>
              </a:solidFill>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B5C888-3C0A-457F-AA9B-D82A6007E643}" type="slidenum">
              <a:rPr kumimoji="0" lang="bg-BG" sz="1200" b="0" i="0" u="none" strike="noStrike" kern="1200" cap="none" spc="0" normalizeH="0" baseline="0" noProof="0" smtClean="0">
                <a:ln>
                  <a:noFill/>
                </a:ln>
                <a:solidFill>
                  <a:srgbClr val="04617B">
                    <a:shade val="90000"/>
                  </a:srgb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bg-BG" sz="1200" b="0" i="0" u="none" strike="noStrike" kern="1200" cap="none" spc="0" normalizeH="0" baseline="0" noProof="0">
              <a:ln>
                <a:noFill/>
              </a:ln>
              <a:solidFill>
                <a:srgbClr val="04617B">
                  <a:shade val="90000"/>
                </a:srgbClr>
              </a:solidFill>
              <a:effectLst/>
              <a:uLnTx/>
              <a:uFillTx/>
              <a:latin typeface="Times New Roman"/>
              <a:ea typeface="+mn-ea"/>
              <a:cs typeface="+mn-cs"/>
            </a:endParaRPr>
          </a:p>
        </p:txBody>
      </p:sp>
      <p:sp>
        <p:nvSpPr>
          <p:cNvPr id="5" name="Content Placeholder 4"/>
          <p:cNvSpPr>
            <a:spLocks noGrp="1"/>
          </p:cNvSpPr>
          <p:nvPr>
            <p:ph idx="1"/>
          </p:nvPr>
        </p:nvSpPr>
        <p:spPr>
          <a:xfrm>
            <a:off x="368135" y="748145"/>
            <a:ext cx="11214265" cy="5807033"/>
          </a:xfrm>
        </p:spPr>
        <p:txBody>
          <a:bodyPr>
            <a:normAutofit fontScale="85000" lnSpcReduction="10000"/>
          </a:bodyPr>
          <a:lstStyle/>
          <a:p>
            <a:pPr marL="0" lvl="0" indent="0" algn="just">
              <a:buClr>
                <a:srgbClr val="0BD0D9"/>
              </a:buClr>
              <a:buNone/>
              <a:defRPr/>
            </a:pPr>
            <a:r>
              <a:rPr lang="ru-RU" sz="2000" b="1" dirty="0">
                <a:solidFill>
                  <a:prstClr val="black">
                    <a:lumMod val="95000"/>
                    <a:lumOff val="5000"/>
                  </a:prstClr>
                </a:solidFill>
              </a:rPr>
              <a:t>Решение № 10920 от 18.09.2018 г. по адм. д. № 13796/2017 г., VІІІ отд</a:t>
            </a:r>
            <a:r>
              <a:rPr lang="ru-RU" sz="2000" b="1" dirty="0" smtClean="0">
                <a:solidFill>
                  <a:prstClr val="black">
                    <a:lumMod val="95000"/>
                    <a:lumOff val="5000"/>
                  </a:prstClr>
                </a:solidFill>
              </a:rPr>
              <a:t>.</a:t>
            </a:r>
          </a:p>
          <a:p>
            <a:pPr lvl="0" algn="just">
              <a:buClr>
                <a:srgbClr val="0BD0D9"/>
              </a:buClr>
              <a:defRPr/>
            </a:pPr>
            <a:r>
              <a:rPr lang="ru-RU" sz="2000" dirty="0" err="1">
                <a:solidFill>
                  <a:prstClr val="black">
                    <a:lumMod val="95000"/>
                    <a:lumOff val="5000"/>
                  </a:prstClr>
                </a:solidFill>
              </a:rPr>
              <a:t>Д</a:t>
            </a:r>
            <a:r>
              <a:rPr lang="ru-RU" sz="2000" dirty="0" err="1" smtClean="0">
                <a:solidFill>
                  <a:prstClr val="black">
                    <a:lumMod val="95000"/>
                    <a:lumOff val="5000"/>
                  </a:prstClr>
                </a:solidFill>
              </a:rPr>
              <a:t>ружеството-касатор</a:t>
            </a:r>
            <a:r>
              <a:rPr lang="ru-RU" sz="2000" dirty="0" smtClean="0">
                <a:solidFill>
                  <a:prstClr val="black">
                    <a:lumMod val="95000"/>
                    <a:lumOff val="5000"/>
                  </a:prstClr>
                </a:solidFill>
              </a:rPr>
              <a:t> </a:t>
            </a:r>
            <a:r>
              <a:rPr lang="ru-RU" sz="2000" dirty="0">
                <a:solidFill>
                  <a:prstClr val="black">
                    <a:lumMod val="95000"/>
                    <a:lumOff val="5000"/>
                  </a:prstClr>
                </a:solidFill>
              </a:rPr>
              <a:t>е </a:t>
            </a:r>
            <a:r>
              <a:rPr lang="ru-RU" sz="2000" dirty="0" err="1">
                <a:solidFill>
                  <a:prstClr val="black">
                    <a:lumMod val="95000"/>
                    <a:lumOff val="5000"/>
                  </a:prstClr>
                </a:solidFill>
              </a:rPr>
              <a:t>формирало</a:t>
            </a:r>
            <a:r>
              <a:rPr lang="ru-RU" sz="2000" dirty="0">
                <a:solidFill>
                  <a:prstClr val="black">
                    <a:lumMod val="95000"/>
                    <a:lumOff val="5000"/>
                  </a:prstClr>
                </a:solidFill>
              </a:rPr>
              <a:t> </a:t>
            </a:r>
            <a:r>
              <a:rPr lang="ru-RU" sz="2000" dirty="0" err="1">
                <a:solidFill>
                  <a:prstClr val="black">
                    <a:lumMod val="95000"/>
                    <a:lumOff val="5000"/>
                  </a:prstClr>
                </a:solidFill>
              </a:rPr>
              <a:t>задължения</a:t>
            </a:r>
            <a:r>
              <a:rPr lang="ru-RU" sz="2000" dirty="0">
                <a:solidFill>
                  <a:prstClr val="black">
                    <a:lumMod val="95000"/>
                    <a:lumOff val="5000"/>
                  </a:prstClr>
                </a:solidFill>
              </a:rPr>
              <a:t> </a:t>
            </a:r>
            <a:r>
              <a:rPr lang="ru-RU" sz="2000" dirty="0" err="1">
                <a:solidFill>
                  <a:prstClr val="black">
                    <a:lumMod val="95000"/>
                    <a:lumOff val="5000"/>
                  </a:prstClr>
                </a:solidFill>
              </a:rPr>
              <a:t>към</a:t>
            </a:r>
            <a:r>
              <a:rPr lang="ru-RU" sz="2000" dirty="0">
                <a:solidFill>
                  <a:prstClr val="black">
                    <a:lumMod val="95000"/>
                    <a:lumOff val="5000"/>
                  </a:prstClr>
                </a:solidFill>
              </a:rPr>
              <a:t> </a:t>
            </a:r>
            <a:r>
              <a:rPr lang="ru-RU" sz="2000" dirty="0" err="1">
                <a:solidFill>
                  <a:prstClr val="black">
                    <a:lumMod val="95000"/>
                    <a:lumOff val="5000"/>
                  </a:prstClr>
                </a:solidFill>
              </a:rPr>
              <a:t>лицето</a:t>
            </a:r>
            <a:r>
              <a:rPr lang="ru-RU" sz="2000" dirty="0">
                <a:solidFill>
                  <a:prstClr val="black">
                    <a:lumMod val="95000"/>
                    <a:lumOff val="5000"/>
                  </a:prstClr>
                </a:solidFill>
              </a:rPr>
              <a:t> С. Н. /</a:t>
            </a:r>
            <a:r>
              <a:rPr lang="ru-RU" sz="2000" dirty="0" err="1">
                <a:solidFill>
                  <a:prstClr val="black">
                    <a:lumMod val="95000"/>
                    <a:lumOff val="5000"/>
                  </a:prstClr>
                </a:solidFill>
              </a:rPr>
              <a:t>съдружник</a:t>
            </a:r>
            <a:r>
              <a:rPr lang="ru-RU" sz="2000" dirty="0">
                <a:solidFill>
                  <a:prstClr val="black">
                    <a:lumMod val="95000"/>
                    <a:lumOff val="5000"/>
                  </a:prstClr>
                </a:solidFill>
              </a:rPr>
              <a:t> и </a:t>
            </a:r>
            <a:r>
              <a:rPr lang="ru-RU" sz="2000" dirty="0" err="1">
                <a:solidFill>
                  <a:prstClr val="black">
                    <a:lumMod val="95000"/>
                    <a:lumOff val="5000"/>
                  </a:prstClr>
                </a:solidFill>
              </a:rPr>
              <a:t>представляващ</a:t>
            </a:r>
            <a:r>
              <a:rPr lang="ru-RU" sz="2000" dirty="0">
                <a:solidFill>
                  <a:prstClr val="black">
                    <a:lumMod val="95000"/>
                    <a:lumOff val="5000"/>
                  </a:prstClr>
                </a:solidFill>
              </a:rPr>
              <a:t> "Л.." ООД/ по договори за заем от 31.03.2006 г. за сума в размер на 72000 </a:t>
            </a:r>
            <a:r>
              <a:rPr lang="ru-RU" sz="2000" dirty="0" err="1">
                <a:solidFill>
                  <a:prstClr val="black">
                    <a:lumMod val="95000"/>
                    <a:lumOff val="5000"/>
                  </a:prstClr>
                </a:solidFill>
              </a:rPr>
              <a:t>лв</a:t>
            </a:r>
            <a:r>
              <a:rPr lang="ru-RU" sz="2000" dirty="0">
                <a:solidFill>
                  <a:prstClr val="black">
                    <a:lumMod val="95000"/>
                    <a:lumOff val="5000"/>
                  </a:prstClr>
                </a:solidFill>
              </a:rPr>
              <a:t>., от 30.12.2006 г. за сума в размер на 28000 </a:t>
            </a:r>
            <a:r>
              <a:rPr lang="ru-RU" sz="2000" dirty="0" err="1">
                <a:solidFill>
                  <a:prstClr val="black">
                    <a:lumMod val="95000"/>
                    <a:lumOff val="5000"/>
                  </a:prstClr>
                </a:solidFill>
              </a:rPr>
              <a:t>лв</a:t>
            </a:r>
            <a:r>
              <a:rPr lang="ru-RU" sz="2000" dirty="0">
                <a:solidFill>
                  <a:prstClr val="black">
                    <a:lumMod val="95000"/>
                    <a:lumOff val="5000"/>
                  </a:prstClr>
                </a:solidFill>
              </a:rPr>
              <a:t>., от 27.12.2007 г. /два договора/ за </a:t>
            </a:r>
            <a:r>
              <a:rPr lang="ru-RU" sz="2000" dirty="0" err="1">
                <a:solidFill>
                  <a:prstClr val="black">
                    <a:lumMod val="95000"/>
                    <a:lumOff val="5000"/>
                  </a:prstClr>
                </a:solidFill>
              </a:rPr>
              <a:t>суми</a:t>
            </a:r>
            <a:r>
              <a:rPr lang="ru-RU" sz="2000" dirty="0">
                <a:solidFill>
                  <a:prstClr val="black">
                    <a:lumMod val="95000"/>
                    <a:lumOff val="5000"/>
                  </a:prstClr>
                </a:solidFill>
              </a:rPr>
              <a:t> в размер на 780 000 </a:t>
            </a:r>
            <a:r>
              <a:rPr lang="ru-RU" sz="2000" dirty="0" err="1">
                <a:solidFill>
                  <a:prstClr val="black">
                    <a:lumMod val="95000"/>
                    <a:lumOff val="5000"/>
                  </a:prstClr>
                </a:solidFill>
              </a:rPr>
              <a:t>лв</a:t>
            </a:r>
            <a:r>
              <a:rPr lang="ru-RU" sz="2000" dirty="0">
                <a:solidFill>
                  <a:prstClr val="black">
                    <a:lumMod val="95000"/>
                    <a:lumOff val="5000"/>
                  </a:prstClr>
                </a:solidFill>
              </a:rPr>
              <a:t>. и 5000 </a:t>
            </a:r>
            <a:r>
              <a:rPr lang="ru-RU" sz="2000" dirty="0" err="1">
                <a:solidFill>
                  <a:prstClr val="black">
                    <a:lumMod val="95000"/>
                    <a:lumOff val="5000"/>
                  </a:prstClr>
                </a:solidFill>
              </a:rPr>
              <a:t>лв</a:t>
            </a:r>
            <a:r>
              <a:rPr lang="ru-RU" sz="2000" dirty="0">
                <a:solidFill>
                  <a:prstClr val="black">
                    <a:lumMod val="95000"/>
                    <a:lumOff val="5000"/>
                  </a:prstClr>
                </a:solidFill>
              </a:rPr>
              <a:t>. и от 03.09.2008 г. за сума от 340 000 </a:t>
            </a:r>
            <a:r>
              <a:rPr lang="ru-RU" sz="2000" dirty="0" err="1">
                <a:solidFill>
                  <a:prstClr val="black">
                    <a:lumMod val="95000"/>
                    <a:lumOff val="5000"/>
                  </a:prstClr>
                </a:solidFill>
              </a:rPr>
              <a:t>лв</a:t>
            </a:r>
            <a:r>
              <a:rPr lang="ru-RU" sz="2000" dirty="0">
                <a:solidFill>
                  <a:prstClr val="black">
                    <a:lumMod val="95000"/>
                    <a:lumOff val="5000"/>
                  </a:prstClr>
                </a:solidFill>
              </a:rPr>
              <a:t>., в </a:t>
            </a:r>
            <a:r>
              <a:rPr lang="ru-RU" sz="2000" dirty="0" err="1">
                <a:solidFill>
                  <a:prstClr val="black">
                    <a:lumMod val="95000"/>
                    <a:lumOff val="5000"/>
                  </a:prstClr>
                </a:solidFill>
              </a:rPr>
              <a:t>които</a:t>
            </a:r>
            <a:r>
              <a:rPr lang="ru-RU" sz="2000" dirty="0">
                <a:solidFill>
                  <a:prstClr val="black">
                    <a:lumMod val="95000"/>
                    <a:lumOff val="5000"/>
                  </a:prstClr>
                </a:solidFill>
              </a:rPr>
              <a:t> договори</a:t>
            </a:r>
            <a:r>
              <a:rPr lang="ru-RU" sz="2000" b="1" dirty="0">
                <a:solidFill>
                  <a:prstClr val="black">
                    <a:lumMod val="95000"/>
                    <a:lumOff val="5000"/>
                  </a:prstClr>
                </a:solidFill>
              </a:rPr>
              <a:t> </a:t>
            </a:r>
            <a:r>
              <a:rPr lang="ru-RU" sz="2000" b="1" dirty="0" err="1">
                <a:solidFill>
                  <a:prstClr val="black">
                    <a:lumMod val="95000"/>
                    <a:lumOff val="5000"/>
                  </a:prstClr>
                </a:solidFill>
              </a:rPr>
              <a:t>липсва</a:t>
            </a:r>
            <a:r>
              <a:rPr lang="ru-RU" sz="2000" b="1" dirty="0">
                <a:solidFill>
                  <a:prstClr val="black">
                    <a:lumMod val="95000"/>
                    <a:lumOff val="5000"/>
                  </a:prstClr>
                </a:solidFill>
              </a:rPr>
              <a:t> конкретно уговорен срок за </a:t>
            </a:r>
            <a:r>
              <a:rPr lang="ru-RU" sz="2000" b="1" dirty="0" err="1">
                <a:solidFill>
                  <a:prstClr val="black">
                    <a:lumMod val="95000"/>
                    <a:lumOff val="5000"/>
                  </a:prstClr>
                </a:solidFill>
              </a:rPr>
              <a:t>връщане</a:t>
            </a:r>
            <a:r>
              <a:rPr lang="ru-RU" sz="2000" b="1" dirty="0">
                <a:solidFill>
                  <a:prstClr val="black">
                    <a:lumMod val="95000"/>
                    <a:lumOff val="5000"/>
                  </a:prstClr>
                </a:solidFill>
              </a:rPr>
              <a:t> на </a:t>
            </a:r>
            <a:r>
              <a:rPr lang="ru-RU" sz="2000" b="1" dirty="0" err="1">
                <a:solidFill>
                  <a:prstClr val="black">
                    <a:lumMod val="95000"/>
                    <a:lumOff val="5000"/>
                  </a:prstClr>
                </a:solidFill>
              </a:rPr>
              <a:t>получените</a:t>
            </a:r>
            <a:r>
              <a:rPr lang="ru-RU" sz="2000" b="1" dirty="0">
                <a:solidFill>
                  <a:prstClr val="black">
                    <a:lumMod val="95000"/>
                    <a:lumOff val="5000"/>
                  </a:prstClr>
                </a:solidFill>
              </a:rPr>
              <a:t> </a:t>
            </a:r>
            <a:r>
              <a:rPr lang="ru-RU" sz="2000" b="1" dirty="0" err="1">
                <a:solidFill>
                  <a:prstClr val="black">
                    <a:lumMod val="95000"/>
                    <a:lumOff val="5000"/>
                  </a:prstClr>
                </a:solidFill>
              </a:rPr>
              <a:t>суми</a:t>
            </a:r>
            <a:r>
              <a:rPr lang="ru-RU" sz="2000" dirty="0">
                <a:solidFill>
                  <a:prstClr val="black">
                    <a:lumMod val="95000"/>
                    <a:lumOff val="5000"/>
                  </a:prstClr>
                </a:solidFill>
              </a:rPr>
              <a:t>.</a:t>
            </a:r>
          </a:p>
          <a:p>
            <a:pPr lvl="0" algn="just">
              <a:buClr>
                <a:srgbClr val="0BD0D9"/>
              </a:buClr>
              <a:defRPr/>
            </a:pPr>
            <a:r>
              <a:rPr lang="ru-RU" sz="2000" dirty="0" err="1">
                <a:solidFill>
                  <a:prstClr val="black">
                    <a:lumMod val="95000"/>
                    <a:lumOff val="5000"/>
                  </a:prstClr>
                </a:solidFill>
              </a:rPr>
              <a:t>Според</a:t>
            </a:r>
            <a:r>
              <a:rPr lang="ru-RU" sz="2000" dirty="0">
                <a:solidFill>
                  <a:prstClr val="black">
                    <a:lumMod val="95000"/>
                    <a:lumOff val="5000"/>
                  </a:prstClr>
                </a:solidFill>
              </a:rPr>
              <a:t> </a:t>
            </a:r>
            <a:r>
              <a:rPr lang="ru-RU" sz="2000" dirty="0" smtClean="0">
                <a:solidFill>
                  <a:prstClr val="black">
                    <a:lumMod val="95000"/>
                    <a:lumOff val="5000"/>
                  </a:prstClr>
                </a:solidFill>
              </a:rPr>
              <a:t>ВАС при </a:t>
            </a:r>
            <a:r>
              <a:rPr lang="ru-RU" sz="2000" dirty="0" err="1">
                <a:solidFill>
                  <a:prstClr val="black">
                    <a:lumMod val="95000"/>
                    <a:lumOff val="5000"/>
                  </a:prstClr>
                </a:solidFill>
              </a:rPr>
              <a:t>тези</a:t>
            </a:r>
            <a:r>
              <a:rPr lang="ru-RU" sz="2000" dirty="0">
                <a:solidFill>
                  <a:prstClr val="black">
                    <a:lumMod val="95000"/>
                    <a:lumOff val="5000"/>
                  </a:prstClr>
                </a:solidFill>
              </a:rPr>
              <a:t> </a:t>
            </a:r>
            <a:r>
              <a:rPr lang="ru-RU" sz="2000" dirty="0" err="1">
                <a:solidFill>
                  <a:prstClr val="black">
                    <a:lumMod val="95000"/>
                    <a:lumOff val="5000"/>
                  </a:prstClr>
                </a:solidFill>
              </a:rPr>
              <a:t>факти</a:t>
            </a:r>
            <a:r>
              <a:rPr lang="ru-RU" sz="2000" dirty="0">
                <a:solidFill>
                  <a:prstClr val="black">
                    <a:lumMod val="95000"/>
                    <a:lumOff val="5000"/>
                  </a:prstClr>
                </a:solidFill>
              </a:rPr>
              <a:t> </a:t>
            </a:r>
            <a:r>
              <a:rPr lang="ru-RU" sz="2000" dirty="0" err="1">
                <a:solidFill>
                  <a:prstClr val="black">
                    <a:lumMod val="95000"/>
                    <a:lumOff val="5000"/>
                  </a:prstClr>
                </a:solidFill>
              </a:rPr>
              <a:t>изискуемостта</a:t>
            </a:r>
            <a:r>
              <a:rPr lang="ru-RU" sz="2000" dirty="0">
                <a:solidFill>
                  <a:prstClr val="black">
                    <a:lumMod val="95000"/>
                    <a:lumOff val="5000"/>
                  </a:prstClr>
                </a:solidFill>
              </a:rPr>
              <a:t> на </a:t>
            </a:r>
            <a:r>
              <a:rPr lang="ru-RU" sz="2000" dirty="0" err="1">
                <a:solidFill>
                  <a:prstClr val="black">
                    <a:lumMod val="95000"/>
                    <a:lumOff val="5000"/>
                  </a:prstClr>
                </a:solidFill>
              </a:rPr>
              <a:t>паричните</a:t>
            </a:r>
            <a:r>
              <a:rPr lang="ru-RU" sz="2000" dirty="0">
                <a:solidFill>
                  <a:prstClr val="black">
                    <a:lumMod val="95000"/>
                    <a:lumOff val="5000"/>
                  </a:prstClr>
                </a:solidFill>
              </a:rPr>
              <a:t> средства по договорите е в </a:t>
            </a:r>
            <a:r>
              <a:rPr lang="ru-RU" sz="2000" dirty="0" err="1">
                <a:solidFill>
                  <a:prstClr val="black">
                    <a:lumMod val="95000"/>
                    <a:lumOff val="5000"/>
                  </a:prstClr>
                </a:solidFill>
              </a:rPr>
              <a:t>корелация</a:t>
            </a:r>
            <a:r>
              <a:rPr lang="ru-RU" sz="2000" dirty="0">
                <a:solidFill>
                  <a:prstClr val="black">
                    <a:lumMod val="95000"/>
                    <a:lumOff val="5000"/>
                  </a:prstClr>
                </a:solidFill>
              </a:rPr>
              <a:t> с </a:t>
            </a:r>
            <a:r>
              <a:rPr lang="ru-RU" sz="2000" dirty="0" err="1">
                <a:solidFill>
                  <a:prstClr val="black">
                    <a:lumMod val="95000"/>
                    <a:lumOff val="5000"/>
                  </a:prstClr>
                </a:solidFill>
              </a:rPr>
              <a:t>деня</a:t>
            </a:r>
            <a:r>
              <a:rPr lang="ru-RU" sz="2000" dirty="0">
                <a:solidFill>
                  <a:prstClr val="black">
                    <a:lumMod val="95000"/>
                    <a:lumOff val="5000"/>
                  </a:prstClr>
                </a:solidFill>
              </a:rPr>
              <a:t>, в </a:t>
            </a:r>
            <a:r>
              <a:rPr lang="ru-RU" sz="2000" dirty="0" err="1">
                <a:solidFill>
                  <a:prstClr val="black">
                    <a:lumMod val="95000"/>
                    <a:lumOff val="5000"/>
                  </a:prstClr>
                </a:solidFill>
              </a:rPr>
              <a:t>който</a:t>
            </a:r>
            <a:r>
              <a:rPr lang="ru-RU" sz="2000" dirty="0">
                <a:solidFill>
                  <a:prstClr val="black">
                    <a:lumMod val="95000"/>
                    <a:lumOff val="5000"/>
                  </a:prstClr>
                </a:solidFill>
              </a:rPr>
              <a:t> </a:t>
            </a:r>
            <a:r>
              <a:rPr lang="ru-RU" sz="2000" dirty="0" err="1">
                <a:solidFill>
                  <a:prstClr val="black">
                    <a:lumMod val="95000"/>
                    <a:lumOff val="5000"/>
                  </a:prstClr>
                </a:solidFill>
              </a:rPr>
              <a:t>задължението</a:t>
            </a:r>
            <a:r>
              <a:rPr lang="ru-RU" sz="2000" dirty="0">
                <a:solidFill>
                  <a:prstClr val="black">
                    <a:lumMod val="95000"/>
                    <a:lumOff val="5000"/>
                  </a:prstClr>
                </a:solidFill>
              </a:rPr>
              <a:t> е </a:t>
            </a:r>
            <a:r>
              <a:rPr lang="ru-RU" sz="2000" dirty="0" err="1">
                <a:solidFill>
                  <a:prstClr val="black">
                    <a:lumMod val="95000"/>
                    <a:lumOff val="5000"/>
                  </a:prstClr>
                </a:solidFill>
              </a:rPr>
              <a:t>възникнало</a:t>
            </a:r>
            <a:r>
              <a:rPr lang="ru-RU" sz="2000" dirty="0">
                <a:solidFill>
                  <a:prstClr val="black">
                    <a:lumMod val="95000"/>
                    <a:lumOff val="5000"/>
                  </a:prstClr>
                </a:solidFill>
              </a:rPr>
              <a:t>, а </a:t>
            </a:r>
            <a:r>
              <a:rPr lang="ru-RU" sz="2000" dirty="0" err="1">
                <a:solidFill>
                  <a:prstClr val="black">
                    <a:lumMod val="95000"/>
                    <a:lumOff val="5000"/>
                  </a:prstClr>
                </a:solidFill>
              </a:rPr>
              <a:t>съобразно</a:t>
            </a:r>
            <a:r>
              <a:rPr lang="ru-RU" sz="2000" dirty="0">
                <a:solidFill>
                  <a:prstClr val="black">
                    <a:lumMod val="95000"/>
                    <a:lumOff val="5000"/>
                  </a:prstClr>
                </a:solidFill>
              </a:rPr>
              <a:t> чл. 114 от ЗЗД </a:t>
            </a:r>
            <a:r>
              <a:rPr lang="ru-RU" sz="2000" dirty="0" err="1">
                <a:solidFill>
                  <a:prstClr val="black">
                    <a:lumMod val="95000"/>
                    <a:lumOff val="5000"/>
                  </a:prstClr>
                </a:solidFill>
              </a:rPr>
              <a:t>давността</a:t>
            </a:r>
            <a:r>
              <a:rPr lang="ru-RU" sz="2000" dirty="0">
                <a:solidFill>
                  <a:prstClr val="black">
                    <a:lumMod val="95000"/>
                    <a:lumOff val="5000"/>
                  </a:prstClr>
                </a:solidFill>
              </a:rPr>
              <a:t> </a:t>
            </a:r>
            <a:r>
              <a:rPr lang="ru-RU" sz="2000" dirty="0" err="1">
                <a:solidFill>
                  <a:prstClr val="black">
                    <a:lumMod val="95000"/>
                    <a:lumOff val="5000"/>
                  </a:prstClr>
                </a:solidFill>
              </a:rPr>
              <a:t>започва</a:t>
            </a:r>
            <a:r>
              <a:rPr lang="ru-RU" sz="2000" dirty="0">
                <a:solidFill>
                  <a:prstClr val="black">
                    <a:lumMod val="95000"/>
                    <a:lumOff val="5000"/>
                  </a:prstClr>
                </a:solidFill>
              </a:rPr>
              <a:t> да </a:t>
            </a:r>
            <a:r>
              <a:rPr lang="ru-RU" sz="2000" dirty="0" err="1">
                <a:solidFill>
                  <a:prstClr val="black">
                    <a:lumMod val="95000"/>
                    <a:lumOff val="5000"/>
                  </a:prstClr>
                </a:solidFill>
              </a:rPr>
              <a:t>тече</a:t>
            </a:r>
            <a:r>
              <a:rPr lang="ru-RU" sz="2000" dirty="0">
                <a:solidFill>
                  <a:prstClr val="black">
                    <a:lumMod val="95000"/>
                    <a:lumOff val="5000"/>
                  </a:prstClr>
                </a:solidFill>
              </a:rPr>
              <a:t> от момента на </a:t>
            </a:r>
            <a:r>
              <a:rPr lang="ru-RU" sz="2000" dirty="0" err="1">
                <a:solidFill>
                  <a:prstClr val="black">
                    <a:lumMod val="95000"/>
                    <a:lumOff val="5000"/>
                  </a:prstClr>
                </a:solidFill>
              </a:rPr>
              <a:t>възникване</a:t>
            </a:r>
            <a:r>
              <a:rPr lang="ru-RU" sz="2000" dirty="0">
                <a:solidFill>
                  <a:prstClr val="black">
                    <a:lumMod val="95000"/>
                    <a:lumOff val="5000"/>
                  </a:prstClr>
                </a:solidFill>
              </a:rPr>
              <a:t> на </a:t>
            </a:r>
            <a:r>
              <a:rPr lang="ru-RU" sz="2000" dirty="0" err="1">
                <a:solidFill>
                  <a:prstClr val="black">
                    <a:lumMod val="95000"/>
                    <a:lumOff val="5000"/>
                  </a:prstClr>
                </a:solidFill>
              </a:rPr>
              <a:t>задължението</a:t>
            </a:r>
            <a:r>
              <a:rPr lang="ru-RU" sz="2000" dirty="0">
                <a:solidFill>
                  <a:prstClr val="black">
                    <a:lumMod val="95000"/>
                    <a:lumOff val="5000"/>
                  </a:prstClr>
                </a:solidFill>
              </a:rPr>
              <a:t> - в </a:t>
            </a:r>
            <a:r>
              <a:rPr lang="ru-RU" sz="2000" dirty="0" err="1">
                <a:solidFill>
                  <a:prstClr val="black">
                    <a:lumMod val="95000"/>
                    <a:lumOff val="5000"/>
                  </a:prstClr>
                </a:solidFill>
              </a:rPr>
              <a:t>процесния</a:t>
            </a:r>
            <a:r>
              <a:rPr lang="ru-RU" sz="2000" dirty="0">
                <a:solidFill>
                  <a:prstClr val="black">
                    <a:lumMod val="95000"/>
                    <a:lumOff val="5000"/>
                  </a:prstClr>
                </a:solidFill>
              </a:rPr>
              <a:t> случай от </a:t>
            </a:r>
            <a:r>
              <a:rPr lang="ru-RU" sz="2000" dirty="0" err="1">
                <a:solidFill>
                  <a:prstClr val="black">
                    <a:lumMod val="95000"/>
                    <a:lumOff val="5000"/>
                  </a:prstClr>
                </a:solidFill>
              </a:rPr>
              <a:t>датата</a:t>
            </a:r>
            <a:r>
              <a:rPr lang="ru-RU" sz="2000" dirty="0">
                <a:solidFill>
                  <a:prstClr val="black">
                    <a:lumMod val="95000"/>
                    <a:lumOff val="5000"/>
                  </a:prstClr>
                </a:solidFill>
              </a:rPr>
              <a:t> на </a:t>
            </a:r>
            <a:r>
              <a:rPr lang="ru-RU" sz="2000" dirty="0" err="1">
                <a:solidFill>
                  <a:prstClr val="black">
                    <a:lumMod val="95000"/>
                    <a:lumOff val="5000"/>
                  </a:prstClr>
                </a:solidFill>
              </a:rPr>
              <a:t>предаване</a:t>
            </a:r>
            <a:r>
              <a:rPr lang="ru-RU" sz="2000" dirty="0">
                <a:solidFill>
                  <a:prstClr val="black">
                    <a:lumMod val="95000"/>
                    <a:lumOff val="5000"/>
                  </a:prstClr>
                </a:solidFill>
              </a:rPr>
              <a:t> на </a:t>
            </a:r>
            <a:r>
              <a:rPr lang="ru-RU" sz="2000" dirty="0" err="1">
                <a:solidFill>
                  <a:prstClr val="black">
                    <a:lumMod val="95000"/>
                    <a:lumOff val="5000"/>
                  </a:prstClr>
                </a:solidFill>
              </a:rPr>
              <a:t>сумите</a:t>
            </a:r>
            <a:r>
              <a:rPr lang="ru-RU" sz="2000" dirty="0">
                <a:solidFill>
                  <a:prstClr val="black">
                    <a:lumMod val="95000"/>
                    <a:lumOff val="5000"/>
                  </a:prstClr>
                </a:solidFill>
              </a:rPr>
              <a:t> по </a:t>
            </a:r>
            <a:r>
              <a:rPr lang="ru-RU" sz="2000" dirty="0" err="1">
                <a:solidFill>
                  <a:prstClr val="black">
                    <a:lumMod val="95000"/>
                    <a:lumOff val="5000"/>
                  </a:prstClr>
                </a:solidFill>
              </a:rPr>
              <a:t>всеки</a:t>
            </a:r>
            <a:r>
              <a:rPr lang="ru-RU" sz="2000" dirty="0">
                <a:solidFill>
                  <a:prstClr val="black">
                    <a:lumMod val="95000"/>
                    <a:lumOff val="5000"/>
                  </a:prstClr>
                </a:solidFill>
              </a:rPr>
              <a:t> един от договорите. </a:t>
            </a:r>
            <a:r>
              <a:rPr lang="ru-RU" sz="2000" dirty="0" err="1">
                <a:solidFill>
                  <a:prstClr val="black">
                    <a:lumMod val="95000"/>
                    <a:lumOff val="5000"/>
                  </a:prstClr>
                </a:solidFill>
              </a:rPr>
              <a:t>Поради</a:t>
            </a:r>
            <a:r>
              <a:rPr lang="ru-RU" sz="2000" dirty="0">
                <a:solidFill>
                  <a:prstClr val="black">
                    <a:lumMod val="95000"/>
                    <a:lumOff val="5000"/>
                  </a:prstClr>
                </a:solidFill>
              </a:rPr>
              <a:t> </a:t>
            </a:r>
            <a:r>
              <a:rPr lang="ru-RU" sz="2000" dirty="0" err="1">
                <a:solidFill>
                  <a:prstClr val="black">
                    <a:lumMod val="95000"/>
                    <a:lumOff val="5000"/>
                  </a:prstClr>
                </a:solidFill>
              </a:rPr>
              <a:t>това</a:t>
            </a:r>
            <a:r>
              <a:rPr lang="ru-RU" sz="2000" dirty="0">
                <a:solidFill>
                  <a:prstClr val="black">
                    <a:lumMod val="95000"/>
                    <a:lumOff val="5000"/>
                  </a:prstClr>
                </a:solidFill>
              </a:rPr>
              <a:t> при </a:t>
            </a:r>
            <a:r>
              <a:rPr lang="ru-RU" sz="2000" dirty="0" err="1">
                <a:solidFill>
                  <a:prstClr val="black">
                    <a:lumMod val="95000"/>
                    <a:lumOff val="5000"/>
                  </a:prstClr>
                </a:solidFill>
              </a:rPr>
              <a:t>определяне</a:t>
            </a:r>
            <a:r>
              <a:rPr lang="ru-RU" sz="2000" dirty="0">
                <a:solidFill>
                  <a:prstClr val="black">
                    <a:lumMod val="95000"/>
                    <a:lumOff val="5000"/>
                  </a:prstClr>
                </a:solidFill>
              </a:rPr>
              <a:t> на </a:t>
            </a:r>
            <a:r>
              <a:rPr lang="ru-RU" sz="2000" dirty="0" err="1">
                <a:solidFill>
                  <a:prstClr val="black">
                    <a:lumMod val="95000"/>
                    <a:lumOff val="5000"/>
                  </a:prstClr>
                </a:solidFill>
              </a:rPr>
              <a:t>данъчния</a:t>
            </a:r>
            <a:r>
              <a:rPr lang="ru-RU" sz="2000" dirty="0">
                <a:solidFill>
                  <a:prstClr val="black">
                    <a:lumMod val="95000"/>
                    <a:lumOff val="5000"/>
                  </a:prstClr>
                </a:solidFill>
              </a:rPr>
              <a:t> финансов </a:t>
            </a:r>
            <a:r>
              <a:rPr lang="ru-RU" sz="2000" dirty="0" err="1">
                <a:solidFill>
                  <a:prstClr val="black">
                    <a:lumMod val="95000"/>
                    <a:lumOff val="5000"/>
                  </a:prstClr>
                </a:solidFill>
              </a:rPr>
              <a:t>счетоводният</a:t>
            </a:r>
            <a:r>
              <a:rPr lang="ru-RU" sz="2000" dirty="0">
                <a:solidFill>
                  <a:prstClr val="black">
                    <a:lumMod val="95000"/>
                    <a:lumOff val="5000"/>
                  </a:prstClr>
                </a:solidFill>
              </a:rPr>
              <a:t> финансов </a:t>
            </a:r>
            <a:r>
              <a:rPr lang="ru-RU" sz="2000" dirty="0" err="1">
                <a:solidFill>
                  <a:prstClr val="black">
                    <a:lumMod val="95000"/>
                    <a:lumOff val="5000"/>
                  </a:prstClr>
                </a:solidFill>
              </a:rPr>
              <a:t>резултат</a:t>
            </a:r>
            <a:r>
              <a:rPr lang="ru-RU" sz="2000" dirty="0">
                <a:solidFill>
                  <a:prstClr val="black">
                    <a:lumMod val="95000"/>
                    <a:lumOff val="5000"/>
                  </a:prstClr>
                </a:solidFill>
              </a:rPr>
              <a:t> на </a:t>
            </a:r>
            <a:r>
              <a:rPr lang="ru-RU" sz="2000" dirty="0" err="1">
                <a:solidFill>
                  <a:prstClr val="black">
                    <a:lumMod val="95000"/>
                    <a:lumOff val="5000"/>
                  </a:prstClr>
                </a:solidFill>
              </a:rPr>
              <a:t>касатора</a:t>
            </a:r>
            <a:r>
              <a:rPr lang="ru-RU" sz="2000" dirty="0">
                <a:solidFill>
                  <a:prstClr val="black">
                    <a:lumMod val="95000"/>
                    <a:lumOff val="5000"/>
                  </a:prstClr>
                </a:solidFill>
              </a:rPr>
              <a:t> за </a:t>
            </a:r>
            <a:r>
              <a:rPr lang="ru-RU" sz="2000" dirty="0" err="1">
                <a:solidFill>
                  <a:prstClr val="black">
                    <a:lumMod val="95000"/>
                    <a:lumOff val="5000"/>
                  </a:prstClr>
                </a:solidFill>
              </a:rPr>
              <a:t>процесните</a:t>
            </a:r>
            <a:r>
              <a:rPr lang="ru-RU" sz="2000" dirty="0">
                <a:solidFill>
                  <a:prstClr val="black">
                    <a:lumMod val="95000"/>
                    <a:lumOff val="5000"/>
                  </a:prstClr>
                </a:solidFill>
              </a:rPr>
              <a:t> </a:t>
            </a:r>
            <a:r>
              <a:rPr lang="ru-RU" sz="2000" dirty="0" err="1">
                <a:solidFill>
                  <a:prstClr val="black">
                    <a:lumMod val="95000"/>
                    <a:lumOff val="5000"/>
                  </a:prstClr>
                </a:solidFill>
              </a:rPr>
              <a:t>периоди</a:t>
            </a:r>
            <a:r>
              <a:rPr lang="ru-RU" sz="2000" dirty="0">
                <a:solidFill>
                  <a:prstClr val="black">
                    <a:lumMod val="95000"/>
                    <a:lumOff val="5000"/>
                  </a:prstClr>
                </a:solidFill>
              </a:rPr>
              <a:t> - 2011 г., 2012 г. и 2013 г. </a:t>
            </a:r>
            <a:r>
              <a:rPr lang="ru-RU" sz="2000" dirty="0" err="1">
                <a:solidFill>
                  <a:prstClr val="black">
                    <a:lumMod val="95000"/>
                    <a:lumOff val="5000"/>
                  </a:prstClr>
                </a:solidFill>
              </a:rPr>
              <a:t>правилно</a:t>
            </a:r>
            <a:r>
              <a:rPr lang="ru-RU" sz="2000" dirty="0">
                <a:solidFill>
                  <a:prstClr val="black">
                    <a:lumMod val="95000"/>
                    <a:lumOff val="5000"/>
                  </a:prstClr>
                </a:solidFill>
              </a:rPr>
              <a:t> е увеличен </a:t>
            </a:r>
            <a:r>
              <a:rPr lang="ru-RU" sz="2000" dirty="0" err="1">
                <a:solidFill>
                  <a:prstClr val="black">
                    <a:lumMod val="95000"/>
                    <a:lumOff val="5000"/>
                  </a:prstClr>
                </a:solidFill>
              </a:rPr>
              <a:t>със</a:t>
            </a:r>
            <a:r>
              <a:rPr lang="ru-RU" sz="2000" dirty="0">
                <a:solidFill>
                  <a:prstClr val="black">
                    <a:lumMod val="95000"/>
                    <a:lumOff val="5000"/>
                  </a:prstClr>
                </a:solidFill>
              </a:rPr>
              <a:t> </a:t>
            </a:r>
            <a:r>
              <a:rPr lang="ru-RU" sz="2000" dirty="0" err="1">
                <a:solidFill>
                  <a:prstClr val="black">
                    <a:lumMod val="95000"/>
                    <a:lumOff val="5000"/>
                  </a:prstClr>
                </a:solidFill>
              </a:rPr>
              <a:t>сумата</a:t>
            </a:r>
            <a:r>
              <a:rPr lang="ru-RU" sz="2000" dirty="0">
                <a:solidFill>
                  <a:prstClr val="black">
                    <a:lumMod val="95000"/>
                    <a:lumOff val="5000"/>
                  </a:prstClr>
                </a:solidFill>
              </a:rPr>
              <a:t> на </a:t>
            </a:r>
            <a:r>
              <a:rPr lang="ru-RU" sz="2000" dirty="0" err="1">
                <a:solidFill>
                  <a:prstClr val="black">
                    <a:lumMod val="95000"/>
                    <a:lumOff val="5000"/>
                  </a:prstClr>
                </a:solidFill>
              </a:rPr>
              <a:t>задълженията</a:t>
            </a:r>
            <a:r>
              <a:rPr lang="ru-RU" sz="2000" dirty="0">
                <a:solidFill>
                  <a:prstClr val="black">
                    <a:lumMod val="95000"/>
                    <a:lumOff val="5000"/>
                  </a:prstClr>
                </a:solidFill>
              </a:rPr>
              <a:t> на </a:t>
            </a:r>
            <a:r>
              <a:rPr lang="ru-RU" sz="2000" dirty="0" err="1">
                <a:solidFill>
                  <a:prstClr val="black">
                    <a:lumMod val="95000"/>
                    <a:lumOff val="5000"/>
                  </a:prstClr>
                </a:solidFill>
              </a:rPr>
              <a:t>данъчно</a:t>
            </a:r>
            <a:r>
              <a:rPr lang="ru-RU" sz="2000" dirty="0">
                <a:solidFill>
                  <a:prstClr val="black">
                    <a:lumMod val="95000"/>
                    <a:lumOff val="5000"/>
                  </a:prstClr>
                </a:solidFill>
              </a:rPr>
              <a:t> </a:t>
            </a:r>
            <a:r>
              <a:rPr lang="ru-RU" sz="2000" dirty="0" err="1">
                <a:solidFill>
                  <a:prstClr val="black">
                    <a:lumMod val="95000"/>
                    <a:lumOff val="5000"/>
                  </a:prstClr>
                </a:solidFill>
              </a:rPr>
              <a:t>задълженото</a:t>
            </a:r>
            <a:r>
              <a:rPr lang="ru-RU" sz="2000" dirty="0">
                <a:solidFill>
                  <a:prstClr val="black">
                    <a:lumMod val="95000"/>
                    <a:lumOff val="5000"/>
                  </a:prstClr>
                </a:solidFill>
              </a:rPr>
              <a:t> лице по договорите за заем, </a:t>
            </a:r>
            <a:r>
              <a:rPr lang="ru-RU" sz="2000" dirty="0" err="1">
                <a:solidFill>
                  <a:prstClr val="black">
                    <a:lumMod val="95000"/>
                    <a:lumOff val="5000"/>
                  </a:prstClr>
                </a:solidFill>
              </a:rPr>
              <a:t>възникнали</a:t>
            </a:r>
            <a:r>
              <a:rPr lang="ru-RU" sz="2000" dirty="0">
                <a:solidFill>
                  <a:prstClr val="black">
                    <a:lumMod val="95000"/>
                    <a:lumOff val="5000"/>
                  </a:prstClr>
                </a:solidFill>
              </a:rPr>
              <a:t> </a:t>
            </a:r>
            <a:r>
              <a:rPr lang="ru-RU" sz="2000" dirty="0" err="1">
                <a:solidFill>
                  <a:prstClr val="black">
                    <a:lumMod val="95000"/>
                    <a:lumOff val="5000"/>
                  </a:prstClr>
                </a:solidFill>
              </a:rPr>
              <a:t>през</a:t>
            </a:r>
            <a:r>
              <a:rPr lang="ru-RU" sz="2000" dirty="0">
                <a:solidFill>
                  <a:prstClr val="black">
                    <a:lumMod val="95000"/>
                    <a:lumOff val="5000"/>
                  </a:prstClr>
                </a:solidFill>
              </a:rPr>
              <a:t> 2006 г., 2007 г. и 2008 г. и </a:t>
            </a:r>
            <a:r>
              <a:rPr lang="ru-RU" sz="2000" dirty="0" err="1">
                <a:solidFill>
                  <a:prstClr val="black">
                    <a:lumMod val="95000"/>
                    <a:lumOff val="5000"/>
                  </a:prstClr>
                </a:solidFill>
              </a:rPr>
              <a:t>разходите</a:t>
            </a:r>
            <a:r>
              <a:rPr lang="ru-RU" sz="2000" dirty="0">
                <a:solidFill>
                  <a:prstClr val="black">
                    <a:lumMod val="95000"/>
                    <a:lumOff val="5000"/>
                  </a:prstClr>
                </a:solidFill>
              </a:rPr>
              <a:t>, </a:t>
            </a:r>
            <a:r>
              <a:rPr lang="ru-RU" sz="2000" dirty="0" err="1">
                <a:solidFill>
                  <a:prstClr val="black">
                    <a:lumMod val="95000"/>
                    <a:lumOff val="5000"/>
                  </a:prstClr>
                </a:solidFill>
              </a:rPr>
              <a:t>свързани</a:t>
            </a:r>
            <a:r>
              <a:rPr lang="ru-RU" sz="2000" dirty="0">
                <a:solidFill>
                  <a:prstClr val="black">
                    <a:lumMod val="95000"/>
                    <a:lumOff val="5000"/>
                  </a:prstClr>
                </a:solidFill>
              </a:rPr>
              <a:t> с </a:t>
            </a:r>
            <a:r>
              <a:rPr lang="ru-RU" sz="2000" dirty="0" err="1">
                <a:solidFill>
                  <a:prstClr val="black">
                    <a:lumMod val="95000"/>
                    <a:lumOff val="5000"/>
                  </a:prstClr>
                </a:solidFill>
              </a:rPr>
              <a:t>връщане</a:t>
            </a:r>
            <a:r>
              <a:rPr lang="ru-RU" sz="2000" dirty="0">
                <a:solidFill>
                  <a:prstClr val="black">
                    <a:lumMod val="95000"/>
                    <a:lumOff val="5000"/>
                  </a:prstClr>
                </a:solidFill>
              </a:rPr>
              <a:t> на </a:t>
            </a:r>
            <a:r>
              <a:rPr lang="ru-RU" sz="2000" dirty="0" err="1">
                <a:solidFill>
                  <a:prstClr val="black">
                    <a:lumMod val="95000"/>
                    <a:lumOff val="5000"/>
                  </a:prstClr>
                </a:solidFill>
              </a:rPr>
              <a:t>заемните</a:t>
            </a:r>
            <a:r>
              <a:rPr lang="ru-RU" sz="2000" dirty="0">
                <a:solidFill>
                  <a:prstClr val="black">
                    <a:lumMod val="95000"/>
                    <a:lumOff val="5000"/>
                  </a:prstClr>
                </a:solidFill>
              </a:rPr>
              <a:t> средства, т.е. </a:t>
            </a:r>
            <a:r>
              <a:rPr lang="ru-RU" sz="2000" dirty="0" err="1">
                <a:solidFill>
                  <a:prstClr val="black">
                    <a:lumMod val="95000"/>
                    <a:lumOff val="5000"/>
                  </a:prstClr>
                </a:solidFill>
              </a:rPr>
              <a:t>увеличението</a:t>
            </a:r>
            <a:r>
              <a:rPr lang="ru-RU" sz="2000" dirty="0">
                <a:solidFill>
                  <a:prstClr val="black">
                    <a:lumMod val="95000"/>
                    <a:lumOff val="5000"/>
                  </a:prstClr>
                </a:solidFill>
              </a:rPr>
              <a:t> е </a:t>
            </a:r>
            <a:r>
              <a:rPr lang="ru-RU" sz="2000" dirty="0" err="1">
                <a:solidFill>
                  <a:prstClr val="black">
                    <a:lumMod val="95000"/>
                    <a:lumOff val="5000"/>
                  </a:prstClr>
                </a:solidFill>
              </a:rPr>
              <a:t>извършено</a:t>
            </a:r>
            <a:r>
              <a:rPr lang="ru-RU" sz="2000" dirty="0">
                <a:solidFill>
                  <a:prstClr val="black">
                    <a:lumMod val="95000"/>
                    <a:lumOff val="5000"/>
                  </a:prstClr>
                </a:solidFill>
              </a:rPr>
              <a:t> в </a:t>
            </a:r>
            <a:r>
              <a:rPr lang="ru-RU" sz="2000" dirty="0" err="1">
                <a:solidFill>
                  <a:prstClr val="black">
                    <a:lumMod val="95000"/>
                    <a:lumOff val="5000"/>
                  </a:prstClr>
                </a:solidFill>
              </a:rPr>
              <a:t>годината</a:t>
            </a:r>
            <a:r>
              <a:rPr lang="ru-RU" sz="2000" dirty="0">
                <a:solidFill>
                  <a:prstClr val="black">
                    <a:lumMod val="95000"/>
                    <a:lumOff val="5000"/>
                  </a:prstClr>
                </a:solidFill>
              </a:rPr>
              <a:t>, в </a:t>
            </a:r>
            <a:r>
              <a:rPr lang="ru-RU" sz="2000" dirty="0" err="1">
                <a:solidFill>
                  <a:prstClr val="black">
                    <a:lumMod val="95000"/>
                    <a:lumOff val="5000"/>
                  </a:prstClr>
                </a:solidFill>
              </a:rPr>
              <a:t>която</a:t>
            </a:r>
            <a:r>
              <a:rPr lang="ru-RU" sz="2000" dirty="0">
                <a:solidFill>
                  <a:prstClr val="black">
                    <a:lumMod val="95000"/>
                    <a:lumOff val="5000"/>
                  </a:prstClr>
                </a:solidFill>
              </a:rPr>
              <a:t> е </a:t>
            </a:r>
            <a:r>
              <a:rPr lang="ru-RU" sz="2000" dirty="0" err="1">
                <a:solidFill>
                  <a:prstClr val="black">
                    <a:lumMod val="95000"/>
                    <a:lumOff val="5000"/>
                  </a:prstClr>
                </a:solidFill>
              </a:rPr>
              <a:t>настъпило</a:t>
            </a:r>
            <a:r>
              <a:rPr lang="ru-RU" sz="2000" dirty="0">
                <a:solidFill>
                  <a:prstClr val="black">
                    <a:lumMod val="95000"/>
                    <a:lumOff val="5000"/>
                  </a:prstClr>
                </a:solidFill>
              </a:rPr>
              <a:t> </a:t>
            </a:r>
            <a:r>
              <a:rPr lang="ru-RU" sz="2000" dirty="0" err="1">
                <a:solidFill>
                  <a:prstClr val="black">
                    <a:lumMod val="95000"/>
                    <a:lumOff val="5000"/>
                  </a:prstClr>
                </a:solidFill>
              </a:rPr>
              <a:t>обстоятелството</a:t>
            </a:r>
            <a:r>
              <a:rPr lang="ru-RU" sz="2000" dirty="0">
                <a:solidFill>
                  <a:prstClr val="black">
                    <a:lumMod val="95000"/>
                    <a:lumOff val="5000"/>
                  </a:prstClr>
                </a:solidFill>
              </a:rPr>
              <a:t> </a:t>
            </a:r>
            <a:r>
              <a:rPr lang="ru-RU" sz="2000" dirty="0" err="1">
                <a:solidFill>
                  <a:prstClr val="black">
                    <a:lumMod val="95000"/>
                    <a:lumOff val="5000"/>
                  </a:prstClr>
                </a:solidFill>
              </a:rPr>
              <a:t>изтичане</a:t>
            </a:r>
            <a:r>
              <a:rPr lang="ru-RU" sz="2000" dirty="0">
                <a:solidFill>
                  <a:prstClr val="black">
                    <a:lumMod val="95000"/>
                    <a:lumOff val="5000"/>
                  </a:prstClr>
                </a:solidFill>
              </a:rPr>
              <a:t> на 5 </a:t>
            </a:r>
            <a:r>
              <a:rPr lang="ru-RU" sz="2000" dirty="0" err="1">
                <a:solidFill>
                  <a:prstClr val="black">
                    <a:lumMod val="95000"/>
                    <a:lumOff val="5000"/>
                  </a:prstClr>
                </a:solidFill>
              </a:rPr>
              <a:t>години</a:t>
            </a:r>
            <a:r>
              <a:rPr lang="ru-RU" sz="2000" dirty="0">
                <a:solidFill>
                  <a:prstClr val="black">
                    <a:lumMod val="95000"/>
                    <a:lumOff val="5000"/>
                  </a:prstClr>
                </a:solidFill>
              </a:rPr>
              <a:t> за </a:t>
            </a:r>
            <a:r>
              <a:rPr lang="ru-RU" sz="2000" dirty="0" err="1">
                <a:solidFill>
                  <a:prstClr val="black">
                    <a:lumMod val="95000"/>
                    <a:lumOff val="5000"/>
                  </a:prstClr>
                </a:solidFill>
              </a:rPr>
              <a:t>задълженията</a:t>
            </a:r>
            <a:r>
              <a:rPr lang="ru-RU" sz="2000" dirty="0">
                <a:solidFill>
                  <a:prstClr val="black">
                    <a:lumMod val="95000"/>
                    <a:lumOff val="5000"/>
                  </a:prstClr>
                </a:solidFill>
              </a:rPr>
              <a:t> с </a:t>
            </a:r>
            <a:r>
              <a:rPr lang="ru-RU" sz="2000" dirty="0" err="1">
                <a:solidFill>
                  <a:prstClr val="black">
                    <a:lumMod val="95000"/>
                    <a:lumOff val="5000"/>
                  </a:prstClr>
                </a:solidFill>
              </a:rPr>
              <a:t>петгодишен</a:t>
            </a:r>
            <a:r>
              <a:rPr lang="ru-RU" sz="2000" dirty="0">
                <a:solidFill>
                  <a:prstClr val="black">
                    <a:lumMod val="95000"/>
                    <a:lumOff val="5000"/>
                  </a:prstClr>
                </a:solidFill>
              </a:rPr>
              <a:t> </a:t>
            </a:r>
            <a:r>
              <a:rPr lang="ru-RU" sz="2000" dirty="0" err="1">
                <a:solidFill>
                  <a:prstClr val="black">
                    <a:lumMod val="95000"/>
                    <a:lumOff val="5000"/>
                  </a:prstClr>
                </a:solidFill>
              </a:rPr>
              <a:t>давностен</a:t>
            </a:r>
            <a:r>
              <a:rPr lang="ru-RU" sz="2000" dirty="0">
                <a:solidFill>
                  <a:prstClr val="black">
                    <a:lumMod val="95000"/>
                    <a:lumOff val="5000"/>
                  </a:prstClr>
                </a:solidFill>
              </a:rPr>
              <a:t> срок от момента, в </a:t>
            </a:r>
            <a:r>
              <a:rPr lang="ru-RU" sz="2000" dirty="0" err="1">
                <a:solidFill>
                  <a:prstClr val="black">
                    <a:lumMod val="95000"/>
                    <a:lumOff val="5000"/>
                  </a:prstClr>
                </a:solidFill>
              </a:rPr>
              <a:t>който</a:t>
            </a:r>
            <a:r>
              <a:rPr lang="ru-RU" sz="2000" dirty="0">
                <a:solidFill>
                  <a:prstClr val="black">
                    <a:lumMod val="95000"/>
                    <a:lumOff val="5000"/>
                  </a:prstClr>
                </a:solidFill>
              </a:rPr>
              <a:t> </a:t>
            </a:r>
            <a:r>
              <a:rPr lang="ru-RU" sz="2000" dirty="0" err="1">
                <a:solidFill>
                  <a:prstClr val="black">
                    <a:lumMod val="95000"/>
                    <a:lumOff val="5000"/>
                  </a:prstClr>
                </a:solidFill>
              </a:rPr>
              <a:t>задължението</a:t>
            </a:r>
            <a:r>
              <a:rPr lang="ru-RU" sz="2000" dirty="0">
                <a:solidFill>
                  <a:prstClr val="black">
                    <a:lumMod val="95000"/>
                    <a:lumOff val="5000"/>
                  </a:prstClr>
                </a:solidFill>
              </a:rPr>
              <a:t> е </a:t>
            </a:r>
            <a:r>
              <a:rPr lang="ru-RU" sz="2000" dirty="0" err="1">
                <a:solidFill>
                  <a:prstClr val="black">
                    <a:lumMod val="95000"/>
                    <a:lumOff val="5000"/>
                  </a:prstClr>
                </a:solidFill>
              </a:rPr>
              <a:t>станало</a:t>
            </a:r>
            <a:r>
              <a:rPr lang="ru-RU" sz="2000" dirty="0">
                <a:solidFill>
                  <a:prstClr val="black">
                    <a:lumMod val="95000"/>
                    <a:lumOff val="5000"/>
                  </a:prstClr>
                </a:solidFill>
              </a:rPr>
              <a:t> </a:t>
            </a:r>
            <a:r>
              <a:rPr lang="ru-RU" sz="2000" dirty="0" err="1">
                <a:solidFill>
                  <a:prstClr val="black">
                    <a:lumMod val="95000"/>
                    <a:lumOff val="5000"/>
                  </a:prstClr>
                </a:solidFill>
              </a:rPr>
              <a:t>изискуемо</a:t>
            </a:r>
            <a:r>
              <a:rPr lang="ru-RU" sz="2000" dirty="0">
                <a:solidFill>
                  <a:prstClr val="black">
                    <a:lumMod val="95000"/>
                    <a:lumOff val="5000"/>
                  </a:prstClr>
                </a:solidFill>
              </a:rPr>
              <a:t> /</a:t>
            </a:r>
            <a:r>
              <a:rPr lang="ru-RU" sz="2000" dirty="0" err="1">
                <a:solidFill>
                  <a:prstClr val="black">
                    <a:lumMod val="95000"/>
                    <a:lumOff val="5000"/>
                  </a:prstClr>
                </a:solidFill>
              </a:rPr>
              <a:t>когато</a:t>
            </a:r>
            <a:r>
              <a:rPr lang="ru-RU" sz="2000" dirty="0">
                <a:solidFill>
                  <a:prstClr val="black">
                    <a:lumMod val="95000"/>
                    <a:lumOff val="5000"/>
                  </a:prstClr>
                </a:solidFill>
              </a:rPr>
              <a:t> е </a:t>
            </a:r>
            <a:r>
              <a:rPr lang="ru-RU" sz="2000" dirty="0" err="1">
                <a:solidFill>
                  <a:prstClr val="black">
                    <a:lumMod val="95000"/>
                    <a:lumOff val="5000"/>
                  </a:prstClr>
                </a:solidFill>
              </a:rPr>
              <a:t>настъпил</a:t>
            </a:r>
            <a:r>
              <a:rPr lang="ru-RU" sz="2000" dirty="0">
                <a:solidFill>
                  <a:prstClr val="black">
                    <a:lumMod val="95000"/>
                    <a:lumOff val="5000"/>
                  </a:prstClr>
                </a:solidFill>
              </a:rPr>
              <a:t> падежа/.</a:t>
            </a:r>
          </a:p>
          <a:p>
            <a:pPr lvl="0" algn="just">
              <a:buClr>
                <a:srgbClr val="0BD0D9"/>
              </a:buClr>
              <a:defRPr/>
            </a:pPr>
            <a:r>
              <a:rPr lang="ru-RU" sz="2000" dirty="0">
                <a:solidFill>
                  <a:prstClr val="black">
                    <a:lumMod val="95000"/>
                    <a:lumOff val="5000"/>
                  </a:prstClr>
                </a:solidFill>
              </a:rPr>
              <a:t>Не </a:t>
            </a:r>
            <a:r>
              <a:rPr lang="ru-RU" sz="2000" dirty="0" err="1">
                <a:solidFill>
                  <a:prstClr val="black">
                    <a:lumMod val="95000"/>
                    <a:lumOff val="5000"/>
                  </a:prstClr>
                </a:solidFill>
              </a:rPr>
              <a:t>са</a:t>
            </a:r>
            <a:r>
              <a:rPr lang="ru-RU" sz="2000" dirty="0">
                <a:solidFill>
                  <a:prstClr val="black">
                    <a:lumMod val="95000"/>
                    <a:lumOff val="5000"/>
                  </a:prstClr>
                </a:solidFill>
              </a:rPr>
              <a:t> </a:t>
            </a:r>
            <a:r>
              <a:rPr lang="ru-RU" sz="2000" dirty="0" err="1">
                <a:solidFill>
                  <a:prstClr val="black">
                    <a:lumMod val="95000"/>
                    <a:lumOff val="5000"/>
                  </a:prstClr>
                </a:solidFill>
              </a:rPr>
              <a:t>споделени</a:t>
            </a:r>
            <a:r>
              <a:rPr lang="ru-RU" sz="2000" dirty="0">
                <a:solidFill>
                  <a:prstClr val="black">
                    <a:lumMod val="95000"/>
                    <a:lumOff val="5000"/>
                  </a:prstClr>
                </a:solidFill>
              </a:rPr>
              <a:t> доводите на </a:t>
            </a:r>
            <a:r>
              <a:rPr lang="ru-RU" sz="2000" dirty="0" err="1">
                <a:solidFill>
                  <a:prstClr val="black">
                    <a:lumMod val="95000"/>
                    <a:lumOff val="5000"/>
                  </a:prstClr>
                </a:solidFill>
              </a:rPr>
              <a:t>жалбоподателя</a:t>
            </a:r>
            <a:r>
              <a:rPr lang="ru-RU" sz="2000" dirty="0">
                <a:solidFill>
                  <a:prstClr val="black">
                    <a:lumMod val="95000"/>
                    <a:lumOff val="5000"/>
                  </a:prstClr>
                </a:solidFill>
              </a:rPr>
              <a:t>, </a:t>
            </a:r>
            <a:r>
              <a:rPr lang="ru-RU" sz="2000" dirty="0" err="1">
                <a:solidFill>
                  <a:prstClr val="black">
                    <a:lumMod val="95000"/>
                    <a:lumOff val="5000"/>
                  </a:prstClr>
                </a:solidFill>
              </a:rPr>
              <a:t>свързани</a:t>
            </a:r>
            <a:r>
              <a:rPr lang="ru-RU" sz="2000" dirty="0">
                <a:solidFill>
                  <a:prstClr val="black">
                    <a:lumMod val="95000"/>
                    <a:lumOff val="5000"/>
                  </a:prstClr>
                </a:solidFill>
              </a:rPr>
              <a:t> с </a:t>
            </a:r>
            <a:r>
              <a:rPr lang="ru-RU" sz="2000" dirty="0" err="1">
                <a:solidFill>
                  <a:prstClr val="black">
                    <a:lumMod val="95000"/>
                    <a:lumOff val="5000"/>
                  </a:prstClr>
                </a:solidFill>
              </a:rPr>
              <a:t>представените</a:t>
            </a:r>
            <a:r>
              <a:rPr lang="ru-RU" sz="2000" dirty="0">
                <a:solidFill>
                  <a:prstClr val="black">
                    <a:lumMod val="95000"/>
                    <a:lumOff val="5000"/>
                  </a:prstClr>
                </a:solidFill>
              </a:rPr>
              <a:t> с </a:t>
            </a:r>
            <a:r>
              <a:rPr lang="ru-RU" sz="2000" dirty="0" err="1">
                <a:solidFill>
                  <a:prstClr val="black">
                    <a:lumMod val="95000"/>
                    <a:lumOff val="5000"/>
                  </a:prstClr>
                </a:solidFill>
              </a:rPr>
              <a:t>възражение</a:t>
            </a:r>
            <a:r>
              <a:rPr lang="ru-RU" sz="2000" dirty="0">
                <a:solidFill>
                  <a:prstClr val="black">
                    <a:lumMod val="95000"/>
                    <a:lumOff val="5000"/>
                  </a:prstClr>
                </a:solidFill>
              </a:rPr>
              <a:t> пред </a:t>
            </a:r>
            <a:r>
              <a:rPr lang="ru-RU" sz="2000" dirty="0" err="1">
                <a:solidFill>
                  <a:prstClr val="black">
                    <a:lumMod val="95000"/>
                    <a:lumOff val="5000"/>
                  </a:prstClr>
                </a:solidFill>
              </a:rPr>
              <a:t>органите</a:t>
            </a:r>
            <a:r>
              <a:rPr lang="ru-RU" sz="2000" dirty="0">
                <a:solidFill>
                  <a:prstClr val="black">
                    <a:lumMod val="95000"/>
                    <a:lumOff val="5000"/>
                  </a:prstClr>
                </a:solidFill>
              </a:rPr>
              <a:t> по приходите </a:t>
            </a:r>
            <a:r>
              <a:rPr lang="ru-RU" sz="2000" b="1" dirty="0" err="1">
                <a:solidFill>
                  <a:prstClr val="black">
                    <a:lumMod val="95000"/>
                    <a:lumOff val="5000"/>
                  </a:prstClr>
                </a:solidFill>
              </a:rPr>
              <a:t>анекси</a:t>
            </a:r>
            <a:r>
              <a:rPr lang="ru-RU" sz="2000" b="1" dirty="0">
                <a:solidFill>
                  <a:prstClr val="black">
                    <a:lumMod val="95000"/>
                    <a:lumOff val="5000"/>
                  </a:prstClr>
                </a:solidFill>
              </a:rPr>
              <a:t> </a:t>
            </a:r>
            <a:r>
              <a:rPr lang="ru-RU" sz="2000" b="1" dirty="0" err="1">
                <a:solidFill>
                  <a:prstClr val="black">
                    <a:lumMod val="95000"/>
                    <a:lumOff val="5000"/>
                  </a:prstClr>
                </a:solidFill>
              </a:rPr>
              <a:t>към</a:t>
            </a:r>
            <a:r>
              <a:rPr lang="ru-RU" sz="2000" b="1" dirty="0">
                <a:solidFill>
                  <a:prstClr val="black">
                    <a:lumMod val="95000"/>
                    <a:lumOff val="5000"/>
                  </a:prstClr>
                </a:solidFill>
              </a:rPr>
              <a:t> договорите за заем </a:t>
            </a:r>
            <a:r>
              <a:rPr lang="ru-RU" sz="2000" dirty="0">
                <a:solidFill>
                  <a:prstClr val="black">
                    <a:lumMod val="95000"/>
                    <a:lumOff val="5000"/>
                  </a:prstClr>
                </a:solidFill>
              </a:rPr>
              <a:t>от 30.12.2006 г., 27.12.2007 г., 31.03.2006 г. 03.09.2008 г. и 27.12.2007 г., с </a:t>
            </a:r>
            <a:r>
              <a:rPr lang="ru-RU" sz="2000" dirty="0" err="1">
                <a:solidFill>
                  <a:prstClr val="black">
                    <a:lumMod val="95000"/>
                    <a:lumOff val="5000"/>
                  </a:prstClr>
                </a:solidFill>
              </a:rPr>
              <a:t>които</a:t>
            </a:r>
            <a:r>
              <a:rPr lang="ru-RU" sz="2000" dirty="0">
                <a:solidFill>
                  <a:prstClr val="black">
                    <a:lumMod val="95000"/>
                    <a:lumOff val="5000"/>
                  </a:prstClr>
                </a:solidFill>
              </a:rPr>
              <a:t> се </a:t>
            </a:r>
            <a:r>
              <a:rPr lang="ru-RU" sz="2000" dirty="0" err="1">
                <a:solidFill>
                  <a:prstClr val="black">
                    <a:lumMod val="95000"/>
                    <a:lumOff val="5000"/>
                  </a:prstClr>
                </a:solidFill>
              </a:rPr>
              <a:t>уговаря</a:t>
            </a:r>
            <a:r>
              <a:rPr lang="ru-RU" sz="2000" dirty="0">
                <a:solidFill>
                  <a:prstClr val="black">
                    <a:lumMod val="95000"/>
                    <a:lumOff val="5000"/>
                  </a:prstClr>
                </a:solidFill>
              </a:rPr>
              <a:t> срок на </a:t>
            </a:r>
            <a:r>
              <a:rPr lang="ru-RU" sz="2000" dirty="0" err="1">
                <a:solidFill>
                  <a:prstClr val="black">
                    <a:lumMod val="95000"/>
                    <a:lumOff val="5000"/>
                  </a:prstClr>
                </a:solidFill>
              </a:rPr>
              <a:t>връщане</a:t>
            </a:r>
            <a:r>
              <a:rPr lang="ru-RU" sz="2000" dirty="0">
                <a:solidFill>
                  <a:prstClr val="black">
                    <a:lumMod val="95000"/>
                    <a:lumOff val="5000"/>
                  </a:prstClr>
                </a:solidFill>
              </a:rPr>
              <a:t> на </a:t>
            </a:r>
            <a:r>
              <a:rPr lang="ru-RU" sz="2000" dirty="0" err="1">
                <a:solidFill>
                  <a:prstClr val="black">
                    <a:lumMod val="95000"/>
                    <a:lumOff val="5000"/>
                  </a:prstClr>
                </a:solidFill>
              </a:rPr>
              <a:t>заемите</a:t>
            </a:r>
            <a:r>
              <a:rPr lang="ru-RU" sz="2000" dirty="0">
                <a:solidFill>
                  <a:prstClr val="black">
                    <a:lumMod val="95000"/>
                    <a:lumOff val="5000"/>
                  </a:prstClr>
                </a:solidFill>
              </a:rPr>
              <a:t> до 31.03.2019 г., 31.04.2019 г., 31.01.2019 г., 31.12.2019 г. и 31.05.2019 г., </a:t>
            </a:r>
            <a:r>
              <a:rPr lang="ru-RU" sz="2000" dirty="0" err="1">
                <a:solidFill>
                  <a:prstClr val="black">
                    <a:lumMod val="95000"/>
                    <a:lumOff val="5000"/>
                  </a:prstClr>
                </a:solidFill>
              </a:rPr>
              <a:t>тъй</a:t>
            </a:r>
            <a:r>
              <a:rPr lang="ru-RU" sz="2000" dirty="0">
                <a:solidFill>
                  <a:prstClr val="black">
                    <a:lumMod val="95000"/>
                    <a:lumOff val="5000"/>
                  </a:prstClr>
                </a:solidFill>
              </a:rPr>
              <a:t> </a:t>
            </a:r>
            <a:r>
              <a:rPr lang="ru-RU" sz="2000" dirty="0" err="1">
                <a:solidFill>
                  <a:prstClr val="black">
                    <a:lumMod val="95000"/>
                    <a:lumOff val="5000"/>
                  </a:prstClr>
                </a:solidFill>
              </a:rPr>
              <a:t>като</a:t>
            </a:r>
            <a:r>
              <a:rPr lang="ru-RU" sz="2000" dirty="0">
                <a:solidFill>
                  <a:prstClr val="black">
                    <a:lumMod val="95000"/>
                    <a:lumOff val="5000"/>
                  </a:prstClr>
                </a:solidFill>
              </a:rPr>
              <a:t> не </a:t>
            </a:r>
            <a:r>
              <a:rPr lang="ru-RU" sz="2000" dirty="0" err="1">
                <a:solidFill>
                  <a:prstClr val="black">
                    <a:lumMod val="95000"/>
                    <a:lumOff val="5000"/>
                  </a:prstClr>
                </a:solidFill>
              </a:rPr>
              <a:t>са</a:t>
            </a:r>
            <a:r>
              <a:rPr lang="ru-RU" sz="2000" dirty="0">
                <a:solidFill>
                  <a:prstClr val="black">
                    <a:lumMod val="95000"/>
                    <a:lumOff val="5000"/>
                  </a:prstClr>
                </a:solidFill>
              </a:rPr>
              <a:t> </a:t>
            </a:r>
            <a:r>
              <a:rPr lang="ru-RU" sz="2000" dirty="0" err="1">
                <a:solidFill>
                  <a:prstClr val="black">
                    <a:lumMod val="95000"/>
                    <a:lumOff val="5000"/>
                  </a:prstClr>
                </a:solidFill>
              </a:rPr>
              <a:t>ангажирани</a:t>
            </a:r>
            <a:r>
              <a:rPr lang="ru-RU" sz="2000" dirty="0">
                <a:solidFill>
                  <a:prstClr val="black">
                    <a:lumMod val="95000"/>
                    <a:lumOff val="5000"/>
                  </a:prstClr>
                </a:solidFill>
              </a:rPr>
              <a:t> </a:t>
            </a:r>
            <a:r>
              <a:rPr lang="ru-RU" sz="2000" dirty="0" err="1">
                <a:solidFill>
                  <a:prstClr val="black">
                    <a:lumMod val="95000"/>
                    <a:lumOff val="5000"/>
                  </a:prstClr>
                </a:solidFill>
              </a:rPr>
              <a:t>доказателства</a:t>
            </a:r>
            <a:r>
              <a:rPr lang="ru-RU" sz="2000" dirty="0">
                <a:solidFill>
                  <a:prstClr val="black">
                    <a:lumMod val="95000"/>
                    <a:lumOff val="5000"/>
                  </a:prstClr>
                </a:solidFill>
              </a:rPr>
              <a:t> в хода на </a:t>
            </a:r>
            <a:r>
              <a:rPr lang="ru-RU" sz="2000" dirty="0" err="1">
                <a:solidFill>
                  <a:prstClr val="black">
                    <a:lumMod val="95000"/>
                    <a:lumOff val="5000"/>
                  </a:prstClr>
                </a:solidFill>
              </a:rPr>
              <a:t>производството</a:t>
            </a:r>
            <a:r>
              <a:rPr lang="ru-RU" sz="2000" dirty="0">
                <a:solidFill>
                  <a:prstClr val="black">
                    <a:lumMod val="95000"/>
                    <a:lumOff val="5000"/>
                  </a:prstClr>
                </a:solidFill>
              </a:rPr>
              <a:t> </a:t>
            </a:r>
            <a:r>
              <a:rPr lang="ru-RU" sz="2000" dirty="0" err="1">
                <a:solidFill>
                  <a:prstClr val="black">
                    <a:lumMod val="95000"/>
                    <a:lumOff val="5000"/>
                  </a:prstClr>
                </a:solidFill>
              </a:rPr>
              <a:t>относно</a:t>
            </a:r>
            <a:r>
              <a:rPr lang="ru-RU" sz="2000" dirty="0">
                <a:solidFill>
                  <a:prstClr val="black">
                    <a:lumMod val="95000"/>
                    <a:lumOff val="5000"/>
                  </a:prstClr>
                </a:solidFill>
              </a:rPr>
              <a:t> </a:t>
            </a:r>
            <a:r>
              <a:rPr lang="ru-RU" sz="2000" b="1" dirty="0" err="1">
                <a:solidFill>
                  <a:prstClr val="black">
                    <a:lumMod val="95000"/>
                    <a:lumOff val="5000"/>
                  </a:prstClr>
                </a:solidFill>
              </a:rPr>
              <a:t>достоверността</a:t>
            </a:r>
            <a:r>
              <a:rPr lang="ru-RU" sz="2000" b="1" dirty="0">
                <a:solidFill>
                  <a:prstClr val="black">
                    <a:lumMod val="95000"/>
                    <a:lumOff val="5000"/>
                  </a:prstClr>
                </a:solidFill>
              </a:rPr>
              <a:t> на </a:t>
            </a:r>
            <a:r>
              <a:rPr lang="ru-RU" sz="2000" b="1" dirty="0" err="1">
                <a:solidFill>
                  <a:prstClr val="black">
                    <a:lumMod val="95000"/>
                    <a:lumOff val="5000"/>
                  </a:prstClr>
                </a:solidFill>
              </a:rPr>
              <a:t>посочената</a:t>
            </a:r>
            <a:r>
              <a:rPr lang="ru-RU" sz="2000" b="1" dirty="0">
                <a:solidFill>
                  <a:prstClr val="black">
                    <a:lumMod val="95000"/>
                    <a:lumOff val="5000"/>
                  </a:prstClr>
                </a:solidFill>
              </a:rPr>
              <a:t> дата </a:t>
            </a:r>
            <a:r>
              <a:rPr lang="ru-RU" sz="2000" dirty="0">
                <a:solidFill>
                  <a:prstClr val="black">
                    <a:lumMod val="95000"/>
                    <a:lumOff val="5000"/>
                  </a:prstClr>
                </a:solidFill>
              </a:rPr>
              <a:t>на </a:t>
            </a:r>
            <a:r>
              <a:rPr lang="ru-RU" sz="2000" dirty="0" err="1">
                <a:solidFill>
                  <a:prstClr val="black">
                    <a:lumMod val="95000"/>
                    <a:lumOff val="5000"/>
                  </a:prstClr>
                </a:solidFill>
              </a:rPr>
              <a:t>съставяне</a:t>
            </a:r>
            <a:r>
              <a:rPr lang="ru-RU" sz="2000" dirty="0">
                <a:solidFill>
                  <a:prstClr val="black">
                    <a:lumMod val="95000"/>
                    <a:lumOff val="5000"/>
                  </a:prstClr>
                </a:solidFill>
              </a:rPr>
              <a:t> на </a:t>
            </a:r>
            <a:r>
              <a:rPr lang="ru-RU" sz="2000" dirty="0" err="1">
                <a:solidFill>
                  <a:prstClr val="black">
                    <a:lumMod val="95000"/>
                    <a:lumOff val="5000"/>
                  </a:prstClr>
                </a:solidFill>
              </a:rPr>
              <a:t>анексите</a:t>
            </a:r>
            <a:r>
              <a:rPr lang="ru-RU" sz="2000" dirty="0">
                <a:solidFill>
                  <a:prstClr val="black">
                    <a:lumMod val="95000"/>
                    <a:lumOff val="5000"/>
                  </a:prstClr>
                </a:solidFill>
              </a:rPr>
              <a:t>, </a:t>
            </a:r>
            <a:r>
              <a:rPr lang="ru-RU" sz="2000" dirty="0" err="1">
                <a:solidFill>
                  <a:prstClr val="black">
                    <a:lumMod val="95000"/>
                    <a:lumOff val="5000"/>
                  </a:prstClr>
                </a:solidFill>
              </a:rPr>
              <a:t>което</a:t>
            </a:r>
            <a:r>
              <a:rPr lang="ru-RU" sz="2000" dirty="0">
                <a:solidFill>
                  <a:prstClr val="black">
                    <a:lumMod val="95000"/>
                    <a:lumOff val="5000"/>
                  </a:prstClr>
                </a:solidFill>
              </a:rPr>
              <a:t> при </a:t>
            </a:r>
            <a:r>
              <a:rPr lang="ru-RU" sz="2000" dirty="0" err="1">
                <a:solidFill>
                  <a:prstClr val="black">
                    <a:lumMod val="95000"/>
                    <a:lumOff val="5000"/>
                  </a:prstClr>
                </a:solidFill>
              </a:rPr>
              <a:t>преценката</a:t>
            </a:r>
            <a:r>
              <a:rPr lang="ru-RU" sz="2000" dirty="0">
                <a:solidFill>
                  <a:prstClr val="black">
                    <a:lumMod val="95000"/>
                    <a:lumOff val="5000"/>
                  </a:prstClr>
                </a:solidFill>
              </a:rPr>
              <a:t> им в </a:t>
            </a:r>
            <a:r>
              <a:rPr lang="ru-RU" sz="2000" dirty="0" err="1">
                <a:solidFill>
                  <a:prstClr val="black">
                    <a:lumMod val="95000"/>
                    <a:lumOff val="5000"/>
                  </a:prstClr>
                </a:solidFill>
              </a:rPr>
              <a:t>съвкупност</a:t>
            </a:r>
            <a:r>
              <a:rPr lang="ru-RU" sz="2000" dirty="0">
                <a:solidFill>
                  <a:prstClr val="black">
                    <a:lumMod val="95000"/>
                    <a:lumOff val="5000"/>
                  </a:prstClr>
                </a:solidFill>
              </a:rPr>
              <a:t> с </a:t>
            </a:r>
            <a:r>
              <a:rPr lang="ru-RU" sz="2000" dirty="0" err="1">
                <a:solidFill>
                  <a:prstClr val="black">
                    <a:lumMod val="95000"/>
                    <a:lumOff val="5000"/>
                  </a:prstClr>
                </a:solidFill>
              </a:rPr>
              <a:t>останалия</a:t>
            </a:r>
            <a:r>
              <a:rPr lang="ru-RU" sz="2000" dirty="0">
                <a:solidFill>
                  <a:prstClr val="black">
                    <a:lumMod val="95000"/>
                    <a:lumOff val="5000"/>
                  </a:prstClr>
                </a:solidFill>
              </a:rPr>
              <a:t> </a:t>
            </a:r>
            <a:r>
              <a:rPr lang="ru-RU" sz="2000" dirty="0" err="1">
                <a:solidFill>
                  <a:prstClr val="black">
                    <a:lumMod val="95000"/>
                    <a:lumOff val="5000"/>
                  </a:prstClr>
                </a:solidFill>
              </a:rPr>
              <a:t>доказателствен</a:t>
            </a:r>
            <a:r>
              <a:rPr lang="ru-RU" sz="2000" dirty="0">
                <a:solidFill>
                  <a:prstClr val="black">
                    <a:lumMod val="95000"/>
                    <a:lumOff val="5000"/>
                  </a:prstClr>
                </a:solidFill>
              </a:rPr>
              <a:t> материал, </a:t>
            </a:r>
            <a:r>
              <a:rPr lang="ru-RU" sz="2000" dirty="0" err="1">
                <a:solidFill>
                  <a:prstClr val="black">
                    <a:lumMod val="95000"/>
                    <a:lumOff val="5000"/>
                  </a:prstClr>
                </a:solidFill>
              </a:rPr>
              <a:t>включително</a:t>
            </a:r>
            <a:r>
              <a:rPr lang="ru-RU" sz="2000" dirty="0">
                <a:solidFill>
                  <a:prstClr val="black">
                    <a:lumMod val="95000"/>
                    <a:lumOff val="5000"/>
                  </a:prstClr>
                </a:solidFill>
              </a:rPr>
              <a:t> факта, че </a:t>
            </a:r>
            <a:r>
              <a:rPr lang="ru-RU" sz="2000" b="1" dirty="0" err="1">
                <a:solidFill>
                  <a:prstClr val="black">
                    <a:lumMod val="95000"/>
                    <a:lumOff val="5000"/>
                  </a:prstClr>
                </a:solidFill>
              </a:rPr>
              <a:t>същите</a:t>
            </a:r>
            <a:r>
              <a:rPr lang="ru-RU" sz="2000" b="1" dirty="0">
                <a:solidFill>
                  <a:prstClr val="black">
                    <a:lumMod val="95000"/>
                    <a:lumOff val="5000"/>
                  </a:prstClr>
                </a:solidFill>
              </a:rPr>
              <a:t> не </a:t>
            </a:r>
            <a:r>
              <a:rPr lang="ru-RU" sz="2000" b="1" dirty="0" err="1">
                <a:solidFill>
                  <a:prstClr val="black">
                    <a:lumMod val="95000"/>
                    <a:lumOff val="5000"/>
                  </a:prstClr>
                </a:solidFill>
              </a:rPr>
              <a:t>са</a:t>
            </a:r>
            <a:r>
              <a:rPr lang="ru-RU" sz="2000" b="1" dirty="0">
                <a:solidFill>
                  <a:prstClr val="black">
                    <a:lumMod val="95000"/>
                    <a:lumOff val="5000"/>
                  </a:prstClr>
                </a:solidFill>
              </a:rPr>
              <a:t> </a:t>
            </a:r>
            <a:r>
              <a:rPr lang="ru-RU" sz="2000" b="1" dirty="0" err="1">
                <a:solidFill>
                  <a:prstClr val="black">
                    <a:lumMod val="95000"/>
                    <a:lumOff val="5000"/>
                  </a:prstClr>
                </a:solidFill>
              </a:rPr>
              <a:t>представени</a:t>
            </a:r>
            <a:r>
              <a:rPr lang="ru-RU" sz="2000" b="1" dirty="0">
                <a:solidFill>
                  <a:prstClr val="black">
                    <a:lumMod val="95000"/>
                    <a:lumOff val="5000"/>
                  </a:prstClr>
                </a:solidFill>
              </a:rPr>
              <a:t> от </a:t>
            </a:r>
            <a:r>
              <a:rPr lang="ru-RU" sz="2000" b="1" dirty="0" err="1">
                <a:solidFill>
                  <a:prstClr val="black">
                    <a:lumMod val="95000"/>
                    <a:lumOff val="5000"/>
                  </a:prstClr>
                </a:solidFill>
              </a:rPr>
              <a:t>настоящия</a:t>
            </a:r>
            <a:r>
              <a:rPr lang="ru-RU" sz="2000" b="1" dirty="0">
                <a:solidFill>
                  <a:prstClr val="black">
                    <a:lumMod val="95000"/>
                    <a:lumOff val="5000"/>
                  </a:prstClr>
                </a:solidFill>
              </a:rPr>
              <a:t> </a:t>
            </a:r>
            <a:r>
              <a:rPr lang="ru-RU" sz="2000" b="1" dirty="0" err="1">
                <a:solidFill>
                  <a:prstClr val="black">
                    <a:lumMod val="95000"/>
                    <a:lumOff val="5000"/>
                  </a:prstClr>
                </a:solidFill>
              </a:rPr>
              <a:t>касатор</a:t>
            </a:r>
            <a:r>
              <a:rPr lang="ru-RU" sz="2000" b="1" dirty="0">
                <a:solidFill>
                  <a:prstClr val="black">
                    <a:lumMod val="95000"/>
                    <a:lumOff val="5000"/>
                  </a:prstClr>
                </a:solidFill>
              </a:rPr>
              <a:t> по </a:t>
            </a:r>
            <a:r>
              <a:rPr lang="ru-RU" sz="2000" b="1" dirty="0" err="1">
                <a:solidFill>
                  <a:prstClr val="black">
                    <a:lumMod val="95000"/>
                    <a:lumOff val="5000"/>
                  </a:prstClr>
                </a:solidFill>
              </a:rPr>
              <a:t>приключилото</a:t>
            </a:r>
            <a:r>
              <a:rPr lang="ru-RU" sz="2000" b="1" dirty="0">
                <a:solidFill>
                  <a:prstClr val="black">
                    <a:lumMod val="95000"/>
                    <a:lumOff val="5000"/>
                  </a:prstClr>
                </a:solidFill>
              </a:rPr>
              <a:t> </a:t>
            </a:r>
            <a:r>
              <a:rPr lang="ru-RU" sz="2000" b="1" dirty="0" err="1">
                <a:solidFill>
                  <a:prstClr val="black">
                    <a:lumMod val="95000"/>
                    <a:lumOff val="5000"/>
                  </a:prstClr>
                </a:solidFill>
              </a:rPr>
              <a:t>ревизионно</a:t>
            </a:r>
            <a:r>
              <a:rPr lang="ru-RU" sz="2000" b="1" dirty="0">
                <a:solidFill>
                  <a:prstClr val="black">
                    <a:lumMod val="95000"/>
                    <a:lumOff val="5000"/>
                  </a:prstClr>
                </a:solidFill>
              </a:rPr>
              <a:t> производство </a:t>
            </a:r>
            <a:r>
              <a:rPr lang="ru-RU" sz="2000" dirty="0">
                <a:solidFill>
                  <a:prstClr val="black">
                    <a:lumMod val="95000"/>
                    <a:lumOff val="5000"/>
                  </a:prstClr>
                </a:solidFill>
              </a:rPr>
              <a:t>с РА от 05.01.2010 г. води до </a:t>
            </a:r>
            <a:r>
              <a:rPr lang="ru-RU" sz="2000" dirty="0" err="1">
                <a:solidFill>
                  <a:prstClr val="black">
                    <a:lumMod val="95000"/>
                    <a:lumOff val="5000"/>
                  </a:prstClr>
                </a:solidFill>
              </a:rPr>
              <a:t>идентични</a:t>
            </a:r>
            <a:r>
              <a:rPr lang="ru-RU" sz="2000" dirty="0">
                <a:solidFill>
                  <a:prstClr val="black">
                    <a:lumMod val="95000"/>
                    <a:lumOff val="5000"/>
                  </a:prstClr>
                </a:solidFill>
              </a:rPr>
              <a:t> </a:t>
            </a:r>
            <a:r>
              <a:rPr lang="ru-RU" sz="2000" dirty="0" err="1">
                <a:solidFill>
                  <a:prstClr val="black">
                    <a:lumMod val="95000"/>
                    <a:lumOff val="5000"/>
                  </a:prstClr>
                </a:solidFill>
              </a:rPr>
              <a:t>правни</a:t>
            </a:r>
            <a:r>
              <a:rPr lang="ru-RU" sz="2000" dirty="0">
                <a:solidFill>
                  <a:prstClr val="black">
                    <a:lumMod val="95000"/>
                    <a:lumOff val="5000"/>
                  </a:prstClr>
                </a:solidFill>
              </a:rPr>
              <a:t> изводи с </a:t>
            </a:r>
            <a:r>
              <a:rPr lang="ru-RU" sz="2000" dirty="0" err="1">
                <a:solidFill>
                  <a:prstClr val="black">
                    <a:lumMod val="95000"/>
                    <a:lumOff val="5000"/>
                  </a:prstClr>
                </a:solidFill>
              </a:rPr>
              <a:t>тези</a:t>
            </a:r>
            <a:r>
              <a:rPr lang="ru-RU" sz="2000" dirty="0">
                <a:solidFill>
                  <a:prstClr val="black">
                    <a:lumMod val="95000"/>
                    <a:lumOff val="5000"/>
                  </a:prstClr>
                </a:solidFill>
              </a:rPr>
              <a:t> на </a:t>
            </a:r>
            <a:r>
              <a:rPr lang="ru-RU" sz="2000" dirty="0" err="1">
                <a:solidFill>
                  <a:prstClr val="black">
                    <a:lumMod val="95000"/>
                    <a:lumOff val="5000"/>
                  </a:prstClr>
                </a:solidFill>
              </a:rPr>
              <a:t>решаващият</a:t>
            </a:r>
            <a:r>
              <a:rPr lang="ru-RU" sz="2000" dirty="0">
                <a:solidFill>
                  <a:prstClr val="black">
                    <a:lumMod val="95000"/>
                    <a:lumOff val="5000"/>
                  </a:prstClr>
                </a:solidFill>
              </a:rPr>
              <a:t> </a:t>
            </a:r>
            <a:r>
              <a:rPr lang="ru-RU" sz="2000" dirty="0" err="1">
                <a:solidFill>
                  <a:prstClr val="black">
                    <a:lumMod val="95000"/>
                    <a:lumOff val="5000"/>
                  </a:prstClr>
                </a:solidFill>
              </a:rPr>
              <a:t>съд</a:t>
            </a:r>
            <a:r>
              <a:rPr lang="ru-RU" sz="2000" dirty="0">
                <a:solidFill>
                  <a:prstClr val="black">
                    <a:lumMod val="95000"/>
                    <a:lumOff val="5000"/>
                  </a:prstClr>
                </a:solidFill>
              </a:rPr>
              <a:t> </a:t>
            </a:r>
            <a:r>
              <a:rPr lang="ru-RU" sz="2000" dirty="0" err="1">
                <a:solidFill>
                  <a:prstClr val="black">
                    <a:lumMod val="95000"/>
                    <a:lumOff val="5000"/>
                  </a:prstClr>
                </a:solidFill>
              </a:rPr>
              <a:t>относно</a:t>
            </a:r>
            <a:r>
              <a:rPr lang="ru-RU" sz="2000" dirty="0">
                <a:solidFill>
                  <a:prstClr val="black">
                    <a:lumMod val="95000"/>
                    <a:lumOff val="5000"/>
                  </a:prstClr>
                </a:solidFill>
              </a:rPr>
              <a:t> </a:t>
            </a:r>
            <a:r>
              <a:rPr lang="ru-RU" sz="2000" dirty="0" err="1">
                <a:solidFill>
                  <a:prstClr val="black">
                    <a:lumMod val="95000"/>
                    <a:lumOff val="5000"/>
                  </a:prstClr>
                </a:solidFill>
              </a:rPr>
              <a:t>правилно</a:t>
            </a:r>
            <a:r>
              <a:rPr lang="ru-RU" sz="2000" dirty="0">
                <a:solidFill>
                  <a:prstClr val="black">
                    <a:lumMod val="95000"/>
                    <a:lumOff val="5000"/>
                  </a:prstClr>
                </a:solidFill>
              </a:rPr>
              <a:t> приложение от </a:t>
            </a:r>
            <a:r>
              <a:rPr lang="ru-RU" sz="2000" dirty="0" err="1">
                <a:solidFill>
                  <a:prstClr val="black">
                    <a:lumMod val="95000"/>
                    <a:lumOff val="5000"/>
                  </a:prstClr>
                </a:solidFill>
              </a:rPr>
              <a:t>ревизиращия</a:t>
            </a:r>
            <a:r>
              <a:rPr lang="ru-RU" sz="2000" dirty="0">
                <a:solidFill>
                  <a:prstClr val="black">
                    <a:lumMod val="95000"/>
                    <a:lumOff val="5000"/>
                  </a:prstClr>
                </a:solidFill>
              </a:rPr>
              <a:t> орган на чл. 46, ал. 1, т. 1 от ЗКПО.</a:t>
            </a:r>
          </a:p>
        </p:txBody>
      </p:sp>
      <p:pic>
        <p:nvPicPr>
          <p:cNvPr id="2969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0867898" y="0"/>
            <a:ext cx="967793" cy="64293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02665439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593" y="808674"/>
            <a:ext cx="10972800" cy="791526"/>
          </a:xfrm>
        </p:spPr>
        <p:txBody>
          <a:bodyPr>
            <a:normAutofit fontScale="90000"/>
          </a:bodyPr>
          <a:lstStyle/>
          <a:p>
            <a:pPr>
              <a:defRPr/>
            </a:pPr>
            <a:r>
              <a:rPr lang="bg-BG" altLang="bg-BG" sz="3600" b="1" dirty="0" smtClean="0">
                <a:solidFill>
                  <a:schemeClr val="tx1">
                    <a:lumMod val="95000"/>
                    <a:lumOff val="5000"/>
                  </a:schemeClr>
                </a:solidFill>
              </a:rPr>
              <a:t>Данъчни амортизируеми активи в аспект преобразуване на СФР</a:t>
            </a:r>
            <a:endParaRPr lang="bg-BG" altLang="bg-BG" sz="3600" b="1" dirty="0">
              <a:solidFill>
                <a:schemeClr val="tx1">
                  <a:lumMod val="95000"/>
                  <a:lumOff val="5000"/>
                </a:schemeClr>
              </a:solidFill>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B5C888-3C0A-457F-AA9B-D82A6007E643}" type="slidenum">
              <a:rPr kumimoji="0" lang="bg-BG" sz="1200" b="0" i="0" u="none" strike="noStrike" kern="1200" cap="none" spc="0" normalizeH="0" baseline="0" noProof="0" smtClean="0">
                <a:ln>
                  <a:noFill/>
                </a:ln>
                <a:solidFill>
                  <a:srgbClr val="04617B">
                    <a:shade val="90000"/>
                  </a:srgb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bg-BG" sz="1200" b="0" i="0" u="none" strike="noStrike" kern="1200" cap="none" spc="0" normalizeH="0" baseline="0" noProof="0">
              <a:ln>
                <a:noFill/>
              </a:ln>
              <a:solidFill>
                <a:srgbClr val="04617B">
                  <a:shade val="90000"/>
                </a:srgbClr>
              </a:solidFill>
              <a:effectLst/>
              <a:uLnTx/>
              <a:uFillTx/>
              <a:latin typeface="Times New Roman"/>
              <a:ea typeface="+mn-ea"/>
              <a:cs typeface="+mn-cs"/>
            </a:endParaRPr>
          </a:p>
        </p:txBody>
      </p:sp>
      <p:pic>
        <p:nvPicPr>
          <p:cNvPr id="3" name="Content Placeholder 2"/>
          <p:cNvPicPr>
            <a:picLocks noGrp="1" noChangeAspect="1"/>
          </p:cNvPicPr>
          <p:nvPr>
            <p:ph idx="1"/>
          </p:nvPr>
        </p:nvPicPr>
        <p:blipFill>
          <a:blip r:embed="rId3" cstate="print"/>
          <a:stretch>
            <a:fillRect/>
          </a:stretch>
        </p:blipFill>
        <p:spPr>
          <a:xfrm>
            <a:off x="1051560" y="2450592"/>
            <a:ext cx="3446325" cy="2419758"/>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xmlns="" val="3313281555"/>
              </p:ext>
            </p:extLst>
          </p:nvPr>
        </p:nvGraphicFramePr>
        <p:xfrm>
          <a:off x="5138928" y="2450592"/>
          <a:ext cx="2331720" cy="2136680"/>
        </p:xfrm>
        <a:graphic>
          <a:graphicData uri="http://schemas.openxmlformats.org/presentationml/2006/ole">
            <p:oleObj spid="_x0000_s6152" name="Document" showAsIcon="1" r:id="rId4" imgW="914400" imgH="771480" progId="Word.Document.12">
              <p:embed/>
            </p:oleObj>
          </a:graphicData>
        </a:graphic>
      </p:graphicFrame>
    </p:spTree>
    <p:extLst>
      <p:ext uri="{BB962C8B-B14F-4D97-AF65-F5344CB8AC3E}">
        <p14:creationId xmlns:p14="http://schemas.microsoft.com/office/powerpoint/2010/main" xmlns="" val="96944891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9" y="214314"/>
            <a:ext cx="10911417" cy="428625"/>
          </a:xfrm>
        </p:spPr>
        <p:txBody>
          <a:bodyPr>
            <a:normAutofit fontScale="90000"/>
          </a:bodyPr>
          <a:lstStyle/>
          <a:p>
            <a:pPr>
              <a:defRPr/>
            </a:pPr>
            <a:r>
              <a:rPr lang="ru-RU" sz="3600" b="1" dirty="0" err="1" smtClean="0">
                <a:solidFill>
                  <a:prstClr val="black">
                    <a:lumMod val="95000"/>
                    <a:lumOff val="5000"/>
                  </a:prstClr>
                </a:solidFill>
              </a:rPr>
              <a:t>Пренасяне</a:t>
            </a:r>
            <a:r>
              <a:rPr lang="ru-RU" sz="3600" b="1" dirty="0" smtClean="0">
                <a:solidFill>
                  <a:prstClr val="black">
                    <a:lumMod val="95000"/>
                    <a:lumOff val="5000"/>
                  </a:prstClr>
                </a:solidFill>
              </a:rPr>
              <a:t> </a:t>
            </a:r>
            <a:r>
              <a:rPr lang="ru-RU" sz="3600" b="1" dirty="0">
                <a:solidFill>
                  <a:prstClr val="black">
                    <a:lumMod val="95000"/>
                    <a:lumOff val="5000"/>
                  </a:prstClr>
                </a:solidFill>
              </a:rPr>
              <a:t>на </a:t>
            </a:r>
            <a:r>
              <a:rPr lang="ru-RU" sz="3600" b="1" dirty="0" err="1">
                <a:solidFill>
                  <a:prstClr val="black">
                    <a:lumMod val="95000"/>
                    <a:lumOff val="5000"/>
                  </a:prstClr>
                </a:solidFill>
              </a:rPr>
              <a:t>данъчна</a:t>
            </a:r>
            <a:r>
              <a:rPr lang="ru-RU" sz="3600" b="1" dirty="0">
                <a:solidFill>
                  <a:prstClr val="black">
                    <a:lumMod val="95000"/>
                    <a:lumOff val="5000"/>
                  </a:prstClr>
                </a:solidFill>
              </a:rPr>
              <a:t> </a:t>
            </a:r>
            <a:r>
              <a:rPr lang="ru-RU" sz="3600" b="1" dirty="0" err="1">
                <a:solidFill>
                  <a:prstClr val="black">
                    <a:lumMod val="95000"/>
                    <a:lumOff val="5000"/>
                  </a:prstClr>
                </a:solidFill>
              </a:rPr>
              <a:t>загуба</a:t>
            </a:r>
            <a:endParaRPr lang="bg-BG" altLang="bg-BG" sz="3600" b="1" dirty="0">
              <a:solidFill>
                <a:schemeClr val="tx1">
                  <a:lumMod val="95000"/>
                  <a:lumOff val="5000"/>
                </a:schemeClr>
              </a:solidFill>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B5C888-3C0A-457F-AA9B-D82A6007E643}" type="slidenum">
              <a:rPr kumimoji="0" lang="bg-BG" sz="1200" b="0" i="0" u="none" strike="noStrike" kern="1200" cap="none" spc="0" normalizeH="0" baseline="0" noProof="0" smtClean="0">
                <a:ln>
                  <a:noFill/>
                </a:ln>
                <a:solidFill>
                  <a:srgbClr val="04617B">
                    <a:shade val="90000"/>
                  </a:srgbClr>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bg-BG" sz="1200" b="0" i="0" u="none" strike="noStrike" kern="1200" cap="none" spc="0" normalizeH="0" baseline="0" noProof="0">
              <a:ln>
                <a:noFill/>
              </a:ln>
              <a:solidFill>
                <a:srgbClr val="04617B">
                  <a:shade val="90000"/>
                </a:srgbClr>
              </a:solidFill>
              <a:effectLst/>
              <a:uLnTx/>
              <a:uFillTx/>
              <a:latin typeface="Times New Roman"/>
              <a:ea typeface="+mn-ea"/>
              <a:cs typeface="+mn-cs"/>
            </a:endParaRPr>
          </a:p>
        </p:txBody>
      </p:sp>
      <p:sp>
        <p:nvSpPr>
          <p:cNvPr id="5" name="Content Placeholder 4"/>
          <p:cNvSpPr>
            <a:spLocks noGrp="1"/>
          </p:cNvSpPr>
          <p:nvPr>
            <p:ph idx="1"/>
          </p:nvPr>
        </p:nvSpPr>
        <p:spPr>
          <a:xfrm>
            <a:off x="368135" y="748145"/>
            <a:ext cx="11519065" cy="5807033"/>
          </a:xfrm>
        </p:spPr>
        <p:txBody>
          <a:bodyPr>
            <a:normAutofit/>
          </a:bodyPr>
          <a:lstStyle/>
          <a:p>
            <a:pPr lvl="3" algn="just">
              <a:buClr>
                <a:srgbClr val="0BD0D9"/>
              </a:buClr>
              <a:defRPr/>
            </a:pPr>
            <a:r>
              <a:rPr lang="ru-RU" sz="2400" dirty="0" smtClean="0">
                <a:solidFill>
                  <a:prstClr val="black">
                    <a:lumMod val="95000"/>
                    <a:lumOff val="5000"/>
                  </a:prstClr>
                </a:solidFill>
              </a:rPr>
              <a:t>За </a:t>
            </a:r>
            <a:r>
              <a:rPr lang="ru-RU" sz="2400" dirty="0">
                <a:solidFill>
                  <a:prstClr val="black">
                    <a:lumMod val="95000"/>
                    <a:lumOff val="5000"/>
                  </a:prstClr>
                </a:solidFill>
              </a:rPr>
              <a:t>пренасянето на </a:t>
            </a:r>
            <a:r>
              <a:rPr lang="ru-RU" sz="2400" dirty="0" err="1">
                <a:solidFill>
                  <a:prstClr val="black">
                    <a:lumMod val="95000"/>
                    <a:lumOff val="5000"/>
                  </a:prstClr>
                </a:solidFill>
              </a:rPr>
              <a:t>данъчна</a:t>
            </a:r>
            <a:r>
              <a:rPr lang="ru-RU" sz="2400" dirty="0">
                <a:solidFill>
                  <a:prstClr val="black">
                    <a:lumMod val="95000"/>
                    <a:lumOff val="5000"/>
                  </a:prstClr>
                </a:solidFill>
              </a:rPr>
              <a:t> </a:t>
            </a:r>
            <a:r>
              <a:rPr lang="ru-RU" sz="2400" dirty="0" err="1">
                <a:solidFill>
                  <a:prstClr val="black">
                    <a:lumMod val="95000"/>
                    <a:lumOff val="5000"/>
                  </a:prstClr>
                </a:solidFill>
              </a:rPr>
              <a:t>загуба</a:t>
            </a:r>
            <a:r>
              <a:rPr lang="ru-RU" sz="2400" dirty="0">
                <a:solidFill>
                  <a:prstClr val="black">
                    <a:lumMod val="95000"/>
                    <a:lumOff val="5000"/>
                  </a:prstClr>
                </a:solidFill>
              </a:rPr>
              <a:t> от </a:t>
            </a:r>
            <a:r>
              <a:rPr lang="ru-RU" sz="2400" dirty="0" err="1">
                <a:solidFill>
                  <a:prstClr val="black">
                    <a:lumMod val="95000"/>
                    <a:lumOff val="5000"/>
                  </a:prstClr>
                </a:solidFill>
              </a:rPr>
              <a:t>минали</a:t>
            </a:r>
            <a:r>
              <a:rPr lang="ru-RU" sz="2400" dirty="0">
                <a:solidFill>
                  <a:prstClr val="black">
                    <a:lumMod val="95000"/>
                    <a:lumOff val="5000"/>
                  </a:prstClr>
                </a:solidFill>
              </a:rPr>
              <a:t> </a:t>
            </a:r>
            <a:r>
              <a:rPr lang="ru-RU" sz="2400" dirty="0" err="1">
                <a:solidFill>
                  <a:prstClr val="black">
                    <a:lumMod val="95000"/>
                    <a:lumOff val="5000"/>
                  </a:prstClr>
                </a:solidFill>
              </a:rPr>
              <a:t>години</a:t>
            </a:r>
            <a:r>
              <a:rPr lang="ru-RU" sz="2400" dirty="0">
                <a:solidFill>
                  <a:prstClr val="black">
                    <a:lumMod val="95000"/>
                    <a:lumOff val="5000"/>
                  </a:prstClr>
                </a:solidFill>
              </a:rPr>
              <a:t> е дадена </a:t>
            </a:r>
            <a:r>
              <a:rPr lang="ru-RU" sz="2400" dirty="0" err="1">
                <a:solidFill>
                  <a:prstClr val="black">
                    <a:lumMod val="95000"/>
                    <a:lumOff val="5000"/>
                  </a:prstClr>
                </a:solidFill>
              </a:rPr>
              <a:t>възможност</a:t>
            </a:r>
            <a:r>
              <a:rPr lang="ru-RU" sz="2400" dirty="0">
                <a:solidFill>
                  <a:prstClr val="black">
                    <a:lumMod val="95000"/>
                    <a:lumOff val="5000"/>
                  </a:prstClr>
                </a:solidFill>
              </a:rPr>
              <a:t> за </a:t>
            </a:r>
            <a:r>
              <a:rPr lang="ru-RU" sz="2400" dirty="0" err="1">
                <a:solidFill>
                  <a:prstClr val="black">
                    <a:lumMod val="95000"/>
                    <a:lumOff val="5000"/>
                  </a:prstClr>
                </a:solidFill>
              </a:rPr>
              <a:t>избор</a:t>
            </a:r>
            <a:r>
              <a:rPr lang="ru-RU" sz="2400" dirty="0">
                <a:solidFill>
                  <a:prstClr val="black">
                    <a:lumMod val="95000"/>
                    <a:lumOff val="5000"/>
                  </a:prstClr>
                </a:solidFill>
              </a:rPr>
              <a:t> на </a:t>
            </a:r>
            <a:r>
              <a:rPr lang="ru-RU" sz="2400" dirty="0" err="1">
                <a:solidFill>
                  <a:prstClr val="black">
                    <a:lumMod val="95000"/>
                    <a:lumOff val="5000"/>
                  </a:prstClr>
                </a:solidFill>
              </a:rPr>
              <a:t>данъчно</a:t>
            </a:r>
            <a:r>
              <a:rPr lang="ru-RU" sz="2400" dirty="0">
                <a:solidFill>
                  <a:prstClr val="black">
                    <a:lumMod val="95000"/>
                    <a:lumOff val="5000"/>
                  </a:prstClr>
                </a:solidFill>
              </a:rPr>
              <a:t> </a:t>
            </a:r>
            <a:r>
              <a:rPr lang="ru-RU" sz="2400" dirty="0" err="1">
                <a:solidFill>
                  <a:prstClr val="black">
                    <a:lumMod val="95000"/>
                    <a:lumOff val="5000"/>
                  </a:prstClr>
                </a:solidFill>
              </a:rPr>
              <a:t>задължените</a:t>
            </a:r>
            <a:r>
              <a:rPr lang="ru-RU" sz="2400" dirty="0">
                <a:solidFill>
                  <a:prstClr val="black">
                    <a:lumMod val="95000"/>
                    <a:lumOff val="5000"/>
                  </a:prstClr>
                </a:solidFill>
              </a:rPr>
              <a:t> лица. </a:t>
            </a:r>
            <a:r>
              <a:rPr lang="ru-RU" sz="2400" dirty="0" err="1">
                <a:solidFill>
                  <a:prstClr val="black">
                    <a:lumMod val="95000"/>
                    <a:lumOff val="5000"/>
                  </a:prstClr>
                </a:solidFill>
              </a:rPr>
              <a:t>Този</a:t>
            </a:r>
            <a:r>
              <a:rPr lang="ru-RU" sz="2400" dirty="0">
                <a:solidFill>
                  <a:prstClr val="black">
                    <a:lumMod val="95000"/>
                    <a:lumOff val="5000"/>
                  </a:prstClr>
                </a:solidFill>
              </a:rPr>
              <a:t> </a:t>
            </a:r>
            <a:r>
              <a:rPr lang="ru-RU" sz="2400" dirty="0" err="1">
                <a:solidFill>
                  <a:prstClr val="black">
                    <a:lumMod val="95000"/>
                    <a:lumOff val="5000"/>
                  </a:prstClr>
                </a:solidFill>
              </a:rPr>
              <a:t>избор</a:t>
            </a:r>
            <a:r>
              <a:rPr lang="ru-RU" sz="2400" dirty="0">
                <a:solidFill>
                  <a:prstClr val="black">
                    <a:lumMod val="95000"/>
                    <a:lumOff val="5000"/>
                  </a:prstClr>
                </a:solidFill>
              </a:rPr>
              <a:t> </a:t>
            </a:r>
            <a:r>
              <a:rPr lang="ru-RU" sz="2400" dirty="0" err="1">
                <a:solidFill>
                  <a:prstClr val="black">
                    <a:lumMod val="95000"/>
                    <a:lumOff val="5000"/>
                  </a:prstClr>
                </a:solidFill>
              </a:rPr>
              <a:t>обаче</a:t>
            </a:r>
            <a:r>
              <a:rPr lang="ru-RU" sz="2400" dirty="0">
                <a:solidFill>
                  <a:prstClr val="black">
                    <a:lumMod val="95000"/>
                    <a:lumOff val="5000"/>
                  </a:prstClr>
                </a:solidFill>
              </a:rPr>
              <a:t> </a:t>
            </a:r>
            <a:r>
              <a:rPr lang="ru-RU" sz="2400" dirty="0" err="1">
                <a:solidFill>
                  <a:prstClr val="black">
                    <a:lumMod val="95000"/>
                    <a:lumOff val="5000"/>
                  </a:prstClr>
                </a:solidFill>
              </a:rPr>
              <a:t>може</a:t>
            </a:r>
            <a:r>
              <a:rPr lang="ru-RU" sz="2400" dirty="0">
                <a:solidFill>
                  <a:prstClr val="black">
                    <a:lumMod val="95000"/>
                    <a:lumOff val="5000"/>
                  </a:prstClr>
                </a:solidFill>
              </a:rPr>
              <a:t> да </a:t>
            </a:r>
            <a:r>
              <a:rPr lang="ru-RU" sz="2400" dirty="0" err="1">
                <a:solidFill>
                  <a:prstClr val="black">
                    <a:lumMod val="95000"/>
                    <a:lumOff val="5000"/>
                  </a:prstClr>
                </a:solidFill>
              </a:rPr>
              <a:t>бъде</a:t>
            </a:r>
            <a:r>
              <a:rPr lang="ru-RU" sz="2400" dirty="0">
                <a:solidFill>
                  <a:prstClr val="black">
                    <a:lumMod val="95000"/>
                    <a:lumOff val="5000"/>
                  </a:prstClr>
                </a:solidFill>
              </a:rPr>
              <a:t> </a:t>
            </a:r>
            <a:r>
              <a:rPr lang="ru-RU" sz="2400" dirty="0" err="1">
                <a:solidFill>
                  <a:prstClr val="black">
                    <a:lumMod val="95000"/>
                    <a:lumOff val="5000"/>
                  </a:prstClr>
                </a:solidFill>
              </a:rPr>
              <a:t>направен</a:t>
            </a:r>
            <a:r>
              <a:rPr lang="ru-RU" sz="2400" dirty="0">
                <a:solidFill>
                  <a:prstClr val="black">
                    <a:lumMod val="95000"/>
                    <a:lumOff val="5000"/>
                  </a:prstClr>
                </a:solidFill>
              </a:rPr>
              <a:t> </a:t>
            </a:r>
            <a:r>
              <a:rPr lang="ru-RU" sz="2400" b="1" dirty="0" err="1">
                <a:solidFill>
                  <a:prstClr val="black">
                    <a:lumMod val="95000"/>
                    <a:lumOff val="5000"/>
                  </a:prstClr>
                </a:solidFill>
              </a:rPr>
              <a:t>единствено</a:t>
            </a:r>
            <a:r>
              <a:rPr lang="ru-RU" sz="2400" dirty="0">
                <a:solidFill>
                  <a:prstClr val="black">
                    <a:lumMod val="95000"/>
                    <a:lumOff val="5000"/>
                  </a:prstClr>
                </a:solidFill>
              </a:rPr>
              <a:t> </a:t>
            </a:r>
            <a:r>
              <a:rPr lang="ru-RU" sz="2400" dirty="0" err="1">
                <a:solidFill>
                  <a:prstClr val="black">
                    <a:lumMod val="95000"/>
                    <a:lumOff val="5000"/>
                  </a:prstClr>
                </a:solidFill>
              </a:rPr>
              <a:t>през</a:t>
            </a:r>
            <a:r>
              <a:rPr lang="ru-RU" sz="2400" dirty="0">
                <a:solidFill>
                  <a:prstClr val="black">
                    <a:lumMod val="95000"/>
                    <a:lumOff val="5000"/>
                  </a:prstClr>
                </a:solidFill>
              </a:rPr>
              <a:t> </a:t>
            </a:r>
            <a:r>
              <a:rPr lang="ru-RU" sz="2400" dirty="0" err="1">
                <a:solidFill>
                  <a:prstClr val="black">
                    <a:lumMod val="95000"/>
                    <a:lumOff val="5000"/>
                  </a:prstClr>
                </a:solidFill>
              </a:rPr>
              <a:t>първата</a:t>
            </a:r>
            <a:r>
              <a:rPr lang="ru-RU" sz="2400" dirty="0">
                <a:solidFill>
                  <a:prstClr val="black">
                    <a:lumMod val="95000"/>
                    <a:lumOff val="5000"/>
                  </a:prstClr>
                </a:solidFill>
              </a:rPr>
              <a:t> година след </a:t>
            </a:r>
            <a:r>
              <a:rPr lang="ru-RU" sz="2400" dirty="0" err="1">
                <a:solidFill>
                  <a:prstClr val="black">
                    <a:lumMod val="95000"/>
                    <a:lumOff val="5000"/>
                  </a:prstClr>
                </a:solidFill>
              </a:rPr>
              <a:t>реализирането</a:t>
            </a:r>
            <a:r>
              <a:rPr lang="ru-RU" sz="2400" dirty="0">
                <a:solidFill>
                  <a:prstClr val="black">
                    <a:lumMod val="95000"/>
                    <a:lumOff val="5000"/>
                  </a:prstClr>
                </a:solidFill>
              </a:rPr>
              <a:t> на </a:t>
            </a:r>
            <a:r>
              <a:rPr lang="ru-RU" sz="2400" dirty="0" err="1">
                <a:solidFill>
                  <a:prstClr val="black">
                    <a:lumMod val="95000"/>
                    <a:lumOff val="5000"/>
                  </a:prstClr>
                </a:solidFill>
              </a:rPr>
              <a:t>данъчната</a:t>
            </a:r>
            <a:r>
              <a:rPr lang="ru-RU" sz="2400" dirty="0">
                <a:solidFill>
                  <a:prstClr val="black">
                    <a:lumMod val="95000"/>
                    <a:lumOff val="5000"/>
                  </a:prstClr>
                </a:solidFill>
              </a:rPr>
              <a:t> </a:t>
            </a:r>
            <a:r>
              <a:rPr lang="ru-RU" sz="2400" dirty="0" err="1">
                <a:solidFill>
                  <a:prstClr val="black">
                    <a:lumMod val="95000"/>
                    <a:lumOff val="5000"/>
                  </a:prstClr>
                </a:solidFill>
              </a:rPr>
              <a:t>загуба</a:t>
            </a:r>
            <a:r>
              <a:rPr lang="ru-RU" sz="2400" dirty="0">
                <a:solidFill>
                  <a:prstClr val="black">
                    <a:lumMod val="95000"/>
                    <a:lumOff val="5000"/>
                  </a:prstClr>
                </a:solidFill>
              </a:rPr>
              <a:t>, </a:t>
            </a:r>
            <a:r>
              <a:rPr lang="ru-RU" sz="2400" dirty="0" err="1">
                <a:solidFill>
                  <a:prstClr val="black">
                    <a:lumMod val="95000"/>
                    <a:lumOff val="5000"/>
                  </a:prstClr>
                </a:solidFill>
              </a:rPr>
              <a:t>през</a:t>
            </a:r>
            <a:r>
              <a:rPr lang="ru-RU" sz="2400" dirty="0">
                <a:solidFill>
                  <a:prstClr val="black">
                    <a:lumMod val="95000"/>
                    <a:lumOff val="5000"/>
                  </a:prstClr>
                </a:solidFill>
              </a:rPr>
              <a:t> </a:t>
            </a:r>
            <a:r>
              <a:rPr lang="ru-RU" sz="2400" dirty="0" err="1">
                <a:solidFill>
                  <a:prstClr val="black">
                    <a:lumMod val="95000"/>
                    <a:lumOff val="5000"/>
                  </a:prstClr>
                </a:solidFill>
              </a:rPr>
              <a:t>която</a:t>
            </a:r>
            <a:r>
              <a:rPr lang="ru-RU" sz="2400" dirty="0">
                <a:solidFill>
                  <a:prstClr val="black">
                    <a:lumMod val="95000"/>
                    <a:lumOff val="5000"/>
                  </a:prstClr>
                </a:solidFill>
              </a:rPr>
              <a:t> </a:t>
            </a:r>
            <a:r>
              <a:rPr lang="ru-RU" sz="2400" dirty="0" err="1">
                <a:solidFill>
                  <a:prstClr val="black">
                    <a:lumMod val="95000"/>
                    <a:lumOff val="5000"/>
                  </a:prstClr>
                </a:solidFill>
              </a:rPr>
              <a:t>лицето</a:t>
            </a:r>
            <a:r>
              <a:rPr lang="ru-RU" sz="2400" dirty="0">
                <a:solidFill>
                  <a:prstClr val="black">
                    <a:lumMod val="95000"/>
                    <a:lumOff val="5000"/>
                  </a:prstClr>
                </a:solidFill>
              </a:rPr>
              <a:t> е </a:t>
            </a:r>
            <a:r>
              <a:rPr lang="ru-RU" sz="2400" dirty="0" err="1">
                <a:solidFill>
                  <a:prstClr val="black">
                    <a:lumMod val="95000"/>
                    <a:lumOff val="5000"/>
                  </a:prstClr>
                </a:solidFill>
              </a:rPr>
              <a:t>формирало</a:t>
            </a:r>
            <a:r>
              <a:rPr lang="ru-RU" sz="2400" dirty="0">
                <a:solidFill>
                  <a:prstClr val="black">
                    <a:lumMod val="95000"/>
                    <a:lumOff val="5000"/>
                  </a:prstClr>
                </a:solidFill>
              </a:rPr>
              <a:t> положителен </a:t>
            </a:r>
            <a:r>
              <a:rPr lang="ru-RU" sz="2400" dirty="0" err="1">
                <a:solidFill>
                  <a:prstClr val="black">
                    <a:lumMod val="95000"/>
                    <a:lumOff val="5000"/>
                  </a:prstClr>
                </a:solidFill>
              </a:rPr>
              <a:t>данъчен</a:t>
            </a:r>
            <a:r>
              <a:rPr lang="ru-RU" sz="2400" dirty="0">
                <a:solidFill>
                  <a:prstClr val="black">
                    <a:lumMod val="95000"/>
                    <a:lumOff val="5000"/>
                  </a:prstClr>
                </a:solidFill>
              </a:rPr>
              <a:t> финансов </a:t>
            </a:r>
            <a:r>
              <a:rPr lang="ru-RU" sz="2400" dirty="0" err="1">
                <a:solidFill>
                  <a:prstClr val="black">
                    <a:lumMod val="95000"/>
                    <a:lumOff val="5000"/>
                  </a:prstClr>
                </a:solidFill>
              </a:rPr>
              <a:t>резултат</a:t>
            </a:r>
            <a:r>
              <a:rPr lang="ru-RU" sz="2400" dirty="0">
                <a:solidFill>
                  <a:prstClr val="black">
                    <a:lumMod val="95000"/>
                    <a:lumOff val="5000"/>
                  </a:prstClr>
                </a:solidFill>
              </a:rPr>
              <a:t> </a:t>
            </a:r>
            <a:r>
              <a:rPr lang="ru-RU" sz="2400" dirty="0" err="1">
                <a:solidFill>
                  <a:prstClr val="black">
                    <a:lumMod val="95000"/>
                    <a:lumOff val="5000"/>
                  </a:prstClr>
                </a:solidFill>
              </a:rPr>
              <a:t>преди</a:t>
            </a:r>
            <a:r>
              <a:rPr lang="ru-RU" sz="2400" dirty="0">
                <a:solidFill>
                  <a:prstClr val="black">
                    <a:lumMod val="95000"/>
                    <a:lumOff val="5000"/>
                  </a:prstClr>
                </a:solidFill>
              </a:rPr>
              <a:t> </a:t>
            </a:r>
            <a:r>
              <a:rPr lang="ru-RU" sz="2400" dirty="0" err="1">
                <a:solidFill>
                  <a:prstClr val="black">
                    <a:lumMod val="95000"/>
                    <a:lumOff val="5000"/>
                  </a:prstClr>
                </a:solidFill>
              </a:rPr>
              <a:t>приспадане</a:t>
            </a:r>
            <a:r>
              <a:rPr lang="ru-RU" sz="2400" dirty="0">
                <a:solidFill>
                  <a:prstClr val="black">
                    <a:lumMod val="95000"/>
                    <a:lumOff val="5000"/>
                  </a:prstClr>
                </a:solidFill>
              </a:rPr>
              <a:t> на </a:t>
            </a:r>
            <a:r>
              <a:rPr lang="ru-RU" sz="2400" dirty="0" err="1">
                <a:solidFill>
                  <a:prstClr val="black">
                    <a:lumMod val="95000"/>
                    <a:lumOff val="5000"/>
                  </a:prstClr>
                </a:solidFill>
              </a:rPr>
              <a:t>данъчната</a:t>
            </a:r>
            <a:r>
              <a:rPr lang="ru-RU" sz="2400" dirty="0">
                <a:solidFill>
                  <a:prstClr val="black">
                    <a:lumMod val="95000"/>
                    <a:lumOff val="5000"/>
                  </a:prstClr>
                </a:solidFill>
              </a:rPr>
              <a:t> </a:t>
            </a:r>
            <a:r>
              <a:rPr lang="ru-RU" sz="2400" dirty="0" err="1">
                <a:solidFill>
                  <a:prstClr val="black">
                    <a:lumMod val="95000"/>
                    <a:lumOff val="5000"/>
                  </a:prstClr>
                </a:solidFill>
              </a:rPr>
              <a:t>загуба</a:t>
            </a:r>
            <a:r>
              <a:rPr lang="ru-RU" sz="2400" dirty="0">
                <a:solidFill>
                  <a:prstClr val="black">
                    <a:lumMod val="95000"/>
                    <a:lumOff val="5000"/>
                  </a:prstClr>
                </a:solidFill>
              </a:rPr>
              <a:t>. </a:t>
            </a:r>
            <a:endParaRPr lang="ru-RU" sz="2400" dirty="0" smtClean="0">
              <a:solidFill>
                <a:prstClr val="black">
                  <a:lumMod val="95000"/>
                  <a:lumOff val="5000"/>
                </a:prstClr>
              </a:solidFill>
            </a:endParaRPr>
          </a:p>
          <a:p>
            <a:pPr lvl="3" algn="just">
              <a:buClr>
                <a:srgbClr val="0BD0D9"/>
              </a:buClr>
              <a:defRPr/>
            </a:pPr>
            <a:r>
              <a:rPr lang="ru-RU" sz="2400" dirty="0" smtClean="0">
                <a:solidFill>
                  <a:prstClr val="black">
                    <a:lumMod val="95000"/>
                    <a:lumOff val="5000"/>
                  </a:prstClr>
                </a:solidFill>
              </a:rPr>
              <a:t>„</a:t>
            </a:r>
            <a:r>
              <a:rPr lang="ru-RU" sz="2400" dirty="0" err="1" smtClean="0">
                <a:solidFill>
                  <a:prstClr val="black">
                    <a:lumMod val="95000"/>
                    <a:lumOff val="5000"/>
                  </a:prstClr>
                </a:solidFill>
              </a:rPr>
              <a:t>Срокът</a:t>
            </a:r>
            <a:r>
              <a:rPr lang="ru-RU" sz="2400" dirty="0" smtClean="0">
                <a:solidFill>
                  <a:prstClr val="black">
                    <a:lumMod val="95000"/>
                    <a:lumOff val="5000"/>
                  </a:prstClr>
                </a:solidFill>
              </a:rPr>
              <a:t> </a:t>
            </a:r>
            <a:r>
              <a:rPr lang="ru-RU" sz="2400" dirty="0">
                <a:solidFill>
                  <a:prstClr val="black">
                    <a:lumMod val="95000"/>
                    <a:lumOff val="5000"/>
                  </a:prstClr>
                </a:solidFill>
              </a:rPr>
              <a:t>е </a:t>
            </a:r>
            <a:r>
              <a:rPr lang="ru-RU" sz="2400" b="1" dirty="0" err="1">
                <a:solidFill>
                  <a:prstClr val="black">
                    <a:lumMod val="95000"/>
                    <a:lumOff val="5000"/>
                  </a:prstClr>
                </a:solidFill>
              </a:rPr>
              <a:t>преклузивен</a:t>
            </a:r>
            <a:r>
              <a:rPr lang="ru-RU" sz="2400" dirty="0">
                <a:solidFill>
                  <a:prstClr val="black">
                    <a:lumMod val="95000"/>
                    <a:lumOff val="5000"/>
                  </a:prstClr>
                </a:solidFill>
              </a:rPr>
              <a:t> и </a:t>
            </a:r>
            <a:r>
              <a:rPr lang="ru-RU" sz="2400" dirty="0" err="1">
                <a:solidFill>
                  <a:prstClr val="black">
                    <a:lumMod val="95000"/>
                    <a:lumOff val="5000"/>
                  </a:prstClr>
                </a:solidFill>
              </a:rPr>
              <a:t>ако</a:t>
            </a:r>
            <a:r>
              <a:rPr lang="ru-RU" sz="2400" dirty="0">
                <a:solidFill>
                  <a:prstClr val="black">
                    <a:lumMod val="95000"/>
                    <a:lumOff val="5000"/>
                  </a:prstClr>
                </a:solidFill>
              </a:rPr>
              <a:t> не се </a:t>
            </a:r>
            <a:r>
              <a:rPr lang="ru-RU" sz="2400" dirty="0" err="1">
                <a:solidFill>
                  <a:prstClr val="black">
                    <a:lumMod val="95000"/>
                    <a:lumOff val="5000"/>
                  </a:prstClr>
                </a:solidFill>
              </a:rPr>
              <a:t>упражни</a:t>
            </a:r>
            <a:r>
              <a:rPr lang="ru-RU" sz="2400" dirty="0">
                <a:solidFill>
                  <a:prstClr val="black">
                    <a:lumMod val="95000"/>
                    <a:lumOff val="5000"/>
                  </a:prstClr>
                </a:solidFill>
              </a:rPr>
              <a:t> </a:t>
            </a:r>
            <a:r>
              <a:rPr lang="ru-RU" sz="2400" dirty="0" err="1">
                <a:solidFill>
                  <a:prstClr val="black">
                    <a:lumMod val="95000"/>
                    <a:lumOff val="5000"/>
                  </a:prstClr>
                </a:solidFill>
              </a:rPr>
              <a:t>правото</a:t>
            </a:r>
            <a:r>
              <a:rPr lang="ru-RU" sz="2400" dirty="0">
                <a:solidFill>
                  <a:prstClr val="black">
                    <a:lumMod val="95000"/>
                    <a:lumOff val="5000"/>
                  </a:prstClr>
                </a:solidFill>
              </a:rPr>
              <a:t> в определения от закона момент, то се </a:t>
            </a:r>
            <a:r>
              <a:rPr lang="ru-RU" sz="2400" dirty="0" err="1">
                <a:solidFill>
                  <a:prstClr val="black">
                    <a:lumMod val="95000"/>
                    <a:lumOff val="5000"/>
                  </a:prstClr>
                </a:solidFill>
              </a:rPr>
              <a:t>погасява</a:t>
            </a:r>
            <a:r>
              <a:rPr lang="ru-RU" sz="2400" dirty="0" smtClean="0">
                <a:solidFill>
                  <a:prstClr val="black">
                    <a:lumMod val="95000"/>
                    <a:lumOff val="5000"/>
                  </a:prstClr>
                </a:solidFill>
              </a:rPr>
              <a:t>“ – </a:t>
            </a:r>
            <a:r>
              <a:rPr lang="ru-RU" sz="2400" i="1" dirty="0" smtClean="0">
                <a:solidFill>
                  <a:prstClr val="black">
                    <a:lumMod val="95000"/>
                    <a:lumOff val="5000"/>
                  </a:prstClr>
                </a:solidFill>
              </a:rPr>
              <a:t>Решение </a:t>
            </a:r>
            <a:r>
              <a:rPr lang="ru-RU" sz="2400" i="1" dirty="0">
                <a:solidFill>
                  <a:prstClr val="black">
                    <a:lumMod val="95000"/>
                    <a:lumOff val="5000"/>
                  </a:prstClr>
                </a:solidFill>
              </a:rPr>
              <a:t>№ 1846 от 14.02.2017 г. на ВАС по адм. д. № 5248/2016 г. и Решение № 1502 от 11.02.2015 г. на ВАС по адм. д. № 5243/2014 </a:t>
            </a:r>
            <a:r>
              <a:rPr lang="ru-RU" sz="2400" i="1" dirty="0" smtClean="0">
                <a:solidFill>
                  <a:prstClr val="black">
                    <a:lumMod val="95000"/>
                    <a:lumOff val="5000"/>
                  </a:prstClr>
                </a:solidFill>
              </a:rPr>
              <a:t>г.</a:t>
            </a:r>
          </a:p>
          <a:p>
            <a:pPr lvl="3" algn="just">
              <a:buClr>
                <a:srgbClr val="0BD0D9"/>
              </a:buClr>
              <a:defRPr/>
            </a:pPr>
            <a:r>
              <a:rPr lang="ru-RU" sz="2400" dirty="0" err="1" smtClean="0">
                <a:solidFill>
                  <a:prstClr val="black">
                    <a:lumMod val="95000"/>
                    <a:lumOff val="5000"/>
                  </a:prstClr>
                </a:solidFill>
              </a:rPr>
              <a:t>Когато</a:t>
            </a:r>
            <a:r>
              <a:rPr lang="ru-RU" sz="2400" dirty="0" smtClean="0">
                <a:solidFill>
                  <a:prstClr val="black">
                    <a:lumMod val="95000"/>
                    <a:lumOff val="5000"/>
                  </a:prstClr>
                </a:solidFill>
              </a:rPr>
              <a:t> </a:t>
            </a:r>
            <a:r>
              <a:rPr lang="ru-RU" sz="2400" dirty="0">
                <a:solidFill>
                  <a:prstClr val="black">
                    <a:lumMod val="95000"/>
                    <a:lumOff val="5000"/>
                  </a:prstClr>
                </a:solidFill>
              </a:rPr>
              <a:t>ДЗЛ е избрало да </a:t>
            </a:r>
            <a:r>
              <a:rPr lang="ru-RU" sz="2400" dirty="0" err="1">
                <a:solidFill>
                  <a:prstClr val="black">
                    <a:lumMod val="95000"/>
                    <a:lumOff val="5000"/>
                  </a:prstClr>
                </a:solidFill>
              </a:rPr>
              <a:t>пренася</a:t>
            </a:r>
            <a:r>
              <a:rPr lang="ru-RU" sz="2400" dirty="0">
                <a:solidFill>
                  <a:prstClr val="black">
                    <a:lumMod val="95000"/>
                    <a:lumOff val="5000"/>
                  </a:prstClr>
                </a:solidFill>
              </a:rPr>
              <a:t> </a:t>
            </a:r>
            <a:r>
              <a:rPr lang="ru-RU" sz="2400" dirty="0" err="1">
                <a:solidFill>
                  <a:prstClr val="black">
                    <a:lumMod val="95000"/>
                    <a:lumOff val="5000"/>
                  </a:prstClr>
                </a:solidFill>
              </a:rPr>
              <a:t>данъчната</a:t>
            </a:r>
            <a:r>
              <a:rPr lang="ru-RU" sz="2400" dirty="0">
                <a:solidFill>
                  <a:prstClr val="black">
                    <a:lumMod val="95000"/>
                    <a:lumOff val="5000"/>
                  </a:prstClr>
                </a:solidFill>
              </a:rPr>
              <a:t> </a:t>
            </a:r>
            <a:r>
              <a:rPr lang="ru-RU" sz="2400" dirty="0" err="1">
                <a:solidFill>
                  <a:prstClr val="black">
                    <a:lumMod val="95000"/>
                    <a:lumOff val="5000"/>
                  </a:prstClr>
                </a:solidFill>
              </a:rPr>
              <a:t>загуба</a:t>
            </a:r>
            <a:r>
              <a:rPr lang="ru-RU" sz="2400" dirty="0">
                <a:solidFill>
                  <a:prstClr val="black">
                    <a:lumMod val="95000"/>
                    <a:lumOff val="5000"/>
                  </a:prstClr>
                </a:solidFill>
              </a:rPr>
              <a:t>, </a:t>
            </a:r>
            <a:r>
              <a:rPr lang="ru-RU" sz="2400" dirty="0" err="1">
                <a:solidFill>
                  <a:prstClr val="black">
                    <a:lumMod val="95000"/>
                    <a:lumOff val="5000"/>
                  </a:prstClr>
                </a:solidFill>
              </a:rPr>
              <a:t>тя</a:t>
            </a:r>
            <a:r>
              <a:rPr lang="ru-RU" sz="2400" dirty="0">
                <a:solidFill>
                  <a:prstClr val="black">
                    <a:lumMod val="95000"/>
                    <a:lumOff val="5000"/>
                  </a:prstClr>
                </a:solidFill>
              </a:rPr>
              <a:t> </a:t>
            </a:r>
            <a:r>
              <a:rPr lang="ru-RU" sz="2400" dirty="0" err="1">
                <a:solidFill>
                  <a:prstClr val="black">
                    <a:lumMod val="95000"/>
                    <a:lumOff val="5000"/>
                  </a:prstClr>
                </a:solidFill>
              </a:rPr>
              <a:t>задължително</a:t>
            </a:r>
            <a:r>
              <a:rPr lang="ru-RU" sz="2400" dirty="0">
                <a:solidFill>
                  <a:prstClr val="black">
                    <a:lumMod val="95000"/>
                    <a:lumOff val="5000"/>
                  </a:prstClr>
                </a:solidFill>
              </a:rPr>
              <a:t> се </a:t>
            </a:r>
            <a:r>
              <a:rPr lang="ru-RU" sz="2400" dirty="0" err="1">
                <a:solidFill>
                  <a:prstClr val="black">
                    <a:lumMod val="95000"/>
                    <a:lumOff val="5000"/>
                  </a:prstClr>
                </a:solidFill>
              </a:rPr>
              <a:t>пренася</a:t>
            </a:r>
            <a:r>
              <a:rPr lang="ru-RU" sz="2400" dirty="0">
                <a:solidFill>
                  <a:prstClr val="black">
                    <a:lumMod val="95000"/>
                    <a:lumOff val="5000"/>
                  </a:prstClr>
                </a:solidFill>
              </a:rPr>
              <a:t> </a:t>
            </a:r>
            <a:r>
              <a:rPr lang="ru-RU" sz="2400" dirty="0" err="1">
                <a:solidFill>
                  <a:prstClr val="black">
                    <a:lumMod val="95000"/>
                    <a:lumOff val="5000"/>
                  </a:prstClr>
                </a:solidFill>
              </a:rPr>
              <a:t>последователно</a:t>
            </a:r>
            <a:r>
              <a:rPr lang="ru-RU" sz="2400" dirty="0">
                <a:solidFill>
                  <a:prstClr val="black">
                    <a:lumMod val="95000"/>
                    <a:lumOff val="5000"/>
                  </a:prstClr>
                </a:solidFill>
              </a:rPr>
              <a:t> до </a:t>
            </a:r>
            <a:r>
              <a:rPr lang="ru-RU" sz="2400" dirty="0" err="1">
                <a:solidFill>
                  <a:prstClr val="black">
                    <a:lumMod val="95000"/>
                    <a:lumOff val="5000"/>
                  </a:prstClr>
                </a:solidFill>
              </a:rPr>
              <a:t>изчерпването</a:t>
            </a:r>
            <a:r>
              <a:rPr lang="ru-RU" sz="2400" dirty="0">
                <a:solidFill>
                  <a:prstClr val="black">
                    <a:lumMod val="95000"/>
                    <a:lumOff val="5000"/>
                  </a:prstClr>
                </a:solidFill>
              </a:rPr>
              <a:t> й </a:t>
            </a:r>
            <a:r>
              <a:rPr lang="ru-RU" sz="2400" dirty="0" err="1">
                <a:solidFill>
                  <a:prstClr val="black">
                    <a:lumMod val="95000"/>
                    <a:lumOff val="5000"/>
                  </a:prstClr>
                </a:solidFill>
              </a:rPr>
              <a:t>през</a:t>
            </a:r>
            <a:r>
              <a:rPr lang="ru-RU" sz="2400" dirty="0">
                <a:solidFill>
                  <a:prstClr val="black">
                    <a:lumMod val="95000"/>
                    <a:lumOff val="5000"/>
                  </a:prstClr>
                </a:solidFill>
              </a:rPr>
              <a:t> </a:t>
            </a:r>
            <a:r>
              <a:rPr lang="ru-RU" sz="2400" dirty="0" err="1">
                <a:solidFill>
                  <a:prstClr val="black">
                    <a:lumMod val="95000"/>
                    <a:lumOff val="5000"/>
                  </a:prstClr>
                </a:solidFill>
              </a:rPr>
              <a:t>следващите</a:t>
            </a:r>
            <a:r>
              <a:rPr lang="ru-RU" sz="2400" dirty="0">
                <a:solidFill>
                  <a:prstClr val="black">
                    <a:lumMod val="95000"/>
                    <a:lumOff val="5000"/>
                  </a:prstClr>
                </a:solidFill>
              </a:rPr>
              <a:t> 5 </a:t>
            </a:r>
            <a:r>
              <a:rPr lang="ru-RU" sz="2400" dirty="0" err="1" smtClean="0">
                <a:solidFill>
                  <a:prstClr val="black">
                    <a:lumMod val="95000"/>
                    <a:lumOff val="5000"/>
                  </a:prstClr>
                </a:solidFill>
              </a:rPr>
              <a:t>години</a:t>
            </a:r>
            <a:r>
              <a:rPr lang="ru-RU" sz="2400" dirty="0" smtClean="0">
                <a:solidFill>
                  <a:prstClr val="black">
                    <a:lumMod val="95000"/>
                    <a:lumOff val="5000"/>
                  </a:prstClr>
                </a:solidFill>
              </a:rPr>
              <a:t>.</a:t>
            </a:r>
          </a:p>
          <a:p>
            <a:pPr lvl="3" algn="just">
              <a:buClr>
                <a:srgbClr val="0BD0D9"/>
              </a:buClr>
              <a:defRPr/>
            </a:pPr>
            <a:r>
              <a:rPr lang="ru-RU" sz="2400" dirty="0" smtClean="0">
                <a:solidFill>
                  <a:prstClr val="black">
                    <a:lumMod val="95000"/>
                    <a:lumOff val="5000"/>
                  </a:prstClr>
                </a:solidFill>
              </a:rPr>
              <a:t>При </a:t>
            </a:r>
            <a:r>
              <a:rPr lang="ru-RU" sz="2400" dirty="0">
                <a:solidFill>
                  <a:prstClr val="black">
                    <a:lumMod val="95000"/>
                    <a:lumOff val="5000"/>
                  </a:prstClr>
                </a:solidFill>
              </a:rPr>
              <a:t>пренасянето на </a:t>
            </a:r>
            <a:r>
              <a:rPr lang="ru-RU" sz="2400" dirty="0" err="1">
                <a:solidFill>
                  <a:prstClr val="black">
                    <a:lumMod val="95000"/>
                    <a:lumOff val="5000"/>
                  </a:prstClr>
                </a:solidFill>
              </a:rPr>
              <a:t>данъчни</a:t>
            </a:r>
            <a:r>
              <a:rPr lang="ru-RU" sz="2400" dirty="0">
                <a:solidFill>
                  <a:prstClr val="black">
                    <a:lumMod val="95000"/>
                    <a:lumOff val="5000"/>
                  </a:prstClr>
                </a:solidFill>
              </a:rPr>
              <a:t> загуби се </a:t>
            </a:r>
            <a:r>
              <a:rPr lang="ru-RU" sz="2400" dirty="0" err="1">
                <a:solidFill>
                  <a:prstClr val="black">
                    <a:lumMod val="95000"/>
                    <a:lumOff val="5000"/>
                  </a:prstClr>
                </a:solidFill>
              </a:rPr>
              <a:t>вземат</a:t>
            </a:r>
            <a:r>
              <a:rPr lang="ru-RU" sz="2400" dirty="0">
                <a:solidFill>
                  <a:prstClr val="black">
                    <a:lumMod val="95000"/>
                    <a:lumOff val="5000"/>
                  </a:prstClr>
                </a:solidFill>
              </a:rPr>
              <a:t> </a:t>
            </a:r>
            <a:r>
              <a:rPr lang="ru-RU" sz="2400" dirty="0" err="1">
                <a:solidFill>
                  <a:prstClr val="black">
                    <a:lumMod val="95000"/>
                    <a:lumOff val="5000"/>
                  </a:prstClr>
                </a:solidFill>
              </a:rPr>
              <a:t>предвид</a:t>
            </a:r>
            <a:r>
              <a:rPr lang="ru-RU" sz="2400" dirty="0">
                <a:solidFill>
                  <a:prstClr val="black">
                    <a:lumMod val="95000"/>
                    <a:lumOff val="5000"/>
                  </a:prstClr>
                </a:solidFill>
              </a:rPr>
              <a:t> не само </a:t>
            </a:r>
            <a:r>
              <a:rPr lang="ru-RU" sz="2400" dirty="0" err="1">
                <a:solidFill>
                  <a:prstClr val="black">
                    <a:lumMod val="95000"/>
                    <a:lumOff val="5000"/>
                  </a:prstClr>
                </a:solidFill>
              </a:rPr>
              <a:t>декларираните</a:t>
            </a:r>
            <a:r>
              <a:rPr lang="ru-RU" sz="2400" dirty="0">
                <a:solidFill>
                  <a:prstClr val="black">
                    <a:lumMod val="95000"/>
                    <a:lumOff val="5000"/>
                  </a:prstClr>
                </a:solidFill>
              </a:rPr>
              <a:t>, но и </a:t>
            </a:r>
            <a:r>
              <a:rPr lang="ru-RU" sz="2400" dirty="0" err="1">
                <a:solidFill>
                  <a:prstClr val="black">
                    <a:lumMod val="95000"/>
                    <a:lumOff val="5000"/>
                  </a:prstClr>
                </a:solidFill>
              </a:rPr>
              <a:t>установените</a:t>
            </a:r>
            <a:r>
              <a:rPr lang="ru-RU" sz="2400" dirty="0">
                <a:solidFill>
                  <a:prstClr val="black">
                    <a:lumMod val="95000"/>
                    <a:lumOff val="5000"/>
                  </a:prstClr>
                </a:solidFill>
              </a:rPr>
              <a:t> в хода на </a:t>
            </a:r>
            <a:r>
              <a:rPr lang="ru-RU" sz="2400" dirty="0" err="1">
                <a:solidFill>
                  <a:prstClr val="black">
                    <a:lumMod val="95000"/>
                    <a:lumOff val="5000"/>
                  </a:prstClr>
                </a:solidFill>
              </a:rPr>
              <a:t>последващ</a:t>
            </a:r>
            <a:r>
              <a:rPr lang="ru-RU" sz="2400" dirty="0">
                <a:solidFill>
                  <a:prstClr val="black">
                    <a:lumMod val="95000"/>
                    <a:lumOff val="5000"/>
                  </a:prstClr>
                </a:solidFill>
              </a:rPr>
              <a:t> </a:t>
            </a:r>
            <a:r>
              <a:rPr lang="ru-RU" sz="2400" dirty="0" err="1">
                <a:solidFill>
                  <a:prstClr val="black">
                    <a:lumMod val="95000"/>
                    <a:lumOff val="5000"/>
                  </a:prstClr>
                </a:solidFill>
              </a:rPr>
              <a:t>данъчен</a:t>
            </a:r>
            <a:r>
              <a:rPr lang="ru-RU" sz="2400" dirty="0">
                <a:solidFill>
                  <a:prstClr val="black">
                    <a:lumMod val="95000"/>
                    <a:lumOff val="5000"/>
                  </a:prstClr>
                </a:solidFill>
              </a:rPr>
              <a:t> </a:t>
            </a:r>
            <a:r>
              <a:rPr lang="ru-RU" sz="2400" dirty="0" err="1">
                <a:solidFill>
                  <a:prstClr val="black">
                    <a:lumMod val="95000"/>
                    <a:lumOff val="5000"/>
                  </a:prstClr>
                </a:solidFill>
              </a:rPr>
              <a:t>контрол</a:t>
            </a:r>
            <a:r>
              <a:rPr lang="ru-RU" sz="2400" dirty="0">
                <a:solidFill>
                  <a:prstClr val="black">
                    <a:lumMod val="95000"/>
                    <a:lumOff val="5000"/>
                  </a:prstClr>
                </a:solidFill>
              </a:rPr>
              <a:t> (ревизия) </a:t>
            </a:r>
            <a:r>
              <a:rPr lang="ru-RU" sz="2400" dirty="0" err="1">
                <a:solidFill>
                  <a:prstClr val="black">
                    <a:lumMod val="95000"/>
                    <a:lumOff val="5000"/>
                  </a:prstClr>
                </a:solidFill>
              </a:rPr>
              <a:t>обстоятелства</a:t>
            </a:r>
            <a:r>
              <a:rPr lang="ru-RU" sz="2400" dirty="0">
                <a:solidFill>
                  <a:prstClr val="black">
                    <a:lumMod val="95000"/>
                    <a:lumOff val="5000"/>
                  </a:prstClr>
                </a:solidFill>
              </a:rPr>
              <a:t>.</a:t>
            </a:r>
          </a:p>
          <a:p>
            <a:pPr marL="914400" lvl="3" indent="0" algn="just">
              <a:buClr>
                <a:srgbClr val="0BD0D9"/>
              </a:buClr>
              <a:buNone/>
              <a:defRPr/>
            </a:pPr>
            <a:endParaRPr lang="ru-RU" sz="2400" dirty="0" smtClean="0">
              <a:solidFill>
                <a:prstClr val="black">
                  <a:lumMod val="95000"/>
                  <a:lumOff val="5000"/>
                </a:prstClr>
              </a:solidFill>
            </a:endParaRPr>
          </a:p>
          <a:p>
            <a:pPr marL="914400" lvl="3" indent="0" algn="just">
              <a:buClr>
                <a:srgbClr val="0BD0D9"/>
              </a:buClr>
              <a:buNone/>
              <a:defRPr/>
            </a:pPr>
            <a:endParaRPr lang="ru-RU" sz="2400" dirty="0">
              <a:solidFill>
                <a:prstClr val="black">
                  <a:lumMod val="95000"/>
                  <a:lumOff val="5000"/>
                </a:prstClr>
              </a:solidFill>
            </a:endParaRPr>
          </a:p>
        </p:txBody>
      </p:sp>
      <p:pic>
        <p:nvPicPr>
          <p:cNvPr id="6" name="Picture 5"/>
          <p:cNvPicPr>
            <a:picLocks noChangeAspect="1"/>
          </p:cNvPicPr>
          <p:nvPr/>
        </p:nvPicPr>
        <p:blipFill>
          <a:blip r:embed="rId2" cstate="print"/>
          <a:stretch>
            <a:fillRect/>
          </a:stretch>
        </p:blipFill>
        <p:spPr>
          <a:xfrm>
            <a:off x="196595" y="3051413"/>
            <a:ext cx="1307591" cy="874750"/>
          </a:xfrm>
          <a:prstGeom prst="rect">
            <a:avLst/>
          </a:prstGeom>
        </p:spPr>
      </p:pic>
    </p:spTree>
    <p:extLst>
      <p:ext uri="{BB962C8B-B14F-4D97-AF65-F5344CB8AC3E}">
        <p14:creationId xmlns:p14="http://schemas.microsoft.com/office/powerpoint/2010/main" xmlns="" val="313774958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4" name="Slide Number Placeholder 1"/>
          <p:cNvSpPr>
            <a:spLocks noGrp="1"/>
          </p:cNvSpPr>
          <p:nvPr>
            <p:ph type="sldNum" sz="quarter" idx="12"/>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spcAft>
                <a:spcPct val="40000"/>
              </a:spcAft>
              <a:buClr>
                <a:srgbClr val="170585"/>
              </a:buClr>
              <a:buSzPct val="90000"/>
              <a:buFont typeface="Wingdings" pitchFamily="2" charset="2"/>
              <a:buChar char="ü"/>
              <a:defRPr sz="2800">
                <a:solidFill>
                  <a:srgbClr val="170587"/>
                </a:solidFill>
                <a:latin typeface="Times New Roman" pitchFamily="18" charset="0"/>
              </a:defRPr>
            </a:lvl1pPr>
            <a:lvl2pPr marL="742950" indent="-285750">
              <a:spcBef>
                <a:spcPct val="20000"/>
              </a:spcBef>
              <a:spcAft>
                <a:spcPct val="40000"/>
              </a:spcAft>
              <a:buClr>
                <a:srgbClr val="170585"/>
              </a:buClr>
              <a:buFont typeface="Wingdings" pitchFamily="2" charset="2"/>
              <a:buChar char="§"/>
              <a:defRPr sz="2400">
                <a:solidFill>
                  <a:srgbClr val="170587"/>
                </a:solidFill>
                <a:latin typeface="Times New Roman" pitchFamily="18" charset="0"/>
              </a:defRPr>
            </a:lvl2pPr>
            <a:lvl3pPr marL="1143000" indent="-228600">
              <a:spcBef>
                <a:spcPct val="20000"/>
              </a:spcBef>
              <a:spcAft>
                <a:spcPct val="40000"/>
              </a:spcAft>
              <a:buClr>
                <a:srgbClr val="170585"/>
              </a:buClr>
              <a:buFont typeface="Times New Roman" pitchFamily="18" charset="0"/>
              <a:buChar char="–"/>
              <a:defRPr sz="2200">
                <a:solidFill>
                  <a:srgbClr val="170587"/>
                </a:solidFill>
                <a:latin typeface="Times New Roman" pitchFamily="18" charset="0"/>
              </a:defRPr>
            </a:lvl3pPr>
            <a:lvl4pPr marL="1600200" indent="-228600">
              <a:spcBef>
                <a:spcPct val="20000"/>
              </a:spcBef>
              <a:buChar char="–"/>
              <a:defRPr sz="2000">
                <a:solidFill>
                  <a:srgbClr val="4A4A9E"/>
                </a:solidFill>
                <a:latin typeface="Verdana" pitchFamily="34" charset="0"/>
              </a:defRPr>
            </a:lvl4pPr>
            <a:lvl5pPr marL="2057400" indent="-228600">
              <a:spcBef>
                <a:spcPct val="20000"/>
              </a:spcBef>
              <a:buChar char="•"/>
              <a:defRPr sz="2000">
                <a:solidFill>
                  <a:srgbClr val="4A4A9E"/>
                </a:solidFill>
                <a:latin typeface="Verdana" pitchFamily="34" charset="0"/>
              </a:defRPr>
            </a:lvl5pPr>
            <a:lvl6pPr marL="2514600" indent="-228600" eaLnBrk="0" fontAlgn="base" hangingPunct="0">
              <a:spcBef>
                <a:spcPct val="20000"/>
              </a:spcBef>
              <a:spcAft>
                <a:spcPct val="0"/>
              </a:spcAft>
              <a:buChar char="•"/>
              <a:defRPr sz="2000">
                <a:solidFill>
                  <a:srgbClr val="4A4A9E"/>
                </a:solidFill>
                <a:latin typeface="Verdana" pitchFamily="34" charset="0"/>
              </a:defRPr>
            </a:lvl6pPr>
            <a:lvl7pPr marL="2971800" indent="-228600" eaLnBrk="0" fontAlgn="base" hangingPunct="0">
              <a:spcBef>
                <a:spcPct val="20000"/>
              </a:spcBef>
              <a:spcAft>
                <a:spcPct val="0"/>
              </a:spcAft>
              <a:buChar char="•"/>
              <a:defRPr sz="2000">
                <a:solidFill>
                  <a:srgbClr val="4A4A9E"/>
                </a:solidFill>
                <a:latin typeface="Verdana" pitchFamily="34" charset="0"/>
              </a:defRPr>
            </a:lvl7pPr>
            <a:lvl8pPr marL="3429000" indent="-228600" eaLnBrk="0" fontAlgn="base" hangingPunct="0">
              <a:spcBef>
                <a:spcPct val="20000"/>
              </a:spcBef>
              <a:spcAft>
                <a:spcPct val="0"/>
              </a:spcAft>
              <a:buChar char="•"/>
              <a:defRPr sz="2000">
                <a:solidFill>
                  <a:srgbClr val="4A4A9E"/>
                </a:solidFill>
                <a:latin typeface="Verdana" pitchFamily="34" charset="0"/>
              </a:defRPr>
            </a:lvl8pPr>
            <a:lvl9pPr marL="3886200" indent="-228600" eaLnBrk="0" fontAlgn="base" hangingPunct="0">
              <a:spcBef>
                <a:spcPct val="20000"/>
              </a:spcBef>
              <a:spcAft>
                <a:spcPct val="0"/>
              </a:spcAft>
              <a:buChar char="•"/>
              <a:defRPr sz="2000">
                <a:solidFill>
                  <a:srgbClr val="4A4A9E"/>
                </a:solidFill>
                <a:latin typeface="Verdana" pitchFamily="34" charset="0"/>
              </a:defRPr>
            </a:lvl9pPr>
          </a:lstStyle>
          <a:p>
            <a:pPr>
              <a:spcBef>
                <a:spcPct val="0"/>
              </a:spcBef>
              <a:spcAft>
                <a:spcPct val="0"/>
              </a:spcAft>
              <a:buClrTx/>
              <a:buSzTx/>
              <a:buFontTx/>
              <a:buNone/>
            </a:pPr>
            <a:fld id="{F310142A-31B1-4582-85ED-11AF3E3D09E1}" type="slidenum">
              <a:rPr lang="en-GB" altLang="bg-BG" sz="1200">
                <a:solidFill>
                  <a:srgbClr val="4A4A9E"/>
                </a:solidFill>
                <a:latin typeface="Verdana" pitchFamily="34" charset="0"/>
              </a:rPr>
              <a:pPr>
                <a:spcBef>
                  <a:spcPct val="0"/>
                </a:spcBef>
                <a:spcAft>
                  <a:spcPct val="0"/>
                </a:spcAft>
                <a:buClrTx/>
                <a:buSzTx/>
                <a:buFontTx/>
                <a:buNone/>
              </a:pPr>
              <a:t>59</a:t>
            </a:fld>
            <a:endParaRPr lang="en-GB" altLang="bg-BG" sz="1200">
              <a:solidFill>
                <a:srgbClr val="4A4A9E"/>
              </a:solidFill>
              <a:latin typeface="Verdana" pitchFamily="34" charset="0"/>
            </a:endParaRPr>
          </a:p>
        </p:txBody>
      </p:sp>
      <p:sp>
        <p:nvSpPr>
          <p:cNvPr id="22530" name="Rectangle 2"/>
          <p:cNvSpPr>
            <a:spLocks noGrp="1" noChangeArrowheads="1"/>
          </p:cNvSpPr>
          <p:nvPr>
            <p:ph type="title" idx="4294967295"/>
          </p:nvPr>
        </p:nvSpPr>
        <p:spPr>
          <a:xfrm>
            <a:off x="439387" y="181779"/>
            <a:ext cx="10806545" cy="609600"/>
          </a:xfrm>
        </p:spPr>
        <p:txBody>
          <a:bodyPr>
            <a:noAutofit/>
          </a:bodyPr>
          <a:lstStyle/>
          <a:p>
            <a:pPr algn="ctr">
              <a:tabLst>
                <a:tab pos="361950" algn="l"/>
              </a:tabLst>
            </a:pPr>
            <a:r>
              <a:rPr lang="bg-BG" altLang="bg-BG" b="1" dirty="0">
                <a:latin typeface="Times New Roman" panose="02020603050405020304" pitchFamily="18" charset="0"/>
                <a:cs typeface="Times New Roman" panose="02020603050405020304" pitchFamily="18" charset="0"/>
              </a:rPr>
              <a:t>ДИСКУСИЯ</a:t>
            </a:r>
          </a:p>
        </p:txBody>
      </p:sp>
      <p:sp>
        <p:nvSpPr>
          <p:cNvPr id="47108" name="Rectangle 3"/>
          <p:cNvSpPr>
            <a:spLocks noGrp="1" noChangeArrowheads="1"/>
          </p:cNvSpPr>
          <p:nvPr>
            <p:ph idx="4294967295"/>
          </p:nvPr>
        </p:nvSpPr>
        <p:spPr>
          <a:xfrm>
            <a:off x="1051560" y="4261104"/>
            <a:ext cx="11140440" cy="1805520"/>
          </a:xfrm>
        </p:spPr>
        <p:txBody>
          <a:bodyPr>
            <a:normAutofit fontScale="92500" lnSpcReduction="20000"/>
          </a:bodyPr>
          <a:lstStyle/>
          <a:p>
            <a:pPr algn="ctr" eaLnBrk="1" hangingPunct="1">
              <a:buFont typeface="Wingdings" pitchFamily="2" charset="2"/>
              <a:buNone/>
              <a:defRPr/>
            </a:pPr>
            <a:endParaRPr lang="bg-BG" sz="3400" dirty="0" smtClean="0">
              <a:solidFill>
                <a:schemeClr val="folHlink"/>
              </a:solidFill>
            </a:endParaRPr>
          </a:p>
          <a:p>
            <a:pPr algn="ctr" eaLnBrk="1" hangingPunct="1">
              <a:buFont typeface="Wingdings" pitchFamily="2" charset="2"/>
              <a:buNone/>
              <a:defRPr/>
            </a:pPr>
            <a:endParaRPr lang="bg-BG" sz="3400" dirty="0" smtClean="0">
              <a:solidFill>
                <a:schemeClr val="folHlink"/>
              </a:solidFill>
            </a:endParaRPr>
          </a:p>
          <a:p>
            <a:pPr algn="ctr" eaLnBrk="1" hangingPunct="1">
              <a:buFont typeface="Wingdings" pitchFamily="2" charset="2"/>
              <a:buNone/>
              <a:defRPr/>
            </a:pPr>
            <a:endParaRPr lang="bg-BG" b="1" dirty="0" smtClean="0">
              <a:solidFill>
                <a:srgbClr val="006600"/>
              </a:solidFill>
            </a:endParaRPr>
          </a:p>
          <a:p>
            <a:pPr marL="0" indent="0" algn="ctr" fontAlgn="auto">
              <a:lnSpc>
                <a:spcPct val="100000"/>
              </a:lnSpc>
              <a:spcBef>
                <a:spcPct val="0"/>
              </a:spcBef>
              <a:spcAft>
                <a:spcPts val="0"/>
              </a:spcAft>
              <a:buNone/>
              <a:tabLst>
                <a:tab pos="361950" algn="l"/>
              </a:tabLst>
              <a:defRPr/>
            </a:pPr>
            <a:r>
              <a:rPr lang="bg-BG" sz="3200" b="1" dirty="0">
                <a:solidFill>
                  <a:srgbClr val="FF0000"/>
                </a:solidFill>
                <a:latin typeface="Times New Roman" panose="02020603050405020304" pitchFamily="18" charset="0"/>
                <a:ea typeface="+mj-ea"/>
                <a:cs typeface="Times New Roman" panose="02020603050405020304" pitchFamily="18" charset="0"/>
              </a:rPr>
              <a:t>БЛАГОДАРЯ  ЗА  ВНИМАНИЕТО!</a:t>
            </a:r>
          </a:p>
          <a:p>
            <a:pPr algn="r" eaLnBrk="1" hangingPunct="1">
              <a:buFont typeface="Wingdings" pitchFamily="2" charset="2"/>
              <a:buNone/>
              <a:defRPr/>
            </a:pPr>
            <a:endParaRPr lang="bg-BG" b="1" dirty="0" smtClean="0">
              <a:solidFill>
                <a:schemeClr val="tx2"/>
              </a:solidFill>
            </a:endParaRPr>
          </a:p>
          <a:p>
            <a:pPr eaLnBrk="1" hangingPunct="1">
              <a:defRPr/>
            </a:pPr>
            <a:endParaRPr lang="bg-BG" sz="3900" dirty="0" smtClean="0"/>
          </a:p>
        </p:txBody>
      </p:sp>
      <p:sp>
        <p:nvSpPr>
          <p:cNvPr id="22532" name="Rectangle 4"/>
          <p:cNvSpPr>
            <a:spLocks noChangeArrowheads="1"/>
          </p:cNvSpPr>
          <p:nvPr/>
        </p:nvSpPr>
        <p:spPr bwMode="auto">
          <a:xfrm>
            <a:off x="2446867" y="1268414"/>
            <a:ext cx="9601200" cy="4321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spcBef>
                <a:spcPct val="20000"/>
              </a:spcBef>
              <a:spcAft>
                <a:spcPct val="40000"/>
              </a:spcAft>
              <a:buClr>
                <a:srgbClr val="170585"/>
              </a:buClr>
              <a:buSzPct val="90000"/>
              <a:buFont typeface="Wingdings" pitchFamily="2" charset="2"/>
              <a:buChar char="ü"/>
              <a:defRPr sz="2800">
                <a:solidFill>
                  <a:srgbClr val="170587"/>
                </a:solidFill>
                <a:latin typeface="Times New Roman" pitchFamily="18" charset="0"/>
              </a:defRPr>
            </a:lvl1pPr>
            <a:lvl2pPr marL="742950" indent="-285750">
              <a:spcBef>
                <a:spcPct val="20000"/>
              </a:spcBef>
              <a:spcAft>
                <a:spcPct val="40000"/>
              </a:spcAft>
              <a:buClr>
                <a:srgbClr val="170585"/>
              </a:buClr>
              <a:buFont typeface="Wingdings" pitchFamily="2" charset="2"/>
              <a:buChar char="§"/>
              <a:defRPr sz="2400">
                <a:solidFill>
                  <a:srgbClr val="170587"/>
                </a:solidFill>
                <a:latin typeface="Times New Roman" pitchFamily="18" charset="0"/>
              </a:defRPr>
            </a:lvl2pPr>
            <a:lvl3pPr marL="1143000" indent="-228600">
              <a:spcBef>
                <a:spcPct val="20000"/>
              </a:spcBef>
              <a:spcAft>
                <a:spcPct val="40000"/>
              </a:spcAft>
              <a:buClr>
                <a:srgbClr val="170585"/>
              </a:buClr>
              <a:buFont typeface="Times New Roman" pitchFamily="18" charset="0"/>
              <a:buChar char="–"/>
              <a:defRPr sz="2200">
                <a:solidFill>
                  <a:srgbClr val="170587"/>
                </a:solidFill>
                <a:latin typeface="Times New Roman" pitchFamily="18" charset="0"/>
              </a:defRPr>
            </a:lvl3pPr>
            <a:lvl4pPr marL="1600200" indent="-228600">
              <a:spcBef>
                <a:spcPct val="20000"/>
              </a:spcBef>
              <a:buChar char="–"/>
              <a:defRPr sz="2000">
                <a:solidFill>
                  <a:srgbClr val="4A4A9E"/>
                </a:solidFill>
                <a:latin typeface="Verdana" pitchFamily="34" charset="0"/>
              </a:defRPr>
            </a:lvl4pPr>
            <a:lvl5pPr marL="2057400" indent="-228600">
              <a:spcBef>
                <a:spcPct val="20000"/>
              </a:spcBef>
              <a:buChar char="•"/>
              <a:defRPr sz="2000">
                <a:solidFill>
                  <a:srgbClr val="4A4A9E"/>
                </a:solidFill>
                <a:latin typeface="Verdana" pitchFamily="34" charset="0"/>
              </a:defRPr>
            </a:lvl5pPr>
            <a:lvl6pPr marL="2514600" indent="-228600" eaLnBrk="0" fontAlgn="base" hangingPunct="0">
              <a:spcBef>
                <a:spcPct val="20000"/>
              </a:spcBef>
              <a:spcAft>
                <a:spcPct val="0"/>
              </a:spcAft>
              <a:buChar char="•"/>
              <a:defRPr sz="2000">
                <a:solidFill>
                  <a:srgbClr val="4A4A9E"/>
                </a:solidFill>
                <a:latin typeface="Verdana" pitchFamily="34" charset="0"/>
              </a:defRPr>
            </a:lvl6pPr>
            <a:lvl7pPr marL="2971800" indent="-228600" eaLnBrk="0" fontAlgn="base" hangingPunct="0">
              <a:spcBef>
                <a:spcPct val="20000"/>
              </a:spcBef>
              <a:spcAft>
                <a:spcPct val="0"/>
              </a:spcAft>
              <a:buChar char="•"/>
              <a:defRPr sz="2000">
                <a:solidFill>
                  <a:srgbClr val="4A4A9E"/>
                </a:solidFill>
                <a:latin typeface="Verdana" pitchFamily="34" charset="0"/>
              </a:defRPr>
            </a:lvl7pPr>
            <a:lvl8pPr marL="3429000" indent="-228600" eaLnBrk="0" fontAlgn="base" hangingPunct="0">
              <a:spcBef>
                <a:spcPct val="20000"/>
              </a:spcBef>
              <a:spcAft>
                <a:spcPct val="0"/>
              </a:spcAft>
              <a:buChar char="•"/>
              <a:defRPr sz="2000">
                <a:solidFill>
                  <a:srgbClr val="4A4A9E"/>
                </a:solidFill>
                <a:latin typeface="Verdana" pitchFamily="34" charset="0"/>
              </a:defRPr>
            </a:lvl8pPr>
            <a:lvl9pPr marL="3886200" indent="-228600" eaLnBrk="0" fontAlgn="base" hangingPunct="0">
              <a:spcBef>
                <a:spcPct val="20000"/>
              </a:spcBef>
              <a:spcAft>
                <a:spcPct val="0"/>
              </a:spcAft>
              <a:buChar char="•"/>
              <a:defRPr sz="2000">
                <a:solidFill>
                  <a:srgbClr val="4A4A9E"/>
                </a:solidFill>
                <a:latin typeface="Verdana" pitchFamily="34" charset="0"/>
              </a:defRPr>
            </a:lvl9pPr>
          </a:lstStyle>
          <a:p>
            <a:pPr eaLnBrk="1" hangingPunct="1">
              <a:spcAft>
                <a:spcPct val="0"/>
              </a:spcAft>
              <a:buClr>
                <a:schemeClr val="tx2"/>
              </a:buClr>
              <a:buSzPct val="70000"/>
              <a:buFont typeface="Wingdings" pitchFamily="2" charset="2"/>
              <a:buChar char="l"/>
            </a:pPr>
            <a:endParaRPr lang="bg-BG" altLang="bg-BG" sz="3000">
              <a:solidFill>
                <a:schemeClr val="tx1"/>
              </a:solidFill>
              <a:latin typeface="Calibri" pitchFamily="34" charset="0"/>
            </a:endParaRPr>
          </a:p>
        </p:txBody>
      </p:sp>
      <p:pic>
        <p:nvPicPr>
          <p:cNvPr id="1026" name="Picture 2" descr="Smiley, Happy, Face, Smile, Lucky, Luck, Yellow, Fun"/>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017074" y="5338902"/>
            <a:ext cx="672261" cy="672261"/>
          </a:xfrm>
          <a:prstGeom prst="rect">
            <a:avLst/>
          </a:prstGeom>
          <a:noFill/>
          <a:extLst>
            <a:ext uri="{909E8E84-426E-40DD-AFC4-6F175D3DCCD1}">
              <a14:hiddenFill xmlns:a14="http://schemas.microsoft.com/office/drawing/2010/main" xmlns="">
                <a:solidFill>
                  <a:srgbClr val="FFFFFF"/>
                </a:solidFill>
              </a14:hiddenFill>
            </a:ext>
          </a:extLst>
        </p:spPr>
      </p:pic>
      <p:pic>
        <p:nvPicPr>
          <p:cNvPr id="2" name="Picture 1"/>
          <p:cNvPicPr>
            <a:picLocks noChangeAspect="1"/>
          </p:cNvPicPr>
          <p:nvPr/>
        </p:nvPicPr>
        <p:blipFill>
          <a:blip r:embed="rId4" cstate="print"/>
          <a:stretch>
            <a:fillRect/>
          </a:stretch>
        </p:blipFill>
        <p:spPr>
          <a:xfrm rot="915302">
            <a:off x="4275598" y="1287003"/>
            <a:ext cx="2814946" cy="3519914"/>
          </a:xfrm>
          <a:prstGeom prst="rect">
            <a:avLst/>
          </a:prstGeom>
        </p:spPr>
      </p:pic>
    </p:spTree>
    <p:extLst>
      <p:ext uri="{BB962C8B-B14F-4D97-AF65-F5344CB8AC3E}">
        <p14:creationId xmlns:p14="http://schemas.microsoft.com/office/powerpoint/2010/main" xmlns="" val="34744676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a:xfrm>
            <a:off x="475014" y="225633"/>
            <a:ext cx="11615528" cy="644006"/>
          </a:xfrm>
        </p:spPr>
        <p:txBody>
          <a:bodyPr>
            <a:noAutofit/>
          </a:bodyPr>
          <a:lstStyle/>
          <a:p>
            <a:r>
              <a:rPr lang="ru-RU" altLang="bg-BG" sz="2800" b="1" dirty="0" smtClean="0"/>
              <a:t/>
            </a:r>
            <a:br>
              <a:rPr lang="ru-RU" altLang="bg-BG" sz="2800" b="1" dirty="0" smtClean="0"/>
            </a:br>
            <a:r>
              <a:rPr lang="ru-RU" altLang="bg-BG" sz="2800" b="1" dirty="0"/>
              <a:t/>
            </a:r>
            <a:br>
              <a:rPr lang="ru-RU" altLang="bg-BG" sz="2800" b="1" dirty="0"/>
            </a:br>
            <a:r>
              <a:rPr lang="ru-RU" altLang="bg-BG" sz="2800" b="1" dirty="0" smtClean="0"/>
              <a:t/>
            </a:r>
            <a:br>
              <a:rPr lang="ru-RU" altLang="bg-BG" sz="2800" b="1" dirty="0" smtClean="0"/>
            </a:br>
            <a:r>
              <a:rPr lang="ru-RU" altLang="bg-BG" sz="2800" b="1" dirty="0"/>
              <a:t/>
            </a:r>
            <a:br>
              <a:rPr lang="ru-RU" altLang="bg-BG" sz="2800" b="1" dirty="0"/>
            </a:br>
            <a:r>
              <a:rPr lang="ru-RU" altLang="bg-BG" sz="2800" b="1" dirty="0">
                <a:solidFill>
                  <a:schemeClr val="tx1"/>
                </a:solidFill>
              </a:rPr>
              <a:t>Данъчно третиране на </a:t>
            </a:r>
            <a:r>
              <a:rPr lang="ru-RU" altLang="bg-BG" sz="2800" b="1" dirty="0" smtClean="0">
                <a:solidFill>
                  <a:schemeClr val="tx1"/>
                </a:solidFill>
              </a:rPr>
              <a:t>финансов </a:t>
            </a:r>
            <a:r>
              <a:rPr lang="ru-RU" altLang="bg-BG" sz="2800" b="1" dirty="0">
                <a:solidFill>
                  <a:schemeClr val="tx1"/>
                </a:solidFill>
              </a:rPr>
              <a:t>лизинг при лизингополучатели, прилагащи МСС</a:t>
            </a:r>
            <a:endParaRPr lang="ru-RU" altLang="bg-BG" sz="2800" b="1" dirty="0" smtClean="0">
              <a:solidFill>
                <a:schemeClr val="tx1"/>
              </a:solidFill>
            </a:endParaRPr>
          </a:p>
        </p:txBody>
      </p:sp>
      <p:sp>
        <p:nvSpPr>
          <p:cNvPr id="77827" name="Content Placeholder 2"/>
          <p:cNvSpPr>
            <a:spLocks noGrp="1"/>
          </p:cNvSpPr>
          <p:nvPr>
            <p:ph idx="1"/>
          </p:nvPr>
        </p:nvSpPr>
        <p:spPr>
          <a:xfrm>
            <a:off x="329700" y="878774"/>
            <a:ext cx="11711879" cy="5628904"/>
          </a:xfrm>
        </p:spPr>
        <p:txBody>
          <a:bodyPr>
            <a:noAutofit/>
          </a:bodyPr>
          <a:lstStyle/>
          <a:p>
            <a:pPr>
              <a:spcBef>
                <a:spcPct val="0"/>
              </a:spcBef>
            </a:pPr>
            <a:r>
              <a:rPr lang="ru-RU" altLang="bg-BG" sz="2800" dirty="0" smtClean="0"/>
              <a:t>При лизингополучатели по финансов лизинг, </a:t>
            </a:r>
            <a:r>
              <a:rPr lang="ru-RU" altLang="bg-BG" sz="2800" dirty="0"/>
              <a:t>прилагащи </a:t>
            </a:r>
            <a:r>
              <a:rPr lang="ru-RU" altLang="bg-BG" sz="2800" dirty="0" smtClean="0"/>
              <a:t>МСС:</a:t>
            </a:r>
          </a:p>
          <a:p>
            <a:pPr marL="393192" lvl="1" indent="0">
              <a:spcBef>
                <a:spcPct val="0"/>
              </a:spcBef>
              <a:buNone/>
            </a:pPr>
            <a:endParaRPr lang="ru-RU" altLang="bg-BG" sz="2000" dirty="0"/>
          </a:p>
          <a:p>
            <a:pPr lvl="1">
              <a:spcBef>
                <a:spcPct val="0"/>
              </a:spcBef>
              <a:buFont typeface="Wingdings" pitchFamily="2" charset="2"/>
              <a:buChar char="ü"/>
            </a:pPr>
            <a:r>
              <a:rPr lang="ru-RU" altLang="bg-BG" sz="2800" dirty="0" smtClean="0"/>
              <a:t>Ограничението </a:t>
            </a:r>
            <a:r>
              <a:rPr lang="ru-RU" altLang="bg-BG" sz="2800" dirty="0"/>
              <a:t>по </a:t>
            </a:r>
            <a:r>
              <a:rPr lang="ru-RU" altLang="bg-BG" sz="2800" dirty="0" smtClean="0"/>
              <a:t>чл. 61, ал</a:t>
            </a:r>
            <a:r>
              <a:rPr lang="ru-RU" altLang="bg-BG" sz="2800" dirty="0"/>
              <a:t>. 1, т. </a:t>
            </a:r>
            <a:r>
              <a:rPr lang="ru-RU" altLang="bg-BG" sz="2800" dirty="0" smtClean="0"/>
              <a:t>1* </a:t>
            </a:r>
            <a:r>
              <a:rPr lang="ru-RU" altLang="bg-BG" sz="2800" b="1" dirty="0"/>
              <a:t>не се прилага </a:t>
            </a:r>
            <a:r>
              <a:rPr lang="ru-RU" altLang="bg-BG" sz="2800" dirty="0"/>
              <a:t>при последваща оценка на данъчни дълготрайни материални активи по чл. 50, ал. 2, която се дължи на преоценка на </a:t>
            </a:r>
            <a:r>
              <a:rPr lang="ru-RU" altLang="bg-BG" sz="2800" dirty="0" smtClean="0"/>
              <a:t>пасива** </a:t>
            </a:r>
            <a:r>
              <a:rPr lang="ru-RU" altLang="bg-BG" sz="2800" dirty="0"/>
              <a:t>по договора за финансов лизинг</a:t>
            </a:r>
            <a:r>
              <a:rPr lang="ru-RU" altLang="bg-BG" sz="2800" dirty="0" smtClean="0"/>
              <a:t>.</a:t>
            </a:r>
          </a:p>
          <a:p>
            <a:pPr lvl="1">
              <a:spcBef>
                <a:spcPct val="0"/>
              </a:spcBef>
              <a:buFont typeface="Wingdings" pitchFamily="2" charset="2"/>
              <a:buChar char="ü"/>
            </a:pPr>
            <a:endParaRPr lang="ru-RU" altLang="bg-BG" sz="1800" dirty="0"/>
          </a:p>
          <a:p>
            <a:pPr marL="393192" lvl="1" indent="0">
              <a:spcBef>
                <a:spcPct val="0"/>
              </a:spcBef>
              <a:buNone/>
            </a:pPr>
            <a:endParaRPr lang="ru-RU" altLang="bg-BG" sz="1800" dirty="0"/>
          </a:p>
          <a:p>
            <a:pPr eaLnBrk="1" hangingPunct="1">
              <a:spcBef>
                <a:spcPct val="0"/>
              </a:spcBef>
              <a:buNone/>
            </a:pPr>
            <a:r>
              <a:rPr lang="ru-RU" altLang="bg-BG" sz="1600" dirty="0" smtClean="0"/>
              <a:t>––––––––––––––––––––––––––––––––––––––––––––––––––––––––––––––––––––––––––––––––––</a:t>
            </a:r>
          </a:p>
          <a:p>
            <a:pPr marL="225425" indent="-225425" eaLnBrk="1" hangingPunct="1">
              <a:spcBef>
                <a:spcPct val="0"/>
              </a:spcBef>
              <a:buNone/>
            </a:pPr>
            <a:r>
              <a:rPr lang="ru-RU" altLang="bg-BG" sz="1600" dirty="0" smtClean="0"/>
              <a:t>* </a:t>
            </a:r>
            <a:r>
              <a:rPr lang="ru-RU" altLang="bg-BG" sz="1600" dirty="0"/>
              <a:t>Съгласно чл. 61, ал. 1, т. 1 стойностите на данъчния амортизируем актив не се променят при последваща счетоводна оценка </a:t>
            </a:r>
            <a:r>
              <a:rPr lang="ru-RU" altLang="bg-BG" sz="1600" dirty="0" smtClean="0"/>
              <a:t> (</a:t>
            </a:r>
            <a:r>
              <a:rPr lang="ru-RU" altLang="bg-BG" sz="1600" dirty="0"/>
              <a:t>преоценка и обезценка</a:t>
            </a:r>
            <a:r>
              <a:rPr lang="ru-RU" altLang="bg-BG" sz="1600" dirty="0" smtClean="0"/>
              <a:t>).</a:t>
            </a:r>
          </a:p>
          <a:p>
            <a:pPr marL="225425" indent="-225425">
              <a:spcBef>
                <a:spcPct val="0"/>
              </a:spcBef>
              <a:buNone/>
            </a:pPr>
            <a:r>
              <a:rPr lang="ru-RU" altLang="bg-BG" sz="1600" dirty="0" smtClean="0"/>
              <a:t>** </a:t>
            </a:r>
            <a:r>
              <a:rPr lang="ru-RU" altLang="bg-BG" sz="1600" dirty="0"/>
              <a:t>Според т</a:t>
            </a:r>
            <a:r>
              <a:rPr lang="ru-RU" altLang="bg-BG" sz="1600" dirty="0" smtClean="0"/>
              <a:t>. 36, б. в) от МСФО 16 лизингополучателят преоценява </a:t>
            </a:r>
            <a:r>
              <a:rPr lang="ru-RU" altLang="bg-BG" sz="1600" dirty="0"/>
              <a:t>балансовата стойност, за да отрази преоценките или измененията на лизинговия договор, посочени в параграфи </a:t>
            </a:r>
            <a:r>
              <a:rPr lang="ru-RU" altLang="bg-BG" sz="1600" dirty="0" smtClean="0"/>
              <a:t>39-46</a:t>
            </a:r>
            <a:r>
              <a:rPr lang="ru-RU" altLang="bg-BG" sz="1600" dirty="0"/>
              <a:t>, или да отрази коригираните фиксирани по същество лизингови плащания (вж. параграф Б42</a:t>
            </a:r>
            <a:r>
              <a:rPr lang="ru-RU" altLang="bg-BG" sz="1600" dirty="0" smtClean="0"/>
              <a:t>). </a:t>
            </a:r>
            <a:endParaRPr lang="ru-RU" altLang="bg-BG" sz="1600" dirty="0"/>
          </a:p>
          <a:p>
            <a:pPr marL="225425" indent="-225425">
              <a:spcBef>
                <a:spcPct val="0"/>
              </a:spcBef>
              <a:buNone/>
            </a:pPr>
            <a:r>
              <a:rPr lang="ru-RU" altLang="bg-BG" sz="1600" dirty="0" smtClean="0"/>
              <a:t>	Т. 39 от МСФО 16: След </a:t>
            </a:r>
            <a:r>
              <a:rPr lang="ru-RU" altLang="bg-BG" sz="1600" dirty="0"/>
              <a:t>началната дата лизингополучателят прилага параграфи </a:t>
            </a:r>
            <a:r>
              <a:rPr lang="ru-RU" altLang="bg-BG" sz="1600" dirty="0" smtClean="0"/>
              <a:t>40-43</a:t>
            </a:r>
            <a:r>
              <a:rPr lang="ru-RU" altLang="bg-BG" sz="1600" dirty="0"/>
              <a:t>, когато преоценява пасива по лизинга, за да отрази промените в лизинговите плащания. Лизингополучателят признава сумата на преоценката на пасива по лизинга като корекция на актива с право на ползване. Ако обаче балансовата стойност на актива с право на ползване е намалена до нула и има по-нататъшно намаляване в оценката на пасива по лизинга, лизингополучателят признава остатъчна сума на преоценката в печалбата или загубата.</a:t>
            </a:r>
          </a:p>
          <a:p>
            <a:pPr marL="225425" indent="-225425">
              <a:spcBef>
                <a:spcPct val="0"/>
              </a:spcBef>
              <a:buNone/>
            </a:pPr>
            <a:endParaRPr lang="ru-RU" altLang="bg-BG" sz="1600" dirty="0"/>
          </a:p>
        </p:txBody>
      </p:sp>
      <p:sp>
        <p:nvSpPr>
          <p:cNvPr id="2" name="Slide Number Placeholder 1"/>
          <p:cNvSpPr>
            <a:spLocks noGrp="1"/>
          </p:cNvSpPr>
          <p:nvPr>
            <p:ph type="sldNum" sz="quarter" idx="12"/>
          </p:nvPr>
        </p:nvSpPr>
        <p:spPr/>
        <p:txBody>
          <a:bodyPr/>
          <a:lstStyle/>
          <a:p>
            <a:fld id="{50B5C888-3C0A-457F-AA9B-D82A6007E643}" type="slidenum">
              <a:rPr lang="bg-BG" smtClean="0"/>
              <a:pPr/>
              <a:t>6</a:t>
            </a:fld>
            <a:endParaRPr lang="bg-BG"/>
          </a:p>
        </p:txBody>
      </p:sp>
    </p:spTree>
    <p:extLst>
      <p:ext uri="{BB962C8B-B14F-4D97-AF65-F5344CB8AC3E}">
        <p14:creationId xmlns:p14="http://schemas.microsoft.com/office/powerpoint/2010/main" xmlns="" val="4076301986"/>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a:xfrm>
            <a:off x="570015" y="240007"/>
            <a:ext cx="11079678" cy="1042528"/>
          </a:xfrm>
        </p:spPr>
        <p:txBody>
          <a:bodyPr>
            <a:noAutofit/>
          </a:bodyPr>
          <a:lstStyle/>
          <a:p>
            <a:r>
              <a:rPr lang="bg-BG" sz="4000" b="1" dirty="0" smtClean="0">
                <a:solidFill>
                  <a:schemeClr val="tx1"/>
                </a:solidFill>
                <a:latin typeface="Times New Roman" panose="02020603050405020304" pitchFamily="18" charset="0"/>
                <a:cs typeface="Times New Roman" panose="02020603050405020304" pitchFamily="18" charset="0"/>
              </a:rPr>
              <a:t>Промени</a:t>
            </a:r>
            <a:r>
              <a:rPr lang="bg-BG" sz="4000" b="1" dirty="0">
                <a:solidFill>
                  <a:schemeClr val="tx1"/>
                </a:solidFill>
                <a:latin typeface="Times New Roman" panose="02020603050405020304" pitchFamily="18" charset="0"/>
                <a:cs typeface="Times New Roman" panose="02020603050405020304" pitchFamily="18" charset="0"/>
              </a:rPr>
              <a:t>, свързани с въвеждането на </a:t>
            </a:r>
            <a:r>
              <a:rPr lang="bg-BG" sz="4000" b="1" dirty="0" smtClean="0">
                <a:solidFill>
                  <a:schemeClr val="tx1"/>
                </a:solidFill>
                <a:latin typeface="Times New Roman" panose="02020603050405020304" pitchFamily="18" charset="0"/>
                <a:cs typeface="Times New Roman" panose="02020603050405020304" pitchFamily="18" charset="0"/>
              </a:rPr>
              <a:t>Директива 2016/1164</a:t>
            </a:r>
            <a:endParaRPr lang="en-US" sz="4000" b="1" dirty="0">
              <a:solidFill>
                <a:schemeClr val="tx1"/>
              </a:solidFill>
              <a:latin typeface="Times New Roman" panose="02020603050405020304" pitchFamily="18" charset="0"/>
              <a:cs typeface="Times New Roman" panose="02020603050405020304" pitchFamily="18" charset="0"/>
            </a:endParaRPr>
          </a:p>
        </p:txBody>
      </p:sp>
      <p:sp>
        <p:nvSpPr>
          <p:cNvPr id="77827" name="Content Placeholder 2"/>
          <p:cNvSpPr>
            <a:spLocks noGrp="1"/>
          </p:cNvSpPr>
          <p:nvPr>
            <p:ph sz="quarter" idx="1"/>
          </p:nvPr>
        </p:nvSpPr>
        <p:spPr>
          <a:xfrm>
            <a:off x="388918" y="1423970"/>
            <a:ext cx="10944529" cy="5599215"/>
          </a:xfrm>
        </p:spPr>
        <p:txBody>
          <a:bodyPr>
            <a:noAutofit/>
          </a:bodyPr>
          <a:lstStyle/>
          <a:p>
            <a:pPr marL="452438" lvl="2" indent="-285750" algn="just">
              <a:spcBef>
                <a:spcPts val="0"/>
              </a:spcBef>
            </a:pPr>
            <a:r>
              <a:rPr lang="bg-BG" sz="2800" b="1" i="1" dirty="0" smtClean="0">
                <a:latin typeface="Times New Roman" panose="02020603050405020304" pitchFamily="18" charset="0"/>
                <a:cs typeface="Times New Roman" panose="02020603050405020304" pitchFamily="18" charset="0"/>
              </a:rPr>
              <a:t>Директива 2016/1164 </a:t>
            </a:r>
            <a:r>
              <a:rPr lang="ru-RU" sz="2800" b="1" i="1" dirty="0" smtClean="0">
                <a:latin typeface="Times New Roman" panose="02020603050405020304" pitchFamily="18" charset="0"/>
                <a:cs typeface="Times New Roman" panose="02020603050405020304" pitchFamily="18" charset="0"/>
              </a:rPr>
              <a:t>Директива </a:t>
            </a:r>
            <a:r>
              <a:rPr lang="ru-RU" sz="2800" b="1" i="1" dirty="0">
                <a:latin typeface="Times New Roman" panose="02020603050405020304" pitchFamily="18" charset="0"/>
                <a:cs typeface="Times New Roman" panose="02020603050405020304" pitchFamily="18" charset="0"/>
              </a:rPr>
              <a:t>(ЕС) 2016/1164 на </a:t>
            </a:r>
            <a:r>
              <a:rPr lang="ru-RU" sz="2800" b="1" i="1" dirty="0" err="1">
                <a:latin typeface="Times New Roman" panose="02020603050405020304" pitchFamily="18" charset="0"/>
                <a:cs typeface="Times New Roman" panose="02020603050405020304" pitchFamily="18" charset="0"/>
              </a:rPr>
              <a:t>Съвета</a:t>
            </a:r>
            <a:r>
              <a:rPr lang="ru-RU" sz="2800" b="1" i="1" dirty="0">
                <a:latin typeface="Times New Roman" panose="02020603050405020304" pitchFamily="18" charset="0"/>
                <a:cs typeface="Times New Roman" panose="02020603050405020304" pitchFamily="18" charset="0"/>
              </a:rPr>
              <a:t> от 12 юли 2016 г. за </a:t>
            </a:r>
            <a:r>
              <a:rPr lang="ru-RU" sz="2800" b="1" i="1" dirty="0" err="1">
                <a:latin typeface="Times New Roman" panose="02020603050405020304" pitchFamily="18" charset="0"/>
                <a:cs typeface="Times New Roman" panose="02020603050405020304" pitchFamily="18" charset="0"/>
              </a:rPr>
              <a:t>установяване</a:t>
            </a:r>
            <a:r>
              <a:rPr lang="ru-RU" sz="2800" b="1" i="1" dirty="0">
                <a:latin typeface="Times New Roman" panose="02020603050405020304" pitchFamily="18" charset="0"/>
                <a:cs typeface="Times New Roman" panose="02020603050405020304" pitchFamily="18" charset="0"/>
              </a:rPr>
              <a:t> на правила </a:t>
            </a:r>
            <a:r>
              <a:rPr lang="ru-RU" sz="2800" b="1" i="1" dirty="0" err="1">
                <a:latin typeface="Times New Roman" panose="02020603050405020304" pitchFamily="18" charset="0"/>
                <a:cs typeface="Times New Roman" panose="02020603050405020304" pitchFamily="18" charset="0"/>
              </a:rPr>
              <a:t>срещу</a:t>
            </a:r>
            <a:r>
              <a:rPr lang="ru-RU" sz="2800" b="1" i="1" dirty="0">
                <a:latin typeface="Times New Roman" panose="02020603050405020304" pitchFamily="18" charset="0"/>
                <a:cs typeface="Times New Roman" panose="02020603050405020304" pitchFamily="18" charset="0"/>
              </a:rPr>
              <a:t> </a:t>
            </a:r>
            <a:r>
              <a:rPr lang="ru-RU" sz="2800" b="1" i="1" dirty="0" err="1">
                <a:latin typeface="Times New Roman" panose="02020603050405020304" pitchFamily="18" charset="0"/>
                <a:cs typeface="Times New Roman" panose="02020603050405020304" pitchFamily="18" charset="0"/>
              </a:rPr>
              <a:t>практиките</a:t>
            </a:r>
            <a:r>
              <a:rPr lang="ru-RU" sz="2800" b="1" i="1" dirty="0">
                <a:latin typeface="Times New Roman" panose="02020603050405020304" pitchFamily="18" charset="0"/>
                <a:cs typeface="Times New Roman" panose="02020603050405020304" pitchFamily="18" charset="0"/>
              </a:rPr>
              <a:t> за </a:t>
            </a:r>
            <a:r>
              <a:rPr lang="ru-RU" sz="2800" b="1" i="1" dirty="0" err="1">
                <a:latin typeface="Times New Roman" panose="02020603050405020304" pitchFamily="18" charset="0"/>
                <a:cs typeface="Times New Roman" panose="02020603050405020304" pitchFamily="18" charset="0"/>
              </a:rPr>
              <a:t>избягване</a:t>
            </a:r>
            <a:r>
              <a:rPr lang="ru-RU" sz="2800" b="1" i="1" dirty="0">
                <a:latin typeface="Times New Roman" panose="02020603050405020304" pitchFamily="18" charset="0"/>
                <a:cs typeface="Times New Roman" panose="02020603050405020304" pitchFamily="18" charset="0"/>
              </a:rPr>
              <a:t> на </a:t>
            </a:r>
            <a:r>
              <a:rPr lang="ru-RU" sz="2800" b="1" i="1" dirty="0" err="1">
                <a:latin typeface="Times New Roman" panose="02020603050405020304" pitchFamily="18" charset="0"/>
                <a:cs typeface="Times New Roman" panose="02020603050405020304" pitchFamily="18" charset="0"/>
              </a:rPr>
              <a:t>данъци</a:t>
            </a:r>
            <a:r>
              <a:rPr lang="ru-RU" sz="2800" b="1" i="1" dirty="0">
                <a:latin typeface="Times New Roman" panose="02020603050405020304" pitchFamily="18" charset="0"/>
                <a:cs typeface="Times New Roman" panose="02020603050405020304" pitchFamily="18" charset="0"/>
              </a:rPr>
              <a:t>, </a:t>
            </a:r>
            <a:r>
              <a:rPr lang="ru-RU" sz="2800" b="1" i="1" dirty="0" err="1">
                <a:latin typeface="Times New Roman" panose="02020603050405020304" pitchFamily="18" charset="0"/>
                <a:cs typeface="Times New Roman" panose="02020603050405020304" pitchFamily="18" charset="0"/>
              </a:rPr>
              <a:t>които</a:t>
            </a:r>
            <a:r>
              <a:rPr lang="ru-RU" sz="2800" b="1" i="1" dirty="0">
                <a:latin typeface="Times New Roman" panose="02020603050405020304" pitchFamily="18" charset="0"/>
                <a:cs typeface="Times New Roman" panose="02020603050405020304" pitchFamily="18" charset="0"/>
              </a:rPr>
              <a:t> </a:t>
            </a:r>
            <a:r>
              <a:rPr lang="ru-RU" sz="2800" b="1" i="1" dirty="0" err="1">
                <a:latin typeface="Times New Roman" panose="02020603050405020304" pitchFamily="18" charset="0"/>
                <a:cs typeface="Times New Roman" panose="02020603050405020304" pitchFamily="18" charset="0"/>
              </a:rPr>
              <a:t>пряко</a:t>
            </a:r>
            <a:r>
              <a:rPr lang="ru-RU" sz="2800" b="1" i="1" dirty="0">
                <a:latin typeface="Times New Roman" panose="02020603050405020304" pitchFamily="18" charset="0"/>
                <a:cs typeface="Times New Roman" panose="02020603050405020304" pitchFamily="18" charset="0"/>
              </a:rPr>
              <a:t> </a:t>
            </a:r>
            <a:r>
              <a:rPr lang="ru-RU" sz="2800" b="1" i="1" dirty="0" err="1">
                <a:latin typeface="Times New Roman" panose="02020603050405020304" pitchFamily="18" charset="0"/>
                <a:cs typeface="Times New Roman" panose="02020603050405020304" pitchFamily="18" charset="0"/>
              </a:rPr>
              <a:t>засягат</a:t>
            </a:r>
            <a:r>
              <a:rPr lang="ru-RU" sz="2800" b="1" i="1" dirty="0">
                <a:latin typeface="Times New Roman" panose="02020603050405020304" pitchFamily="18" charset="0"/>
                <a:cs typeface="Times New Roman" panose="02020603050405020304" pitchFamily="18" charset="0"/>
              </a:rPr>
              <a:t> </a:t>
            </a:r>
            <a:r>
              <a:rPr lang="ru-RU" sz="2800" b="1" i="1" dirty="0" err="1">
                <a:latin typeface="Times New Roman" panose="02020603050405020304" pitchFamily="18" charset="0"/>
                <a:cs typeface="Times New Roman" panose="02020603050405020304" pitchFamily="18" charset="0"/>
              </a:rPr>
              <a:t>функционирането</a:t>
            </a:r>
            <a:r>
              <a:rPr lang="ru-RU" sz="2800" b="1" i="1" dirty="0">
                <a:latin typeface="Times New Roman" panose="02020603050405020304" pitchFamily="18" charset="0"/>
                <a:cs typeface="Times New Roman" panose="02020603050405020304" pitchFamily="18" charset="0"/>
              </a:rPr>
              <a:t> на </a:t>
            </a:r>
            <a:r>
              <a:rPr lang="ru-RU" sz="2800" b="1" i="1" dirty="0" err="1">
                <a:latin typeface="Times New Roman" panose="02020603050405020304" pitchFamily="18" charset="0"/>
                <a:cs typeface="Times New Roman" panose="02020603050405020304" pitchFamily="18" charset="0"/>
              </a:rPr>
              <a:t>вътрешния</a:t>
            </a:r>
            <a:r>
              <a:rPr lang="ru-RU" sz="2800" b="1" i="1" dirty="0">
                <a:latin typeface="Times New Roman" panose="02020603050405020304" pitchFamily="18" charset="0"/>
                <a:cs typeface="Times New Roman" panose="02020603050405020304" pitchFamily="18" charset="0"/>
              </a:rPr>
              <a:t> </a:t>
            </a:r>
            <a:r>
              <a:rPr lang="ru-RU" sz="2800" b="1" i="1" dirty="0" err="1">
                <a:latin typeface="Times New Roman" panose="02020603050405020304" pitchFamily="18" charset="0"/>
                <a:cs typeface="Times New Roman" panose="02020603050405020304" pitchFamily="18" charset="0"/>
              </a:rPr>
              <a:t>пазар</a:t>
            </a:r>
            <a:r>
              <a:rPr lang="ru-RU" sz="2800" b="1" i="1" dirty="0">
                <a:latin typeface="Times New Roman" panose="02020603050405020304" pitchFamily="18" charset="0"/>
                <a:cs typeface="Times New Roman" panose="02020603050405020304" pitchFamily="18" charset="0"/>
              </a:rPr>
              <a:t> </a:t>
            </a:r>
            <a:r>
              <a:rPr lang="ru-RU" sz="2800" dirty="0">
                <a:latin typeface="Times New Roman" panose="02020603050405020304" pitchFamily="18" charset="0"/>
                <a:cs typeface="Times New Roman" panose="02020603050405020304" pitchFamily="18" charset="0"/>
              </a:rPr>
              <a:t>(ОВ, L 193/1 от 19 юли 2016 г.) </a:t>
            </a:r>
            <a:r>
              <a:rPr lang="bg-BG" sz="2800" dirty="0" smtClean="0">
                <a:latin typeface="Times New Roman" panose="02020603050405020304" pitchFamily="18" charset="0"/>
                <a:cs typeface="Times New Roman" panose="02020603050405020304" pitchFamily="18" charset="0"/>
              </a:rPr>
              <a:t>е </a:t>
            </a:r>
            <a:r>
              <a:rPr lang="bg-BG" sz="2800" dirty="0">
                <a:latin typeface="Times New Roman" panose="02020603050405020304" pitchFamily="18" charset="0"/>
                <a:cs typeface="Times New Roman" panose="02020603050405020304" pitchFamily="18" charset="0"/>
              </a:rPr>
              <a:t>в резултат на завършването на проекта за борба със свиването на данъчната основа и прехвърлянето на печалби (BEPS) на Г-20 и ОИСР.</a:t>
            </a:r>
          </a:p>
          <a:p>
            <a:pPr marL="452438" marR="0" lvl="2" indent="-285750" algn="just">
              <a:spcBef>
                <a:spcPts val="0"/>
              </a:spcBef>
              <a:spcAft>
                <a:spcPts val="0"/>
              </a:spcAft>
            </a:pPr>
            <a:endParaRPr lang="bg-BG" sz="2800" dirty="0" smtClean="0">
              <a:latin typeface="Times New Roman" panose="02020603050405020304" pitchFamily="18" charset="0"/>
              <a:cs typeface="Times New Roman" panose="02020603050405020304" pitchFamily="18" charset="0"/>
            </a:endParaRPr>
          </a:p>
          <a:p>
            <a:pPr marL="452438" marR="0" lvl="2" indent="-285750" algn="just">
              <a:spcBef>
                <a:spcPts val="0"/>
              </a:spcBef>
              <a:spcAft>
                <a:spcPts val="0"/>
              </a:spcAft>
            </a:pPr>
            <a:r>
              <a:rPr lang="bg-BG" sz="2800" dirty="0" smtClean="0">
                <a:latin typeface="Times New Roman" panose="02020603050405020304" pitchFamily="18" charset="0"/>
                <a:cs typeface="Times New Roman" panose="02020603050405020304" pitchFamily="18" charset="0"/>
              </a:rPr>
              <a:t>Директива </a:t>
            </a:r>
            <a:r>
              <a:rPr lang="bg-BG" sz="2800" dirty="0">
                <a:latin typeface="Times New Roman" panose="02020603050405020304" pitchFamily="18" charset="0"/>
                <a:cs typeface="Times New Roman" panose="02020603050405020304" pitchFamily="18" charset="0"/>
              </a:rPr>
              <a:t>2016/1164 </a:t>
            </a:r>
            <a:r>
              <a:rPr lang="bg-BG" sz="2800" dirty="0" smtClean="0">
                <a:latin typeface="Times New Roman" panose="02020603050405020304" pitchFamily="18" charset="0"/>
                <a:cs typeface="Times New Roman" panose="02020603050405020304" pitchFamily="18" charset="0"/>
              </a:rPr>
              <a:t>е изменена </a:t>
            </a:r>
            <a:r>
              <a:rPr lang="bg-BG" sz="2800" dirty="0">
                <a:latin typeface="Times New Roman" panose="02020603050405020304" pitchFamily="18" charset="0"/>
                <a:cs typeface="Times New Roman" panose="02020603050405020304" pitchFamily="18" charset="0"/>
              </a:rPr>
              <a:t>и допълнена с </a:t>
            </a:r>
            <a:r>
              <a:rPr lang="bg-BG" sz="2800" b="1" i="1" dirty="0">
                <a:latin typeface="Times New Roman" panose="02020603050405020304" pitchFamily="18" charset="0"/>
                <a:cs typeface="Times New Roman" panose="02020603050405020304" pitchFamily="18" charset="0"/>
              </a:rPr>
              <a:t>Директива (ЕС) 2017/952 на Съвета от 29 май 2017 година за изменение на Директива (ЕС) 2016/1164 по отношение на несъответствията при хибридни образувания и инструменти, включващи трети държави </a:t>
            </a:r>
            <a:r>
              <a:rPr lang="bg-BG" sz="2800" dirty="0">
                <a:latin typeface="Times New Roman" panose="02020603050405020304" pitchFamily="18" charset="0"/>
                <a:cs typeface="Times New Roman" panose="02020603050405020304" pitchFamily="18" charset="0"/>
              </a:rPr>
              <a:t>(ОВ, L 144/1 от 7 юни 2017 г</a:t>
            </a:r>
            <a:r>
              <a:rPr lang="bg-BG" sz="2800" dirty="0" smtClean="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a:p>
            <a:pPr marL="667512" lvl="2" indent="0" algn="just">
              <a:spcBef>
                <a:spcPts val="0"/>
              </a:spcBef>
              <a:buNone/>
            </a:pPr>
            <a:endParaRPr lang="bg-BG" sz="2800" dirty="0" smtClean="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50B5C888-3C0A-457F-AA9B-D82A6007E643}" type="slidenum">
              <a:rPr lang="bg-BG" smtClean="0"/>
              <a:pPr/>
              <a:t>7</a:t>
            </a:fld>
            <a:endParaRPr lang="bg-BG"/>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758401" y="186610"/>
            <a:ext cx="1932948" cy="12070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62963037"/>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767" y="0"/>
            <a:ext cx="10997577" cy="907493"/>
          </a:xfrm>
        </p:spPr>
        <p:txBody>
          <a:bodyPr>
            <a:normAutofit/>
          </a:bodyPr>
          <a:lstStyle/>
          <a:p>
            <a:r>
              <a:rPr lang="ru-RU" sz="2800" b="1" kern="0" dirty="0">
                <a:solidFill>
                  <a:prstClr val="black"/>
                </a:solidFill>
                <a:latin typeface="Times New Roman" panose="02020603050405020304" pitchFamily="18" charset="0"/>
                <a:cs typeface="Times New Roman" panose="02020603050405020304" pitchFamily="18" charset="0"/>
              </a:rPr>
              <a:t>Директива 2016/1164 - </a:t>
            </a:r>
            <a:r>
              <a:rPr lang="ru-RU" altLang="bg-BG" sz="2800" b="1" kern="0" dirty="0">
                <a:solidFill>
                  <a:prstClr val="black"/>
                </a:solidFill>
                <a:latin typeface="Times New Roman" panose="02020603050405020304" pitchFamily="18" charset="0"/>
                <a:cs typeface="Times New Roman" panose="02020603050405020304" pitchFamily="18" charset="0"/>
              </a:rPr>
              <a:t>Правило за ограничаване на </a:t>
            </a:r>
            <a:r>
              <a:rPr lang="bg-BG" sz="2800" b="1" kern="0" dirty="0">
                <a:solidFill>
                  <a:prstClr val="black"/>
                </a:solidFill>
                <a:latin typeface="Times New Roman" panose="02020603050405020304" pitchFamily="18" charset="0"/>
                <a:cs typeface="Times New Roman" panose="02020603050405020304" pitchFamily="18" charset="0"/>
              </a:rPr>
              <a:t>приспадането на лихвите</a:t>
            </a:r>
            <a:endParaRPr lang="bg-BG" sz="2400"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01881" y="997526"/>
            <a:ext cx="11377587" cy="5358823"/>
          </a:xfrm>
        </p:spPr>
        <p:txBody>
          <a:bodyPr>
            <a:noAutofit/>
          </a:bodyPr>
          <a:lstStyle/>
          <a:p>
            <a:pPr marL="344488" lvl="1" indent="-285750" algn="just">
              <a:lnSpc>
                <a:spcPct val="120000"/>
              </a:lnSpc>
              <a:spcBef>
                <a:spcPct val="0"/>
              </a:spcBef>
            </a:pPr>
            <a:r>
              <a:rPr lang="ru-RU" altLang="bg-BG" sz="1600" b="1" u="sng" dirty="0" smtClean="0">
                <a:latin typeface="Times New Roman" panose="02020603050405020304" pitchFamily="18" charset="0"/>
                <a:cs typeface="Times New Roman" panose="02020603050405020304" pitchFamily="18" charset="0"/>
              </a:rPr>
              <a:t>Регулира се</a:t>
            </a:r>
            <a:r>
              <a:rPr lang="ru-RU" altLang="bg-BG" sz="1600" b="1" dirty="0" smtClean="0">
                <a:latin typeface="Times New Roman" panose="02020603050405020304" pitchFamily="18" charset="0"/>
                <a:cs typeface="Times New Roman" panose="02020603050405020304" pitchFamily="18" charset="0"/>
              </a:rPr>
              <a:t> «ПРЕВИШЕНИЕТО НА РАЗХОДИТЕ ПО ЗАЕМИ»</a:t>
            </a:r>
          </a:p>
          <a:p>
            <a:pPr marL="0" lvl="0" indent="0" algn="just">
              <a:spcBef>
                <a:spcPts val="0"/>
              </a:spcBef>
              <a:buClr>
                <a:srgbClr val="0BD0D9"/>
              </a:buClr>
              <a:buNone/>
            </a:pPr>
            <a:r>
              <a:rPr lang="ru-RU" sz="2000" b="1" dirty="0" smtClean="0">
                <a:solidFill>
                  <a:prstClr val="black"/>
                </a:solidFill>
                <a:latin typeface="Times New Roman" panose="02020603050405020304" pitchFamily="18" charset="0"/>
                <a:cs typeface="Times New Roman" panose="02020603050405020304" pitchFamily="18" charset="0"/>
              </a:rPr>
              <a:t>Какво </a:t>
            </a:r>
            <a:r>
              <a:rPr lang="ru-RU" sz="2000" b="1" u="sng" dirty="0">
                <a:solidFill>
                  <a:prstClr val="black"/>
                </a:solidFill>
                <a:latin typeface="Times New Roman" panose="02020603050405020304" pitchFamily="18" charset="0"/>
                <a:cs typeface="Times New Roman" panose="02020603050405020304" pitchFamily="18" charset="0"/>
              </a:rPr>
              <a:t>се включва</a:t>
            </a:r>
            <a:r>
              <a:rPr lang="ru-RU" sz="2000" b="1" dirty="0">
                <a:solidFill>
                  <a:prstClr val="black"/>
                </a:solidFill>
                <a:latin typeface="Times New Roman" panose="02020603050405020304" pitchFamily="18" charset="0"/>
                <a:cs typeface="Times New Roman" panose="02020603050405020304" pitchFamily="18" charset="0"/>
              </a:rPr>
              <a:t> в «разходите по заеми»?</a:t>
            </a:r>
          </a:p>
          <a:p>
            <a:pPr lvl="0" algn="just">
              <a:spcBef>
                <a:spcPts val="0"/>
              </a:spcBef>
              <a:buClr>
                <a:srgbClr val="0BD0D9"/>
              </a:buClr>
            </a:pPr>
            <a:r>
              <a:rPr lang="ru-RU" sz="1600" b="1" i="1" dirty="0">
                <a:solidFill>
                  <a:prstClr val="black"/>
                </a:solidFill>
                <a:latin typeface="Times New Roman" panose="02020603050405020304" pitchFamily="18" charset="0"/>
                <a:cs typeface="Times New Roman" panose="02020603050405020304" pitchFamily="18" charset="0"/>
              </a:rPr>
              <a:t>признатите за данъчни цели разходи и/или суми, които водят до намаление на данъчния финансов резултат</a:t>
            </a:r>
            <a:r>
              <a:rPr lang="ru-RU" sz="1600" dirty="0">
                <a:solidFill>
                  <a:prstClr val="black"/>
                </a:solidFill>
                <a:latin typeface="Times New Roman" panose="02020603050405020304" pitchFamily="18" charset="0"/>
                <a:cs typeface="Times New Roman" panose="02020603050405020304" pitchFamily="18" charset="0"/>
              </a:rPr>
              <a:t>, в които се </a:t>
            </a:r>
            <a:r>
              <a:rPr lang="ru-RU" sz="1600" b="1" dirty="0">
                <a:solidFill>
                  <a:prstClr val="black"/>
                </a:solidFill>
                <a:latin typeface="Times New Roman" panose="02020603050405020304" pitchFamily="18" charset="0"/>
                <a:cs typeface="Times New Roman" panose="02020603050405020304" pitchFamily="18" charset="0"/>
              </a:rPr>
              <a:t>включват всички разходи за лихви по всякакъв вид дълг, други разходи и суми, икономически еквивалентни на лихви, както и други разходи и суми, направени </a:t>
            </a:r>
            <a:r>
              <a:rPr lang="ru-RU" sz="1600" b="1" dirty="0" err="1">
                <a:solidFill>
                  <a:prstClr val="black"/>
                </a:solidFill>
                <a:latin typeface="Times New Roman" panose="02020603050405020304" pitchFamily="18" charset="0"/>
                <a:cs typeface="Times New Roman" panose="02020603050405020304" pitchFamily="18" charset="0"/>
              </a:rPr>
              <a:t>във</a:t>
            </a:r>
            <a:r>
              <a:rPr lang="ru-RU" sz="1600" b="1" dirty="0">
                <a:solidFill>
                  <a:prstClr val="black"/>
                </a:solidFill>
                <a:latin typeface="Times New Roman" panose="02020603050405020304" pitchFamily="18" charset="0"/>
                <a:cs typeface="Times New Roman" panose="02020603050405020304" pitchFamily="18" charset="0"/>
              </a:rPr>
              <a:t> връзка с набирането на средства </a:t>
            </a:r>
            <a:r>
              <a:rPr lang="ru-RU" sz="1600" dirty="0">
                <a:solidFill>
                  <a:prstClr val="black"/>
                </a:solidFill>
                <a:latin typeface="Times New Roman" panose="02020603050405020304" pitchFamily="18" charset="0"/>
                <a:cs typeface="Times New Roman" panose="02020603050405020304" pitchFamily="18" charset="0"/>
              </a:rPr>
              <a:t>включително, но не само:</a:t>
            </a:r>
          </a:p>
          <a:p>
            <a:pPr marL="225425" lvl="0" indent="0" algn="just">
              <a:spcBef>
                <a:spcPts val="0"/>
              </a:spcBef>
              <a:buClr>
                <a:srgbClr val="0BD0D9"/>
              </a:buClr>
              <a:buNone/>
            </a:pPr>
            <a:r>
              <a:rPr lang="ru-RU" sz="1600" dirty="0">
                <a:solidFill>
                  <a:prstClr val="black"/>
                </a:solidFill>
                <a:latin typeface="Times New Roman" panose="02020603050405020304" pitchFamily="18" charset="0"/>
                <a:cs typeface="Times New Roman" panose="02020603050405020304" pitchFamily="18" charset="0"/>
              </a:rPr>
              <a:t>а) плащания по заеми, даващи право на дял от печалбата; </a:t>
            </a:r>
          </a:p>
          <a:p>
            <a:pPr marL="225425" lvl="0" indent="0" algn="just">
              <a:spcBef>
                <a:spcPts val="0"/>
              </a:spcBef>
              <a:buClr>
                <a:srgbClr val="0BD0D9"/>
              </a:buClr>
              <a:buNone/>
            </a:pPr>
            <a:r>
              <a:rPr lang="ru-RU" sz="1600" dirty="0">
                <a:solidFill>
                  <a:prstClr val="black"/>
                </a:solidFill>
                <a:latin typeface="Times New Roman" panose="02020603050405020304" pitchFamily="18" charset="0"/>
                <a:cs typeface="Times New Roman" panose="02020603050405020304" pitchFamily="18" charset="0"/>
              </a:rPr>
              <a:t>б) условен лихвен процент за инструменти като конвертируеми облигации и облигации с нулев купон; </a:t>
            </a:r>
          </a:p>
          <a:p>
            <a:pPr marL="225425" lvl="0" indent="0" algn="just">
              <a:spcBef>
                <a:spcPts val="0"/>
              </a:spcBef>
              <a:buClr>
                <a:srgbClr val="0BD0D9"/>
              </a:buClr>
              <a:buNone/>
            </a:pPr>
            <a:r>
              <a:rPr lang="ru-RU" sz="1600" dirty="0">
                <a:solidFill>
                  <a:prstClr val="black"/>
                </a:solidFill>
                <a:latin typeface="Times New Roman" panose="02020603050405020304" pitchFamily="18" charset="0"/>
                <a:cs typeface="Times New Roman" panose="02020603050405020304" pitchFamily="18" charset="0"/>
              </a:rPr>
              <a:t>в) суми по алтернативни механизми за финансиране; </a:t>
            </a:r>
          </a:p>
          <a:p>
            <a:pPr marL="225425" lvl="0" indent="0" algn="just">
              <a:spcBef>
                <a:spcPts val="0"/>
              </a:spcBef>
              <a:buClr>
                <a:srgbClr val="0BD0D9"/>
              </a:buClr>
              <a:buNone/>
            </a:pPr>
            <a:r>
              <a:rPr lang="ru-RU" sz="1600" dirty="0">
                <a:solidFill>
                  <a:prstClr val="black"/>
                </a:solidFill>
                <a:latin typeface="Times New Roman" panose="02020603050405020304" pitchFamily="18" charset="0"/>
                <a:cs typeface="Times New Roman" panose="02020603050405020304" pitchFamily="18" charset="0"/>
              </a:rPr>
              <a:t>г) лихви по финансов лизинг; </a:t>
            </a:r>
          </a:p>
          <a:p>
            <a:pPr marL="225425" lvl="0" indent="0" algn="just">
              <a:spcBef>
                <a:spcPts val="0"/>
              </a:spcBef>
              <a:buClr>
                <a:srgbClr val="0BD0D9"/>
              </a:buClr>
              <a:buNone/>
            </a:pPr>
            <a:r>
              <a:rPr lang="ru-RU" sz="1600" dirty="0">
                <a:solidFill>
                  <a:prstClr val="black"/>
                </a:solidFill>
                <a:latin typeface="Times New Roman" panose="02020603050405020304" pitchFamily="18" charset="0"/>
                <a:cs typeface="Times New Roman" panose="02020603050405020304" pitchFamily="18" charset="0"/>
              </a:rPr>
              <a:t>д) лихва, капитализирана като част от стойността на неамортизируем актив за данъчни цели, при разпореждане с този актив, амортизацията на капитализирана лихва за данъчен амортизируем актив или лихвата, включена в данъчната стойност на данъчен амортизируем актив, при разпореждане с този актив; </a:t>
            </a:r>
          </a:p>
          <a:p>
            <a:pPr marL="225425" lvl="0" indent="0" algn="just">
              <a:spcBef>
                <a:spcPts val="0"/>
              </a:spcBef>
              <a:buClr>
                <a:srgbClr val="0BD0D9"/>
              </a:buClr>
              <a:buNone/>
            </a:pPr>
            <a:r>
              <a:rPr lang="ru-RU" sz="1600" dirty="0">
                <a:solidFill>
                  <a:prstClr val="black"/>
                </a:solidFill>
                <a:latin typeface="Times New Roman" panose="02020603050405020304" pitchFamily="18" charset="0"/>
                <a:cs typeface="Times New Roman" panose="02020603050405020304" pitchFamily="18" charset="0"/>
              </a:rPr>
              <a:t>е) </a:t>
            </a:r>
            <a:r>
              <a:rPr lang="ru-RU" sz="1600" b="1" i="1" dirty="0">
                <a:solidFill>
                  <a:prstClr val="black"/>
                </a:solidFill>
                <a:latin typeface="Times New Roman" panose="02020603050405020304" pitchFamily="18" charset="0"/>
                <a:cs typeface="Times New Roman" panose="02020603050405020304" pitchFamily="18" charset="0"/>
              </a:rPr>
              <a:t>суми, изчислени на базата на възвръщаемост на финансирането съгласно правилата за трансферно ценообразуване, когато са приложими; </a:t>
            </a:r>
          </a:p>
          <a:p>
            <a:pPr marL="225425" lvl="0" indent="0" algn="just">
              <a:spcBef>
                <a:spcPts val="0"/>
              </a:spcBef>
              <a:buClr>
                <a:srgbClr val="0BD0D9"/>
              </a:buClr>
              <a:buNone/>
            </a:pPr>
            <a:r>
              <a:rPr lang="ru-RU" sz="1600" dirty="0">
                <a:solidFill>
                  <a:prstClr val="black"/>
                </a:solidFill>
                <a:latin typeface="Times New Roman" panose="02020603050405020304" pitchFamily="18" charset="0"/>
                <a:cs typeface="Times New Roman" panose="02020603050405020304" pitchFamily="18" charset="0"/>
              </a:rPr>
              <a:t>ж) суми на условни лихви по деривативни инструменти или споразумения за хеджиране, свързани с финансиране; </a:t>
            </a:r>
          </a:p>
          <a:p>
            <a:pPr marL="225425" lvl="0" indent="0" algn="just">
              <a:spcBef>
                <a:spcPts val="0"/>
              </a:spcBef>
              <a:buClr>
                <a:srgbClr val="0BD0D9"/>
              </a:buClr>
              <a:buNone/>
            </a:pPr>
            <a:r>
              <a:rPr lang="ru-RU" sz="1600" dirty="0">
                <a:solidFill>
                  <a:prstClr val="black"/>
                </a:solidFill>
                <a:latin typeface="Times New Roman" panose="02020603050405020304" pitchFamily="18" charset="0"/>
                <a:cs typeface="Times New Roman" panose="02020603050405020304" pitchFamily="18" charset="0"/>
              </a:rPr>
              <a:t>з) курсови разлики по заеми и инструменти, свързани с набирането на средства; </a:t>
            </a:r>
          </a:p>
          <a:p>
            <a:pPr marL="225425" lvl="0" indent="0" algn="just">
              <a:spcBef>
                <a:spcPts val="0"/>
              </a:spcBef>
              <a:buClr>
                <a:srgbClr val="0BD0D9"/>
              </a:buClr>
              <a:buNone/>
            </a:pPr>
            <a:r>
              <a:rPr lang="ru-RU" sz="1600" dirty="0">
                <a:solidFill>
                  <a:prstClr val="black"/>
                </a:solidFill>
                <a:latin typeface="Times New Roman" panose="02020603050405020304" pitchFamily="18" charset="0"/>
                <a:cs typeface="Times New Roman" panose="02020603050405020304" pitchFamily="18" charset="0"/>
              </a:rPr>
              <a:t>и) възнаграждения за гаранция при финансиране; </a:t>
            </a:r>
          </a:p>
          <a:p>
            <a:pPr marL="225425" lvl="0" indent="0" algn="just">
              <a:spcBef>
                <a:spcPts val="0"/>
              </a:spcBef>
              <a:buClr>
                <a:srgbClr val="0BD0D9"/>
              </a:buClr>
              <a:buNone/>
            </a:pPr>
            <a:r>
              <a:rPr lang="ru-RU" sz="1600" dirty="0">
                <a:solidFill>
                  <a:prstClr val="black"/>
                </a:solidFill>
                <a:latin typeface="Times New Roman" panose="02020603050405020304" pitchFamily="18" charset="0"/>
                <a:cs typeface="Times New Roman" panose="02020603050405020304" pitchFamily="18" charset="0"/>
              </a:rPr>
              <a:t>к) </a:t>
            </a:r>
            <a:r>
              <a:rPr lang="ru-RU" sz="1600" b="1" i="1" dirty="0">
                <a:solidFill>
                  <a:prstClr val="black"/>
                </a:solidFill>
                <a:latin typeface="Times New Roman" panose="02020603050405020304" pitchFamily="18" charset="0"/>
                <a:cs typeface="Times New Roman" panose="02020603050405020304" pitchFamily="18" charset="0"/>
              </a:rPr>
              <a:t>такси и подобни разходи, свързани със заемането на средства; </a:t>
            </a:r>
          </a:p>
          <a:p>
            <a:pPr marL="0" lvl="0" indent="0" algn="just">
              <a:spcBef>
                <a:spcPts val="0"/>
              </a:spcBef>
              <a:buClr>
                <a:srgbClr val="0BD0D9"/>
              </a:buClr>
              <a:buNone/>
            </a:pPr>
            <a:endParaRPr lang="ru-RU" sz="2000" b="1" dirty="0">
              <a:solidFill>
                <a:prstClr val="black"/>
              </a:solidFill>
              <a:latin typeface="Times New Roman" panose="02020603050405020304" pitchFamily="18" charset="0"/>
              <a:cs typeface="Times New Roman" panose="02020603050405020304" pitchFamily="18" charset="0"/>
            </a:endParaRPr>
          </a:p>
          <a:p>
            <a:pPr marL="0" lvl="0" indent="0" algn="just">
              <a:spcBef>
                <a:spcPts val="0"/>
              </a:spcBef>
              <a:buClr>
                <a:srgbClr val="0BD0D9"/>
              </a:buClr>
              <a:buNone/>
            </a:pPr>
            <a:r>
              <a:rPr lang="ru-RU" sz="2000" b="1" dirty="0">
                <a:solidFill>
                  <a:prstClr val="black"/>
                </a:solidFill>
                <a:latin typeface="Times New Roman" panose="02020603050405020304" pitchFamily="18" charset="0"/>
                <a:cs typeface="Times New Roman" panose="02020603050405020304" pitchFamily="18" charset="0"/>
              </a:rPr>
              <a:t>Какво </a:t>
            </a:r>
            <a:r>
              <a:rPr lang="ru-RU" sz="2000" b="1" u="sng" dirty="0">
                <a:solidFill>
                  <a:prstClr val="black"/>
                </a:solidFill>
                <a:latin typeface="Times New Roman" panose="02020603050405020304" pitchFamily="18" charset="0"/>
                <a:cs typeface="Times New Roman" panose="02020603050405020304" pitchFamily="18" charset="0"/>
              </a:rPr>
              <a:t>не се включва</a:t>
            </a:r>
            <a:r>
              <a:rPr lang="ru-RU" sz="2000" b="1" dirty="0">
                <a:solidFill>
                  <a:prstClr val="black"/>
                </a:solidFill>
                <a:latin typeface="Times New Roman" panose="02020603050405020304" pitchFamily="18" charset="0"/>
                <a:cs typeface="Times New Roman" panose="02020603050405020304" pitchFamily="18" charset="0"/>
              </a:rPr>
              <a:t> в «разходите по заеми»?</a:t>
            </a:r>
          </a:p>
          <a:p>
            <a:pPr lvl="0" algn="just">
              <a:spcBef>
                <a:spcPts val="0"/>
              </a:spcBef>
              <a:buClr>
                <a:srgbClr val="0BD0D9"/>
              </a:buClr>
            </a:pPr>
            <a:r>
              <a:rPr lang="ru-RU" sz="1600" dirty="0">
                <a:solidFill>
                  <a:prstClr val="black"/>
                </a:solidFill>
                <a:latin typeface="Times New Roman" panose="02020603050405020304" pitchFamily="18" charset="0"/>
                <a:cs typeface="Times New Roman" panose="02020603050405020304" pitchFamily="18" charset="0"/>
              </a:rPr>
              <a:t>разходи и суми за наказателни лихви за закъснели плащания и неустойки, които не са свързани с финансиране.</a:t>
            </a:r>
          </a:p>
          <a:p>
            <a:pPr>
              <a:spcBef>
                <a:spcPct val="0"/>
              </a:spcBef>
              <a:buFont typeface="Wingdings" panose="05000000000000000000" pitchFamily="2" charset="2"/>
              <a:buChar char="ü"/>
            </a:pPr>
            <a:endParaRPr lang="bg-BG" sz="1400" b="1" i="1" dirty="0" smtClean="0">
              <a:latin typeface="Times New Roman" panose="02020603050405020304" pitchFamily="18" charset="0"/>
              <a:cs typeface="Times New Roman" panose="02020603050405020304" pitchFamily="18" charset="0"/>
            </a:endParaRPr>
          </a:p>
          <a:p>
            <a:pPr>
              <a:spcBef>
                <a:spcPct val="0"/>
              </a:spcBef>
              <a:buNone/>
            </a:pPr>
            <a:r>
              <a:rPr lang="bg-BG" sz="1400" b="1" i="1" dirty="0" smtClean="0">
                <a:latin typeface="Times New Roman" panose="02020603050405020304" pitchFamily="18" charset="0"/>
                <a:cs typeface="Times New Roman" panose="02020603050405020304" pitchFamily="18" charset="0"/>
              </a:rPr>
              <a:t>    </a:t>
            </a:r>
            <a:endParaRPr lang="bg-BG" sz="1400" b="1"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50B5C888-3C0A-457F-AA9B-D82A6007E643}" type="slidenum">
              <a:rPr lang="bg-BG" smtClean="0"/>
              <a:pPr/>
              <a:t>8</a:t>
            </a:fld>
            <a:endParaRPr lang="bg-BG"/>
          </a:p>
        </p:txBody>
      </p:sp>
      <p:pic>
        <p:nvPicPr>
          <p:cNvPr id="5" name="Picture 4"/>
          <p:cNvPicPr>
            <a:picLocks noChangeAspect="1"/>
          </p:cNvPicPr>
          <p:nvPr/>
        </p:nvPicPr>
        <p:blipFill>
          <a:blip r:embed="rId3" cstate="print"/>
          <a:stretch>
            <a:fillRect/>
          </a:stretch>
        </p:blipFill>
        <p:spPr>
          <a:xfrm>
            <a:off x="10667868" y="5102199"/>
            <a:ext cx="1524132" cy="1170533"/>
          </a:xfrm>
          <a:prstGeom prst="rect">
            <a:avLst/>
          </a:prstGeom>
        </p:spPr>
      </p:pic>
    </p:spTree>
    <p:extLst>
      <p:ext uri="{BB962C8B-B14F-4D97-AF65-F5344CB8AC3E}">
        <p14:creationId xmlns:p14="http://schemas.microsoft.com/office/powerpoint/2010/main" xmlns="" val="5779493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891" y="372936"/>
            <a:ext cx="10997577" cy="907493"/>
          </a:xfrm>
        </p:spPr>
        <p:txBody>
          <a:bodyPr>
            <a:normAutofit fontScale="90000"/>
          </a:bodyPr>
          <a:lstStyle/>
          <a:p>
            <a:r>
              <a:rPr lang="ru-RU" sz="3600" b="1" kern="0" dirty="0">
                <a:solidFill>
                  <a:prstClr val="black"/>
                </a:solidFill>
                <a:latin typeface="Times New Roman" panose="02020603050405020304" pitchFamily="18" charset="0"/>
                <a:cs typeface="Times New Roman" panose="02020603050405020304" pitchFamily="18" charset="0"/>
              </a:rPr>
              <a:t>Директива 2016/1164 - </a:t>
            </a:r>
            <a:r>
              <a:rPr lang="ru-RU" altLang="bg-BG" sz="3600" b="1" kern="0" dirty="0">
                <a:solidFill>
                  <a:prstClr val="black"/>
                </a:solidFill>
                <a:latin typeface="Times New Roman" panose="02020603050405020304" pitchFamily="18" charset="0"/>
                <a:cs typeface="Times New Roman" panose="02020603050405020304" pitchFamily="18" charset="0"/>
              </a:rPr>
              <a:t>Правило за ограничаване на </a:t>
            </a:r>
            <a:r>
              <a:rPr lang="bg-BG" sz="3600" b="1" kern="0" dirty="0">
                <a:solidFill>
                  <a:prstClr val="black"/>
                </a:solidFill>
                <a:latin typeface="Times New Roman" panose="02020603050405020304" pitchFamily="18" charset="0"/>
                <a:cs typeface="Times New Roman" panose="02020603050405020304" pitchFamily="18" charset="0"/>
              </a:rPr>
              <a:t>приспадането на лихвите</a:t>
            </a:r>
            <a:endParaRPr lang="bg-BG" sz="2800"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01881" y="1306286"/>
            <a:ext cx="11377587" cy="5050064"/>
          </a:xfrm>
        </p:spPr>
        <p:txBody>
          <a:bodyPr>
            <a:noAutofit/>
          </a:bodyPr>
          <a:lstStyle/>
          <a:p>
            <a:pPr marL="393192" lvl="1" indent="0" algn="just">
              <a:lnSpc>
                <a:spcPct val="120000"/>
              </a:lnSpc>
              <a:spcBef>
                <a:spcPct val="0"/>
              </a:spcBef>
              <a:buNone/>
            </a:pPr>
            <a:r>
              <a:rPr lang="ru-RU" altLang="bg-BG" sz="2000" b="1" i="1" dirty="0" smtClean="0">
                <a:latin typeface="Times New Roman" panose="02020603050405020304" pitchFamily="18" charset="0"/>
                <a:cs typeface="Times New Roman" panose="02020603050405020304" pitchFamily="18" charset="0"/>
              </a:rPr>
              <a:t>Какво представлява превишението на разходите по заеми?</a:t>
            </a:r>
          </a:p>
          <a:p>
            <a:pPr lvl="1" algn="just">
              <a:lnSpc>
                <a:spcPct val="120000"/>
              </a:lnSpc>
              <a:spcBef>
                <a:spcPct val="0"/>
              </a:spcBef>
              <a:buFont typeface="Wingdings" panose="05000000000000000000" pitchFamily="2" charset="2"/>
              <a:buChar char="ü"/>
            </a:pPr>
            <a:r>
              <a:rPr lang="ru-RU" altLang="bg-BG" sz="2000" b="1" dirty="0" smtClean="0">
                <a:latin typeface="Times New Roman" panose="02020603050405020304" pitchFamily="18" charset="0"/>
                <a:cs typeface="Times New Roman" panose="02020603050405020304" pitchFamily="18" charset="0"/>
              </a:rPr>
              <a:t>Превишение </a:t>
            </a:r>
            <a:r>
              <a:rPr lang="ru-RU" altLang="bg-BG" sz="2000" b="1" dirty="0">
                <a:latin typeface="Times New Roman" panose="02020603050405020304" pitchFamily="18" charset="0"/>
                <a:cs typeface="Times New Roman" panose="02020603050405020304" pitchFamily="18" charset="0"/>
              </a:rPr>
              <a:t>на разходите по </a:t>
            </a:r>
            <a:r>
              <a:rPr lang="ru-RU" altLang="bg-BG" sz="2000" b="1" dirty="0" smtClean="0">
                <a:latin typeface="Times New Roman" panose="02020603050405020304" pitchFamily="18" charset="0"/>
                <a:cs typeface="Times New Roman" panose="02020603050405020304" pitchFamily="18" charset="0"/>
              </a:rPr>
              <a:t>заеми:</a:t>
            </a:r>
            <a:r>
              <a:rPr lang="ru-RU" altLang="bg-BG" sz="2000" dirty="0" smtClean="0">
                <a:latin typeface="Times New Roman" panose="02020603050405020304" pitchFamily="18" charset="0"/>
                <a:cs typeface="Times New Roman" panose="02020603050405020304" pitchFamily="18" charset="0"/>
              </a:rPr>
              <a:t> </a:t>
            </a:r>
            <a:r>
              <a:rPr lang="ru-RU" altLang="bg-BG" sz="2000" dirty="0">
                <a:latin typeface="Times New Roman" panose="02020603050405020304" pitchFamily="18" charset="0"/>
                <a:cs typeface="Times New Roman" panose="02020603050405020304" pitchFamily="18" charset="0"/>
              </a:rPr>
              <a:t>сумата, с която общият размер на разходите по заеми (посочени в ал. 4 на чл. 43а) превишава общия размер на признатите за данъчни цели лихви, представляващи признати за данъчни цели приходи и/или суми, които водят до увеличение на данъчния финансов резултат, както и други приходи и/или суми, икономически еквивалентни на лихви.</a:t>
            </a:r>
          </a:p>
          <a:p>
            <a:pPr marL="457200" lvl="1" indent="0" algn="just">
              <a:lnSpc>
                <a:spcPct val="120000"/>
              </a:lnSpc>
              <a:spcBef>
                <a:spcPct val="0"/>
              </a:spcBef>
              <a:buNone/>
            </a:pPr>
            <a:endParaRPr lang="ru-RU" altLang="bg-BG" sz="2000" b="1" dirty="0">
              <a:latin typeface="Times New Roman" panose="02020603050405020304" pitchFamily="18" charset="0"/>
              <a:cs typeface="Times New Roman" panose="02020603050405020304" pitchFamily="18" charset="0"/>
            </a:endParaRPr>
          </a:p>
          <a:p>
            <a:pPr marL="457200" lvl="1" indent="0" algn="just">
              <a:lnSpc>
                <a:spcPct val="120000"/>
              </a:lnSpc>
              <a:spcBef>
                <a:spcPct val="0"/>
              </a:spcBef>
              <a:buNone/>
            </a:pPr>
            <a:r>
              <a:rPr lang="ru-RU" altLang="bg-BG" sz="2000" b="1" i="1" dirty="0" smtClean="0">
                <a:latin typeface="Times New Roman" panose="02020603050405020304" pitchFamily="18" charset="0"/>
                <a:cs typeface="Times New Roman" panose="02020603050405020304" pitchFamily="18" charset="0"/>
              </a:rPr>
              <a:t>ИЗКЛЮЧЕНИЯ ОТ РЕГУЛАЦИЯ:</a:t>
            </a:r>
          </a:p>
          <a:p>
            <a:pPr lvl="1" algn="just">
              <a:lnSpc>
                <a:spcPct val="120000"/>
              </a:lnSpc>
              <a:spcBef>
                <a:spcPct val="0"/>
              </a:spcBef>
            </a:pPr>
            <a:r>
              <a:rPr lang="ru-RU" altLang="bg-BG" sz="2000" dirty="0" smtClean="0">
                <a:latin typeface="Times New Roman" panose="02020603050405020304" pitchFamily="18" charset="0"/>
                <a:cs typeface="Times New Roman" panose="02020603050405020304" pitchFamily="18" charset="0"/>
              </a:rPr>
              <a:t>Регулация </a:t>
            </a:r>
            <a:r>
              <a:rPr lang="ru-RU" altLang="bg-BG" sz="2000" b="1" u="sng" dirty="0">
                <a:latin typeface="Times New Roman" panose="02020603050405020304" pitchFamily="18" charset="0"/>
                <a:cs typeface="Times New Roman" panose="02020603050405020304" pitchFamily="18" charset="0"/>
              </a:rPr>
              <a:t>не се прилага</a:t>
            </a:r>
            <a:r>
              <a:rPr lang="ru-RU" altLang="bg-BG" sz="2000" dirty="0">
                <a:latin typeface="Times New Roman" panose="02020603050405020304" pitchFamily="18" charset="0"/>
                <a:cs typeface="Times New Roman" panose="02020603050405020304" pitchFamily="18" charset="0"/>
              </a:rPr>
              <a:t>, когато </a:t>
            </a:r>
            <a:r>
              <a:rPr lang="ru-RU" altLang="bg-BG" sz="2000" b="1" dirty="0">
                <a:latin typeface="Times New Roman" panose="02020603050405020304" pitchFamily="18" charset="0"/>
                <a:cs typeface="Times New Roman" panose="02020603050405020304" pitchFamily="18" charset="0"/>
              </a:rPr>
              <a:t>превишението на разходите по заеми</a:t>
            </a:r>
            <a:r>
              <a:rPr lang="ru-RU" altLang="bg-BG" sz="2000" dirty="0">
                <a:latin typeface="Times New Roman" panose="02020603050405020304" pitchFamily="18" charset="0"/>
                <a:cs typeface="Times New Roman" panose="02020603050405020304" pitchFamily="18" charset="0"/>
              </a:rPr>
              <a:t>, определено за текущата година, не надвишава левовата равностойност на </a:t>
            </a:r>
            <a:r>
              <a:rPr lang="ru-RU" altLang="bg-BG" sz="2000" b="1" u="sng" dirty="0">
                <a:latin typeface="Times New Roman" panose="02020603050405020304" pitchFamily="18" charset="0"/>
                <a:cs typeface="Times New Roman" panose="02020603050405020304" pitchFamily="18" charset="0"/>
              </a:rPr>
              <a:t>3 000 000 евро</a:t>
            </a:r>
            <a:r>
              <a:rPr lang="ru-RU" altLang="bg-BG" sz="2000" dirty="0">
                <a:latin typeface="Times New Roman" panose="02020603050405020304" pitchFamily="18" charset="0"/>
                <a:cs typeface="Times New Roman" panose="02020603050405020304" pitchFamily="18" charset="0"/>
              </a:rPr>
              <a:t>, определени по официалния валутен курс на лева към еврото. </a:t>
            </a:r>
          </a:p>
          <a:p>
            <a:pPr lvl="1" algn="just">
              <a:lnSpc>
                <a:spcPct val="120000"/>
              </a:lnSpc>
              <a:spcBef>
                <a:spcPct val="0"/>
              </a:spcBef>
            </a:pPr>
            <a:r>
              <a:rPr lang="ru-RU" altLang="bg-BG" sz="2000" dirty="0" smtClean="0">
                <a:latin typeface="Times New Roman" panose="02020603050405020304" pitchFamily="18" charset="0"/>
                <a:cs typeface="Times New Roman" panose="02020603050405020304" pitchFamily="18" charset="0"/>
              </a:rPr>
              <a:t>Не </a:t>
            </a:r>
            <a:r>
              <a:rPr lang="ru-RU" altLang="bg-BG" sz="2000" dirty="0">
                <a:latin typeface="Times New Roman" panose="02020603050405020304" pitchFamily="18" charset="0"/>
                <a:cs typeface="Times New Roman" panose="02020603050405020304" pitchFamily="18" charset="0"/>
              </a:rPr>
              <a:t>се регулират разходите по заеми на </a:t>
            </a:r>
            <a:r>
              <a:rPr lang="ru-RU" altLang="bg-BG" sz="2000" b="1" dirty="0">
                <a:latin typeface="Times New Roman" panose="02020603050405020304" pitchFamily="18" charset="0"/>
                <a:cs typeface="Times New Roman" panose="02020603050405020304" pitchFamily="18" charset="0"/>
              </a:rPr>
              <a:t>кредитните институции</a:t>
            </a:r>
            <a:r>
              <a:rPr lang="ru-RU" altLang="bg-BG" sz="2000" dirty="0">
                <a:latin typeface="Times New Roman" panose="02020603050405020304" pitchFamily="18" charset="0"/>
                <a:cs typeface="Times New Roman" panose="02020603050405020304" pitchFamily="18" charset="0"/>
              </a:rPr>
              <a:t>.</a:t>
            </a:r>
          </a:p>
          <a:p>
            <a:pPr lvl="1" algn="just">
              <a:lnSpc>
                <a:spcPct val="120000"/>
              </a:lnSpc>
              <a:spcBef>
                <a:spcPct val="0"/>
              </a:spcBef>
            </a:pPr>
            <a:r>
              <a:rPr lang="ru-RU" altLang="bg-BG" sz="2000" b="1" dirty="0" smtClean="0">
                <a:latin typeface="Times New Roman" panose="02020603050405020304" pitchFamily="18" charset="0"/>
                <a:cs typeface="Times New Roman" panose="02020603050405020304" pitchFamily="18" charset="0"/>
              </a:rPr>
              <a:t>ИЗВОД:</a:t>
            </a:r>
            <a:r>
              <a:rPr lang="ru-RU" altLang="bg-BG" sz="2000" dirty="0" smtClean="0">
                <a:latin typeface="Times New Roman" panose="02020603050405020304" pitchFamily="18" charset="0"/>
                <a:cs typeface="Times New Roman" panose="02020603050405020304" pitchFamily="18" charset="0"/>
              </a:rPr>
              <a:t> </a:t>
            </a:r>
            <a:r>
              <a:rPr lang="ru-RU" altLang="bg-BG" sz="2000" dirty="0">
                <a:latin typeface="Times New Roman" panose="02020603050405020304" pitchFamily="18" charset="0"/>
                <a:cs typeface="Times New Roman" panose="02020603050405020304" pitchFamily="18" charset="0"/>
              </a:rPr>
              <a:t>новата регулация ще се прилага от твърде ограничен кръг лица.</a:t>
            </a:r>
          </a:p>
          <a:p>
            <a:pPr>
              <a:spcBef>
                <a:spcPct val="0"/>
              </a:spcBef>
              <a:buFont typeface="Wingdings" panose="05000000000000000000" pitchFamily="2" charset="2"/>
              <a:buChar char="ü"/>
            </a:pPr>
            <a:endParaRPr lang="bg-BG" sz="1800" b="1" i="1" dirty="0" smtClean="0">
              <a:latin typeface="Times New Roman" panose="02020603050405020304" pitchFamily="18" charset="0"/>
              <a:cs typeface="Times New Roman" panose="02020603050405020304" pitchFamily="18" charset="0"/>
            </a:endParaRPr>
          </a:p>
          <a:p>
            <a:pPr>
              <a:spcBef>
                <a:spcPct val="0"/>
              </a:spcBef>
              <a:buNone/>
            </a:pPr>
            <a:r>
              <a:rPr lang="bg-BG" sz="1800" b="1" i="1" dirty="0" smtClean="0">
                <a:latin typeface="Times New Roman" panose="02020603050405020304" pitchFamily="18" charset="0"/>
                <a:cs typeface="Times New Roman" panose="02020603050405020304" pitchFamily="18" charset="0"/>
              </a:rPr>
              <a:t>    </a:t>
            </a:r>
            <a:endParaRPr lang="bg-BG" sz="1800" b="1"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50B5C888-3C0A-457F-AA9B-D82A6007E643}" type="slidenum">
              <a:rPr lang="bg-BG" smtClean="0"/>
              <a:pPr/>
              <a:t>9</a:t>
            </a:fld>
            <a:endParaRPr lang="bg-BG"/>
          </a:p>
        </p:txBody>
      </p:sp>
      <p:pic>
        <p:nvPicPr>
          <p:cNvPr id="5" name="Picture 4"/>
          <p:cNvPicPr>
            <a:picLocks noChangeAspect="1"/>
          </p:cNvPicPr>
          <p:nvPr/>
        </p:nvPicPr>
        <p:blipFill>
          <a:blip r:embed="rId3" cstate="print"/>
          <a:stretch>
            <a:fillRect/>
          </a:stretch>
        </p:blipFill>
        <p:spPr>
          <a:xfrm>
            <a:off x="9943941" y="5390584"/>
            <a:ext cx="1524132" cy="1170533"/>
          </a:xfrm>
          <a:prstGeom prst="rect">
            <a:avLst/>
          </a:prstGeom>
        </p:spPr>
      </p:pic>
    </p:spTree>
    <p:extLst>
      <p:ext uri="{BB962C8B-B14F-4D97-AF65-F5344CB8AC3E}">
        <p14:creationId xmlns:p14="http://schemas.microsoft.com/office/powerpoint/2010/main" xmlns="" val="406290762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тема">
  <a:themeElements>
    <a:clrScheme name="О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О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О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тема">
  <a:themeElements>
    <a:clrScheme name="О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О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О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TM03090434[[fn=Wood Type]]</Template>
  <TotalTime>6849</TotalTime>
  <Words>8911</Words>
  <Application>Microsoft Office PowerPoint</Application>
  <PresentationFormat>Custom</PresentationFormat>
  <Paragraphs>556</Paragraphs>
  <Slides>59</Slides>
  <Notes>36</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59</vt:i4>
      </vt:variant>
    </vt:vector>
  </HeadingPairs>
  <TitlesOfParts>
    <vt:vector size="62" baseType="lpstr">
      <vt:lpstr>Flow</vt:lpstr>
      <vt:lpstr>Presentation</vt:lpstr>
      <vt:lpstr>Document</vt:lpstr>
      <vt:lpstr>Slide 1</vt:lpstr>
      <vt:lpstr>    Групи промени в ЗКПО за 2019 г.</vt:lpstr>
      <vt:lpstr>    Данъчно третиране на оперативен лизинг при лизингополучатели, прилагащи МСС</vt:lpstr>
      <vt:lpstr>    Данъчно третиране на оперативен лизинг при лизингополучатели, прилагащи МСС</vt:lpstr>
      <vt:lpstr>    Данъчно третиране на финансов лизинг при лизингополучатели, прилагащи МСС</vt:lpstr>
      <vt:lpstr>    Данъчно третиране на финансов лизинг при лизингополучатели, прилагащи МСС</vt:lpstr>
      <vt:lpstr>Промени, свързани с въвеждането на Директива 2016/1164</vt:lpstr>
      <vt:lpstr>Директива 2016/1164 - Правило за ограничаване на приспадането на лихвите</vt:lpstr>
      <vt:lpstr>Директива 2016/1164 - Правило за ограничаване на приспадането на лихвите</vt:lpstr>
      <vt:lpstr>    Директива 2016/1164 - Правило за ограничаване на приспадането на лихвите</vt:lpstr>
      <vt:lpstr>    Директива 2016/1164 - Правило за ограничаване на приспадането на лихвите</vt:lpstr>
      <vt:lpstr>     </vt:lpstr>
      <vt:lpstr>    Директива 2016/1164 - Правило за ограничаване на приспадането на лихвите</vt:lpstr>
      <vt:lpstr>    Директива 2016/1164 - Правило за ограничаване на приспадането на лихвите</vt:lpstr>
      <vt:lpstr>Директива 2016/1164 - Правило за контролираните чуждестранни дружества (CFC rule)</vt:lpstr>
      <vt:lpstr>Директива 2016/1164 - Правило за контролираните чуждестранни дружества (CFC rule)</vt:lpstr>
      <vt:lpstr>Директива 2016/1164 - Правило за контролираните чуждестранни дружества (CFC rule)</vt:lpstr>
      <vt:lpstr>Директива 2016/1164 - Правило за контролираните чуждестранни дружества (CFC rule)</vt:lpstr>
      <vt:lpstr>Директива 2016/1164 - Правило за контролираните чуждестранни дружества (CFC rule)</vt:lpstr>
      <vt:lpstr>Директива 2016/1164 - Правило за контролираните чуждестранни дружества (CFC rule)</vt:lpstr>
      <vt:lpstr>Директива 2016/1164 - Правило за контролираните чуждестранни дружества (CFC rule)</vt:lpstr>
      <vt:lpstr>Директива 2016/1164 - Правило за контролираните чуждестранни дружества (CFC rule)</vt:lpstr>
      <vt:lpstr>Директива 2016/1164 - Правило за контролираните чуждестранни дружества (CFC rule)</vt:lpstr>
      <vt:lpstr>Директива 2016/1164 - Правило за контролираните чуждестранни дружества (CFC rule)</vt:lpstr>
      <vt:lpstr>Промяна в реда за деклариране и внасяне на дължимите данъци за последния данъчен период  </vt:lpstr>
      <vt:lpstr>Особености, свързани с подаването на ГДД по ЗКПО в случаите на заличаване</vt:lpstr>
      <vt:lpstr>Промяна в реда за деклариране и внасяне на дължимите данъци за последния данъчен период</vt:lpstr>
      <vt:lpstr>Промяна в реда за деклариране и внасяне на  дължимите данъци за последния данъчен период  </vt:lpstr>
      <vt:lpstr>Промени във връзка с подаване на  годишната данъчната декларация</vt:lpstr>
      <vt:lpstr>Промени във връзка с подаване на  годишната данъчната декларация</vt:lpstr>
      <vt:lpstr>Други промени в ЗКПО</vt:lpstr>
      <vt:lpstr>Промени в административно-наказателните разпоредби</vt:lpstr>
      <vt:lpstr>Slide 33</vt:lpstr>
      <vt:lpstr> Разходи, които не са документално обосновани</vt:lpstr>
      <vt:lpstr>       Разходи, които не са документално обосновани</vt:lpstr>
      <vt:lpstr>       Разходи, които не са документално обосновани</vt:lpstr>
      <vt:lpstr>       Разходи, които не са документално обосновани</vt:lpstr>
      <vt:lpstr>       Разходи, които не са документално обосновани </vt:lpstr>
      <vt:lpstr>Разходи, несвързани с дейността и скрито разпределение на печалба </vt:lpstr>
      <vt:lpstr>Разходи, несвързани с дейността и скрито разпределение на печалба</vt:lpstr>
      <vt:lpstr>Разходи, несвързани с дейността и скрито разпределение на печалба </vt:lpstr>
      <vt:lpstr>Разходи, несвързани с дейността и скрито разпределение на печалба</vt:lpstr>
      <vt:lpstr>Разходи за начислен данък или ползван данъчен кредит по ЗДДС</vt:lpstr>
      <vt:lpstr>Разходи за данък, който подлежи на удържане при източника и е за сметка на платеца на дохода</vt:lpstr>
      <vt:lpstr>Разходи за данък, който подлежи на удържане при източника и е за сметка на платеца на дохода</vt:lpstr>
      <vt:lpstr>Разходи за глоби,  санкции и лихви за просрочие на публични задължения</vt:lpstr>
      <vt:lpstr>Разходи за дарения</vt:lpstr>
      <vt:lpstr>Разходи за дарения</vt:lpstr>
      <vt:lpstr>Разходи за дарения</vt:lpstr>
      <vt:lpstr>Обезценки и отписване на вземания</vt:lpstr>
      <vt:lpstr>Обезценки и отписване на вземания</vt:lpstr>
      <vt:lpstr>Разходи, представляващи доходи на МФЛ</vt:lpstr>
      <vt:lpstr>Казуси - слаба капитализация</vt:lpstr>
      <vt:lpstr>Казуси - слаба капитализация</vt:lpstr>
      <vt:lpstr>Отписване на задължения</vt:lpstr>
      <vt:lpstr>Отписване на задължения</vt:lpstr>
      <vt:lpstr>Данъчни амортизируеми активи в аспект преобразуване на СФР</vt:lpstr>
      <vt:lpstr>Пренасяне на данъчна загуба</vt:lpstr>
      <vt:lpstr>ДИСКУСИЯ</vt:lpstr>
    </vt:vector>
  </TitlesOfParts>
  <Company>NRA</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ИВАНИНА СТАНИМИРОВА МИРИНСКА</dc:creator>
  <cp:lastModifiedBy>Windows User</cp:lastModifiedBy>
  <cp:revision>530</cp:revision>
  <cp:lastPrinted>2017-12-13T14:21:46Z</cp:lastPrinted>
  <dcterms:created xsi:type="dcterms:W3CDTF">2017-01-16T14:28:27Z</dcterms:created>
  <dcterms:modified xsi:type="dcterms:W3CDTF">2019-01-27T10:13:33Z</dcterms:modified>
</cp:coreProperties>
</file>